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4"/>
    <p:sldMasterId id="2147483725" r:id="rId5"/>
    <p:sldMasterId id="2147483750" r:id="rId6"/>
    <p:sldMasterId id="2147483752" r:id="rId7"/>
  </p:sldMasterIdLst>
  <p:notesMasterIdLst>
    <p:notesMasterId r:id="rId63"/>
  </p:notesMasterIdLst>
  <p:handoutMasterIdLst>
    <p:handoutMasterId r:id="rId64"/>
  </p:handoutMasterIdLst>
  <p:sldIdLst>
    <p:sldId id="470" r:id="rId8"/>
    <p:sldId id="544" r:id="rId9"/>
    <p:sldId id="542" r:id="rId10"/>
    <p:sldId id="571" r:id="rId11"/>
    <p:sldId id="572" r:id="rId12"/>
    <p:sldId id="533" r:id="rId13"/>
    <p:sldId id="531" r:id="rId14"/>
    <p:sldId id="516" r:id="rId15"/>
    <p:sldId id="540" r:id="rId16"/>
    <p:sldId id="548" r:id="rId17"/>
    <p:sldId id="549" r:id="rId18"/>
    <p:sldId id="529" r:id="rId19"/>
    <p:sldId id="530" r:id="rId20"/>
    <p:sldId id="534" r:id="rId21"/>
    <p:sldId id="573" r:id="rId22"/>
    <p:sldId id="545" r:id="rId23"/>
    <p:sldId id="546" r:id="rId24"/>
    <p:sldId id="547" r:id="rId25"/>
    <p:sldId id="574" r:id="rId26"/>
    <p:sldId id="575" r:id="rId27"/>
    <p:sldId id="576" r:id="rId28"/>
    <p:sldId id="577" r:id="rId29"/>
    <p:sldId id="578" r:id="rId30"/>
    <p:sldId id="579" r:id="rId31"/>
    <p:sldId id="580" r:id="rId32"/>
    <p:sldId id="581" r:id="rId33"/>
    <p:sldId id="541" r:id="rId34"/>
    <p:sldId id="428" r:id="rId35"/>
    <p:sldId id="528" r:id="rId36"/>
    <p:sldId id="527" r:id="rId37"/>
    <p:sldId id="471" r:id="rId38"/>
    <p:sldId id="489" r:id="rId39"/>
    <p:sldId id="520" r:id="rId40"/>
    <p:sldId id="478" r:id="rId41"/>
    <p:sldId id="521" r:id="rId42"/>
    <p:sldId id="543" r:id="rId43"/>
    <p:sldId id="405" r:id="rId44"/>
    <p:sldId id="550" r:id="rId45"/>
    <p:sldId id="551" r:id="rId46"/>
    <p:sldId id="552" r:id="rId47"/>
    <p:sldId id="553" r:id="rId48"/>
    <p:sldId id="554" r:id="rId49"/>
    <p:sldId id="556" r:id="rId50"/>
    <p:sldId id="558" r:id="rId51"/>
    <p:sldId id="559" r:id="rId52"/>
    <p:sldId id="560" r:id="rId53"/>
    <p:sldId id="561" r:id="rId54"/>
    <p:sldId id="562" r:id="rId55"/>
    <p:sldId id="563" r:id="rId56"/>
    <p:sldId id="564" r:id="rId57"/>
    <p:sldId id="565" r:id="rId58"/>
    <p:sldId id="566" r:id="rId59"/>
    <p:sldId id="567" r:id="rId60"/>
    <p:sldId id="568" r:id="rId61"/>
    <p:sldId id="569" r:id="rId6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Deck" id="{8B36A8CD-52BD-4D57-ADFF-195C09140239}">
          <p14:sldIdLst>
            <p14:sldId id="470"/>
            <p14:sldId id="544"/>
            <p14:sldId id="542"/>
            <p14:sldId id="571"/>
            <p14:sldId id="572"/>
            <p14:sldId id="533"/>
            <p14:sldId id="531"/>
            <p14:sldId id="516"/>
            <p14:sldId id="540"/>
            <p14:sldId id="548"/>
            <p14:sldId id="549"/>
            <p14:sldId id="529"/>
            <p14:sldId id="530"/>
            <p14:sldId id="534"/>
            <p14:sldId id="573"/>
            <p14:sldId id="545"/>
            <p14:sldId id="546"/>
            <p14:sldId id="547"/>
            <p14:sldId id="574"/>
            <p14:sldId id="575"/>
            <p14:sldId id="576"/>
            <p14:sldId id="577"/>
            <p14:sldId id="578"/>
            <p14:sldId id="579"/>
            <p14:sldId id="580"/>
            <p14:sldId id="581"/>
            <p14:sldId id="541"/>
            <p14:sldId id="428"/>
            <p14:sldId id="528"/>
            <p14:sldId id="527"/>
            <p14:sldId id="471"/>
            <p14:sldId id="489"/>
            <p14:sldId id="520"/>
            <p14:sldId id="478"/>
            <p14:sldId id="521"/>
            <p14:sldId id="543"/>
            <p14:sldId id="405"/>
          </p14:sldIdLst>
        </p14:section>
        <p14:section name="Optional Slides" id="{8060E412-85A7-44AB-B2B2-70FA925DF109}">
          <p14:sldIdLst>
            <p14:sldId id="550"/>
            <p14:sldId id="551"/>
            <p14:sldId id="552"/>
            <p14:sldId id="553"/>
            <p14:sldId id="554"/>
            <p14:sldId id="556"/>
            <p14:sldId id="558"/>
            <p14:sldId id="559"/>
            <p14:sldId id="560"/>
            <p14:sldId id="561"/>
            <p14:sldId id="562"/>
            <p14:sldId id="563"/>
            <p14:sldId id="564"/>
            <p14:sldId id="565"/>
            <p14:sldId id="566"/>
            <p14:sldId id="567"/>
            <p14:sldId id="568"/>
            <p14:sldId id="569"/>
          </p14:sldIdLst>
        </p14:section>
      </p14:sectionLst>
    </p:ext>
    <p:ext uri="{EFAFB233-063F-42B5-8137-9DF3F51BA10A}">
      <p15:sldGuideLst xmlns:p15="http://schemas.microsoft.com/office/powerpoint/2012/main">
        <p15:guide id="1" orient="horz" pos="384" userDrawn="1">
          <p15:clr>
            <a:srgbClr val="A4A3A4"/>
          </p15:clr>
        </p15:guide>
        <p15:guide id="2" pos="19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hahacmoores" initials="sm" lastIdx="47" clrIdx="0"/>
  <p:cmAuthor id="7" name="Katason, Douglas (CBOPC)" initials="KD(" lastIdx="1" clrIdx="7"/>
  <p:cmAuthor id="1" name="Hanselman, Emily" initials="HE" lastIdx="26" clrIdx="1"/>
  <p:cmAuthor id="8" name="Department of Veterans Affairs" initials="DoVA" lastIdx="7" clrIdx="8"/>
  <p:cmAuthor id="2" name="Moore, Sarah [USA]" initials="SM" lastIdx="3" clrIdx="2"/>
  <p:cmAuthor id="9" name="Gentry, Tory" initials="TG" lastIdx="21" clrIdx="9">
    <p:extLst/>
  </p:cmAuthor>
  <p:cmAuthor id="3" name="Labo, Matthew" initials="ML" lastIdx="6" clrIdx="3"/>
  <p:cmAuthor id="10" name="Parkins, Sean" initials="SP" lastIdx="51" clrIdx="10">
    <p:extLst/>
  </p:cmAuthor>
  <p:cmAuthor id="4" name="550979" initials="5" lastIdx="10" clrIdx="4"/>
  <p:cmAuthor id="11" name="Wills, Natalie V. (BAH)" initials="WNV(" lastIdx="4" clrIdx="11"/>
  <p:cmAuthor id="5" name="Bernal, Christina " initials="CB" lastIdx="5" clrIdx="5"/>
  <p:cmAuthor id="6" name="Labo, Matthew" initials="MJL" lastIdx="7"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0D8E8"/>
    <a:srgbClr val="000000"/>
    <a:srgbClr val="E7EDF4"/>
    <a:srgbClr val="E9EDF4"/>
    <a:srgbClr val="BEBEBE"/>
    <a:srgbClr val="CBD9E8"/>
    <a:srgbClr val="003CB4"/>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3" autoAdjust="0"/>
    <p:restoredTop sz="94139" autoAdjust="0"/>
  </p:normalViewPr>
  <p:slideViewPr>
    <p:cSldViewPr>
      <p:cViewPr varScale="1">
        <p:scale>
          <a:sx n="84" d="100"/>
          <a:sy n="84" d="100"/>
        </p:scale>
        <p:origin x="787" y="86"/>
      </p:cViewPr>
      <p:guideLst>
        <p:guide orient="horz" pos="384"/>
        <p:guide pos="192"/>
      </p:guideLst>
    </p:cSldViewPr>
  </p:slideViewPr>
  <p:outlineViewPr>
    <p:cViewPr>
      <p:scale>
        <a:sx n="33" d="100"/>
        <a:sy n="33" d="100"/>
      </p:scale>
      <p:origin x="0" y="5352"/>
    </p:cViewPr>
  </p:outlineViewPr>
  <p:notesTextViewPr>
    <p:cViewPr>
      <p:scale>
        <a:sx n="75" d="100"/>
        <a:sy n="75" d="100"/>
      </p:scale>
      <p:origin x="0" y="0"/>
    </p:cViewPr>
  </p:notesTextViewPr>
  <p:sorterViewPr>
    <p:cViewPr>
      <p:scale>
        <a:sx n="140" d="100"/>
        <a:sy n="140" d="100"/>
      </p:scale>
      <p:origin x="0" y="0"/>
    </p:cViewPr>
  </p:sorterViewPr>
  <p:notesViewPr>
    <p:cSldViewPr>
      <p:cViewPr varScale="1">
        <p:scale>
          <a:sx n="55" d="100"/>
          <a:sy n="55" d="100"/>
        </p:scale>
        <p:origin x="-2832" y="-10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4490A9A2-0610-4BE2-A961-02D00F727155}" type="datetimeFigureOut">
              <a:rPr lang="en-US" smtClean="0"/>
              <a:t>10/31/2016</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9E86A2A4-E5C9-4722-A9CD-ECE786CE4A01}" type="slidenum">
              <a:rPr lang="en-US" smtClean="0"/>
              <a:t>‹#›</a:t>
            </a:fld>
            <a:endParaRPr lang="en-US" dirty="0"/>
          </a:p>
        </p:txBody>
      </p:sp>
    </p:spTree>
    <p:extLst>
      <p:ext uri="{BB962C8B-B14F-4D97-AF65-F5344CB8AC3E}">
        <p14:creationId xmlns:p14="http://schemas.microsoft.com/office/powerpoint/2010/main" val="13737496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9" y="1"/>
            <a:ext cx="3037840" cy="461804"/>
          </a:xfrm>
          <a:prstGeom prst="rect">
            <a:avLst/>
          </a:prstGeom>
        </p:spPr>
        <p:txBody>
          <a:bodyPr vert="horz" lIns="92830" tIns="46415" rIns="92830" bIns="46415" rtlCol="0"/>
          <a:lstStyle>
            <a:lvl1pPr algn="r">
              <a:defRPr sz="1200"/>
            </a:lvl1pPr>
          </a:lstStyle>
          <a:p>
            <a:fld id="{F2BB51E7-A817-483A-A4ED-1F2C2AB79D1B}" type="datetimeFigureOut">
              <a:rPr lang="en-US" smtClean="0"/>
              <a:t>10/31/2016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lIns="92830" tIns="46415" rIns="92830" bIns="46415" rtlCol="0" anchor="b"/>
          <a:lstStyle>
            <a:lvl1pPr algn="r">
              <a:defRPr sz="1200"/>
            </a:lvl1pPr>
          </a:lstStyle>
          <a:p>
            <a:fld id="{B5ABA5BB-92C4-45BB-A976-27BF9F0BC346}" type="slidenum">
              <a:rPr lang="en-US" smtClean="0"/>
              <a:t>‹#›</a:t>
            </a:fld>
            <a:endParaRPr lang="en-US" dirty="0"/>
          </a:p>
        </p:txBody>
      </p:sp>
    </p:spTree>
    <p:extLst>
      <p:ext uri="{BB962C8B-B14F-4D97-AF65-F5344CB8AC3E}">
        <p14:creationId xmlns:p14="http://schemas.microsoft.com/office/powerpoint/2010/main" val="14466158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00720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776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77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77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177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264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r>
              <a:rPr lang="en-US" dirty="0" smtClean="0">
                <a:solidFill>
                  <a:prstClr val="black"/>
                </a:solidFill>
                <a:latin typeface="Arial" charset="0"/>
                <a:ea typeface="ＭＳ Ｐゴシック"/>
                <a:cs typeface="ＭＳ Ｐゴシック"/>
              </a:rPr>
              <a:t>Insert date on slide master</a:t>
            </a: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lIns="93177" tIns="46589" rIns="93177" bIns="46589"/>
          <a:lstStyle/>
          <a:p>
            <a:pPr marL="757066" lvl="1" indent="-291179"/>
            <a:endParaRPr lang="en-US" sz="1100" dirty="0" smtClean="0">
              <a:latin typeface="Arial" charset="0"/>
              <a:ea typeface="ＭＳ Ｐゴシック"/>
            </a:endParaRPr>
          </a:p>
        </p:txBody>
      </p:sp>
      <p:sp>
        <p:nvSpPr>
          <p:cNvPr id="6" name="Footer Placeholder 5"/>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31949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r>
              <a:rPr lang="en-US" dirty="0" smtClean="0">
                <a:solidFill>
                  <a:prstClr val="black"/>
                </a:solidFill>
                <a:latin typeface="Arial" charset="0"/>
                <a:ea typeface="ＭＳ Ｐゴシック"/>
                <a:cs typeface="ＭＳ Ｐゴシック"/>
              </a:rPr>
              <a:t>Insert date on slide master</a:t>
            </a: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lIns="93177" tIns="46589" rIns="93177" bIns="46589"/>
          <a:lstStyle/>
          <a:p>
            <a:pPr marL="757066" lvl="1" indent="-291179"/>
            <a:endParaRPr lang="en-US" sz="1100" dirty="0" smtClean="0">
              <a:latin typeface="Arial" charset="0"/>
              <a:ea typeface="ＭＳ Ｐゴシック"/>
            </a:endParaRPr>
          </a:p>
        </p:txBody>
      </p:sp>
      <p:sp>
        <p:nvSpPr>
          <p:cNvPr id="6" name="Footer Placeholder 5"/>
          <p:cNvSpPr>
            <a:spLocks noGrp="1"/>
          </p:cNvSpPr>
          <p:nvPr>
            <p:ph type="ftr" sz="quarter"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319498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Acute inpatient SC authorized under 1703 based on Medicare rates. Cost to charge @ 48.3% is generally reserved for Long Term Acute Care (LTAC) </a:t>
            </a:r>
            <a:endParaRPr lang="en-US" dirty="0"/>
          </a:p>
        </p:txBody>
      </p:sp>
    </p:spTree>
    <p:extLst>
      <p:ext uri="{BB962C8B-B14F-4D97-AF65-F5344CB8AC3E}">
        <p14:creationId xmlns:p14="http://schemas.microsoft.com/office/powerpoint/2010/main" val="146053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9744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insurance is a contract between a policyholder and a third party payer or government</a:t>
            </a:r>
            <a:r>
              <a:rPr lang="en-US" baseline="0" dirty="0" smtClean="0"/>
              <a:t> program to reimburse all or a portion of the cost of medically necessary treatment or preventive care on the basis of the contract purchased. This insurance contract is also known as a policy.</a:t>
            </a:r>
          </a:p>
          <a:p>
            <a:endParaRPr lang="en-US" baseline="0" dirty="0" smtClean="0"/>
          </a:p>
          <a:p>
            <a:r>
              <a:rPr lang="en-US" baseline="0" dirty="0" smtClean="0"/>
              <a:t>Most private insurance companies have policies which include coverage for hospital care, surgical fees, and physicians’ services. In addition to these benefits, many plans offer catastrophic health insurance coverage, preventive care, dental insurance, disability income insurance, long-term care and home health care insurance.</a:t>
            </a:r>
          </a:p>
          <a:p>
            <a:endParaRPr lang="en-US" baseline="0" dirty="0" smtClean="0"/>
          </a:p>
          <a:p>
            <a:r>
              <a:rPr lang="en-US" baseline="0" dirty="0" smtClean="0"/>
              <a:t>Each patient may have a different type of health insurance policy with various benefits. Patients may be covered under individual policies or have several plans and be insured under different types of private, state, or federal programs.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35</a:t>
            </a:fld>
            <a:endParaRPr lang="en-US" dirty="0"/>
          </a:p>
        </p:txBody>
      </p:sp>
    </p:spTree>
    <p:extLst>
      <p:ext uri="{BB962C8B-B14F-4D97-AF65-F5344CB8AC3E}">
        <p14:creationId xmlns:p14="http://schemas.microsoft.com/office/powerpoint/2010/main" val="90732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C2CAC-63AC-4147-8F63-E2517E1BB837}" type="slidenum">
              <a:rPr lang="en-US" smtClean="0"/>
              <a:t>4</a:t>
            </a:fld>
            <a:endParaRPr lang="en-US" dirty="0"/>
          </a:p>
        </p:txBody>
      </p:sp>
    </p:spTree>
    <p:extLst>
      <p:ext uri="{BB962C8B-B14F-4D97-AF65-F5344CB8AC3E}">
        <p14:creationId xmlns:p14="http://schemas.microsoft.com/office/powerpoint/2010/main" val="324412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412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9447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150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C2CAC-63AC-4147-8F63-E2517E1BB83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0257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612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21880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659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57988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4684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4685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C2CAC-63AC-4147-8F63-E2517E1BB83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2009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7444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2311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04601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529156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types of insurance are considered non-billable for the Choice Program</a:t>
            </a:r>
          </a:p>
          <a:p>
            <a:r>
              <a:rPr lang="en-US" dirty="0" smtClean="0"/>
              <a:t>	Medicare</a:t>
            </a:r>
          </a:p>
          <a:p>
            <a:r>
              <a:rPr lang="en-US" dirty="0" smtClean="0"/>
              <a:t>	Medicare Advantage or Medicare HMO (these are Medicare replacement policies)</a:t>
            </a:r>
          </a:p>
          <a:p>
            <a:r>
              <a:rPr lang="en-US" dirty="0" smtClean="0"/>
              <a:t>	If the patient has Medicare and a</a:t>
            </a:r>
            <a:r>
              <a:rPr lang="en-US" baseline="0" dirty="0" smtClean="0"/>
              <a:t> </a:t>
            </a:r>
            <a:r>
              <a:rPr lang="en-US" dirty="0" smtClean="0"/>
              <a:t>Medicare Supplement policy, such as a Medigap or a Medicare Secondary plan</a:t>
            </a:r>
          </a:p>
          <a:p>
            <a:r>
              <a:rPr lang="en-US" dirty="0" smtClean="0"/>
              <a:t>	TRICARE</a:t>
            </a:r>
          </a:p>
          <a:p>
            <a:r>
              <a:rPr lang="en-US" dirty="0" smtClean="0"/>
              <a:t>	Regional</a:t>
            </a:r>
            <a:r>
              <a:rPr lang="en-US" baseline="0" dirty="0" smtClean="0"/>
              <a:t> Counsel (Workers Comp or Tort cases)</a:t>
            </a:r>
          </a:p>
          <a:p>
            <a:r>
              <a:rPr lang="en-US" baseline="0" dirty="0" smtClean="0"/>
              <a:t>	Medicaid</a:t>
            </a:r>
          </a:p>
          <a:p>
            <a:r>
              <a:rPr lang="en-US" baseline="0" dirty="0" smtClean="0"/>
              <a:t>	Pharmacy policy (scripts are filled by the VA Medical Center)</a:t>
            </a:r>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424464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718672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81374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9888" y="384175"/>
            <a:ext cx="3743325" cy="2808288"/>
          </a:xfrm>
        </p:spPr>
      </p:sp>
      <p:sp>
        <p:nvSpPr>
          <p:cNvPr id="3" name="Notes Placeholder 2"/>
          <p:cNvSpPr>
            <a:spLocks noGrp="1"/>
          </p:cNvSpPr>
          <p:nvPr>
            <p:ph type="body" idx="1"/>
          </p:nvPr>
        </p:nvSpPr>
        <p:spPr>
          <a:xfrm>
            <a:off x="0" y="2883119"/>
            <a:ext cx="7023100" cy="6365574"/>
          </a:xfrm>
        </p:spPr>
        <p:txBody>
          <a:bodyPr>
            <a:normAutofit/>
          </a:bodyPr>
          <a:lstStyle/>
          <a:p>
            <a:pPr>
              <a:spcBef>
                <a:spcPts val="600"/>
              </a:spcBef>
              <a:spcAft>
                <a:spcPts val="600"/>
              </a:spcAft>
            </a:pPr>
            <a:r>
              <a:rPr lang="en-US" sz="2000" b="1" dirty="0"/>
              <a:t> </a:t>
            </a:r>
            <a:endParaRPr lang="en-US" sz="2000" dirty="0"/>
          </a:p>
          <a:p>
            <a:pPr algn="ctr">
              <a:spcBef>
                <a:spcPts val="600"/>
              </a:spcBef>
              <a:spcAft>
                <a:spcPts val="600"/>
              </a:spcAft>
            </a:pPr>
            <a:r>
              <a:rPr lang="en-US" sz="2000" b="1" dirty="0"/>
              <a:t>QUESTIONS / DISCUSSION</a:t>
            </a:r>
            <a:endParaRPr lang="en-US" sz="2000" dirty="0"/>
          </a:p>
          <a:p>
            <a:pPr>
              <a:spcBef>
                <a:spcPts val="600"/>
              </a:spcBef>
              <a:spcAft>
                <a:spcPts val="600"/>
              </a:spcAft>
            </a:pPr>
            <a:endParaRPr lang="en-US" sz="2000" b="1" dirty="0">
              <a:latin typeface="Arial Bold" panose="020B0704020202020204" pitchFamily="34" charset="0"/>
              <a:cs typeface="Arial Bold" panose="020B0704020202020204" pitchFamily="34" charset="0"/>
            </a:endParaRPr>
          </a:p>
        </p:txBody>
      </p:sp>
      <p:sp>
        <p:nvSpPr>
          <p:cNvPr id="4" name="Slide Number Placeholder 3"/>
          <p:cNvSpPr>
            <a:spLocks noGrp="1"/>
          </p:cNvSpPr>
          <p:nvPr>
            <p:ph type="sldNum" sz="quarter" idx="10"/>
          </p:nvPr>
        </p:nvSpPr>
        <p:spPr/>
        <p:txBody>
          <a:bodyPr/>
          <a:lstStyle/>
          <a:p>
            <a:fld id="{702D9CBD-B5BD-4944-9D29-307B3190BD3D}" type="slidenum">
              <a:rPr lang="en-US" smtClean="0"/>
              <a:pPr/>
              <a:t>6</a:t>
            </a:fld>
            <a:endParaRPr lang="en-US" dirty="0"/>
          </a:p>
        </p:txBody>
      </p:sp>
    </p:spTree>
    <p:extLst>
      <p:ext uri="{BB962C8B-B14F-4D97-AF65-F5344CB8AC3E}">
        <p14:creationId xmlns:p14="http://schemas.microsoft.com/office/powerpoint/2010/main" val="677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8126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7285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91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5490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549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DBBD30-FF16-4CC0-A148-672A531FD199}"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271582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6415ED2-2BE0-460E-AEE7-F396826D41E4}" type="datetime1">
              <a:rPr lang="en-US" smtClean="0">
                <a:solidFill>
                  <a:prstClr val="black">
                    <a:tint val="75000"/>
                  </a:prstClr>
                </a:solidFill>
              </a:rPr>
              <a:t>10/31/2016</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71220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D2CCA6B-C888-462F-9985-AA728F6F0497}" type="datetime1">
              <a:rPr lang="en-US" smtClean="0">
                <a:solidFill>
                  <a:prstClr val="black">
                    <a:tint val="75000"/>
                  </a:prstClr>
                </a:solidFill>
              </a:rPr>
              <a:t>10/31/2016</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315112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no content">
    <p:spTree>
      <p:nvGrpSpPr>
        <p:cNvPr id="1" name=""/>
        <p:cNvGrpSpPr/>
        <p:nvPr/>
      </p:nvGrpSpPr>
      <p:grpSpPr>
        <a:xfrm>
          <a:off x="0" y="0"/>
          <a:ext cx="0" cy="0"/>
          <a:chOff x="0" y="0"/>
          <a:chExt cx="0" cy="0"/>
        </a:xfrm>
      </p:grpSpPr>
      <p:sp>
        <p:nvSpPr>
          <p:cNvPr id="13" name="Text Placeholder 14"/>
          <p:cNvSpPr>
            <a:spLocks noGrp="1"/>
          </p:cNvSpPr>
          <p:nvPr>
            <p:ph type="body" sz="quarter" idx="11"/>
          </p:nvPr>
        </p:nvSpPr>
        <p:spPr>
          <a:xfrm>
            <a:off x="311944" y="581025"/>
            <a:ext cx="8520113" cy="315790"/>
          </a:xfrm>
        </p:spPr>
        <p:txBody>
          <a:bodyPr/>
          <a:lstStyle>
            <a:lvl1pPr marL="0" indent="0">
              <a:buFontTx/>
              <a:buNone/>
              <a:defRPr sz="1200" i="1"/>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dirty="0" smtClean="0"/>
              <a:t>Click to edit Master text styles</a:t>
            </a:r>
          </a:p>
        </p:txBody>
      </p:sp>
      <p:sp>
        <p:nvSpPr>
          <p:cNvPr id="14" name="Slide Number Placeholder 3"/>
          <p:cNvSpPr>
            <a:spLocks noGrp="1"/>
          </p:cNvSpPr>
          <p:nvPr>
            <p:ph type="sldNum" sz="quarter" idx="4"/>
          </p:nvPr>
        </p:nvSpPr>
        <p:spPr>
          <a:xfrm>
            <a:off x="8356600" y="6447155"/>
            <a:ext cx="762000" cy="395605"/>
          </a:xfrm>
          <a:prstGeom prst="rect">
            <a:avLst/>
          </a:prstGeom>
        </p:spPr>
        <p:txBody>
          <a:bodyPr vert="horz" lIns="91440" tIns="45720" rIns="91440" bIns="45720" rtlCol="0" anchor="ctr"/>
          <a:lstStyle>
            <a:lvl1pPr algn="r">
              <a:defRPr sz="1200">
                <a:solidFill>
                  <a:schemeClr val="bg1"/>
                </a:solidFill>
              </a:defRPr>
            </a:lvl1pPr>
          </a:lstStyle>
          <a:p>
            <a:fld id="{EDEE232E-1CCB-447D-A09D-457473E32FE3}"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0" y="0"/>
            <a:ext cx="9144000" cy="492869"/>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7" name="Title 1"/>
          <p:cNvSpPr>
            <a:spLocks noGrp="1"/>
          </p:cNvSpPr>
          <p:nvPr>
            <p:ph type="title"/>
          </p:nvPr>
        </p:nvSpPr>
        <p:spPr>
          <a:xfrm>
            <a:off x="0" y="1"/>
            <a:ext cx="9144000" cy="502920"/>
          </a:xfrm>
        </p:spPr>
        <p:txBody>
          <a:bodyPr>
            <a:normAutofit/>
          </a:bodyPr>
          <a:lstStyle>
            <a:lvl1pPr>
              <a:defRPr sz="2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177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811"/>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2"/>
            <a:ext cx="9144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smtClean="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64715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19" name="bk object 19"/>
          <p:cNvSpPr/>
          <p:nvPr/>
        </p:nvSpPr>
        <p:spPr>
          <a:xfrm>
            <a:off x="0" y="0"/>
            <a:ext cx="9144000" cy="573024"/>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20" name="bk object 20"/>
          <p:cNvSpPr/>
          <p:nvPr/>
        </p:nvSpPr>
        <p:spPr>
          <a:xfrm>
            <a:off x="0" y="0"/>
            <a:ext cx="9144000" cy="506730"/>
          </a:xfrm>
          <a:custGeom>
            <a:avLst/>
            <a:gdLst/>
            <a:ahLst/>
            <a:cxnLst/>
            <a:rect l="l" t="t" r="r" b="b"/>
            <a:pathLst>
              <a:path w="9144000" h="506730">
                <a:moveTo>
                  <a:pt x="0" y="506628"/>
                </a:moveTo>
                <a:lnTo>
                  <a:pt x="9144000" y="506628"/>
                </a:lnTo>
                <a:lnTo>
                  <a:pt x="9144000" y="25"/>
                </a:lnTo>
                <a:lnTo>
                  <a:pt x="0" y="25"/>
                </a:lnTo>
                <a:lnTo>
                  <a:pt x="0" y="506628"/>
                </a:lnTo>
              </a:path>
            </a:pathLst>
          </a:custGeom>
          <a:solidFill>
            <a:srgbClr val="003E71"/>
          </a:solid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349849-457A-4E3D-8247-F4932AD4BAAD}"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141324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19" name="bk object 19"/>
          <p:cNvSpPr/>
          <p:nvPr/>
        </p:nvSpPr>
        <p:spPr>
          <a:xfrm>
            <a:off x="0" y="0"/>
            <a:ext cx="9144000" cy="573024"/>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20" name="bk object 20"/>
          <p:cNvSpPr/>
          <p:nvPr/>
        </p:nvSpPr>
        <p:spPr>
          <a:xfrm>
            <a:off x="0" y="0"/>
            <a:ext cx="9144000" cy="506730"/>
          </a:xfrm>
          <a:custGeom>
            <a:avLst/>
            <a:gdLst/>
            <a:ahLst/>
            <a:cxnLst/>
            <a:rect l="l" t="t" r="r" b="b"/>
            <a:pathLst>
              <a:path w="9144000" h="506730">
                <a:moveTo>
                  <a:pt x="0" y="506628"/>
                </a:moveTo>
                <a:lnTo>
                  <a:pt x="9144000" y="506628"/>
                </a:lnTo>
                <a:lnTo>
                  <a:pt x="9144000" y="25"/>
                </a:lnTo>
                <a:lnTo>
                  <a:pt x="0" y="25"/>
                </a:lnTo>
                <a:lnTo>
                  <a:pt x="0" y="506628"/>
                </a:lnTo>
              </a:path>
            </a:pathLst>
          </a:custGeom>
          <a:solidFill>
            <a:srgbClr val="003E71"/>
          </a:solid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FB535CC-22F6-441B-99A3-62A8B123B60B}" type="datetime1">
              <a:rPr lang="en-US" smtClean="0">
                <a:solidFill>
                  <a:prstClr val="black">
                    <a:tint val="75000"/>
                  </a:prstClr>
                </a:solidFill>
              </a:rPr>
              <a:t>10/31/2016</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62888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19" name="bk object 19"/>
          <p:cNvSpPr/>
          <p:nvPr/>
        </p:nvSpPr>
        <p:spPr>
          <a:xfrm>
            <a:off x="0" y="0"/>
            <a:ext cx="9144000" cy="573024"/>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20" name="bk object 20"/>
          <p:cNvSpPr/>
          <p:nvPr/>
        </p:nvSpPr>
        <p:spPr>
          <a:xfrm>
            <a:off x="0" y="0"/>
            <a:ext cx="9144000" cy="506730"/>
          </a:xfrm>
          <a:custGeom>
            <a:avLst/>
            <a:gdLst/>
            <a:ahLst/>
            <a:cxnLst/>
            <a:rect l="l" t="t" r="r" b="b"/>
            <a:pathLst>
              <a:path w="9144000" h="506730">
                <a:moveTo>
                  <a:pt x="0" y="506628"/>
                </a:moveTo>
                <a:lnTo>
                  <a:pt x="9144000" y="506628"/>
                </a:lnTo>
                <a:lnTo>
                  <a:pt x="9144000" y="25"/>
                </a:lnTo>
                <a:lnTo>
                  <a:pt x="0" y="25"/>
                </a:lnTo>
                <a:lnTo>
                  <a:pt x="0" y="506628"/>
                </a:lnTo>
              </a:path>
            </a:pathLst>
          </a:custGeom>
          <a:solidFill>
            <a:srgbClr val="003E71"/>
          </a:solid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FB535CC-22F6-441B-99A3-62A8B123B60B}" type="datetime1">
              <a:rPr lang="en-US" smtClean="0">
                <a:solidFill>
                  <a:prstClr val="black">
                    <a:tint val="75000"/>
                  </a:prstClr>
                </a:solidFill>
              </a:rPr>
              <a:t>10/31/2016</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
        <p:nvSpPr>
          <p:cNvPr id="9" name="Text Placeholder 8"/>
          <p:cNvSpPr>
            <a:spLocks noGrp="1"/>
          </p:cNvSpPr>
          <p:nvPr>
            <p:ph type="body" sz="quarter" idx="10"/>
          </p:nvPr>
        </p:nvSpPr>
        <p:spPr>
          <a:xfrm>
            <a:off x="228600" y="1028700"/>
            <a:ext cx="8686800" cy="1538883"/>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405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EEDC61A-9C16-4563-AAF4-5706BAEC9A84}" type="datetime1">
              <a:rPr lang="en-US" smtClean="0">
                <a:solidFill>
                  <a:prstClr val="black">
                    <a:tint val="75000"/>
                  </a:prstClr>
                </a:solidFill>
              </a:rPr>
              <a:t>10/31/2016</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333764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86251C9-DCC4-423A-923F-223488A7E859}" type="datetime1">
              <a:rPr lang="en-US" smtClean="0">
                <a:solidFill>
                  <a:prstClr val="black">
                    <a:tint val="75000"/>
                  </a:prstClr>
                </a:solidFill>
              </a:rPr>
              <a:t>10/31/2016</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390154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DBEEDA5-FFD7-4BE0-8A66-13D254830200}"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367764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19" name="bk object 19"/>
          <p:cNvSpPr/>
          <p:nvPr/>
        </p:nvSpPr>
        <p:spPr>
          <a:xfrm>
            <a:off x="0" y="0"/>
            <a:ext cx="9144000" cy="573024"/>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20" name="bk object 20"/>
          <p:cNvSpPr/>
          <p:nvPr/>
        </p:nvSpPr>
        <p:spPr>
          <a:xfrm>
            <a:off x="0" y="0"/>
            <a:ext cx="9144000" cy="506730"/>
          </a:xfrm>
          <a:custGeom>
            <a:avLst/>
            <a:gdLst/>
            <a:ahLst/>
            <a:cxnLst/>
            <a:rect l="l" t="t" r="r" b="b"/>
            <a:pathLst>
              <a:path w="9144000" h="506730">
                <a:moveTo>
                  <a:pt x="0" y="506628"/>
                </a:moveTo>
                <a:lnTo>
                  <a:pt x="9144000" y="506628"/>
                </a:lnTo>
                <a:lnTo>
                  <a:pt x="9144000" y="25"/>
                </a:lnTo>
                <a:lnTo>
                  <a:pt x="0" y="25"/>
                </a:lnTo>
                <a:lnTo>
                  <a:pt x="0" y="506628"/>
                </a:lnTo>
              </a:path>
            </a:pathLst>
          </a:custGeom>
          <a:solidFill>
            <a:srgbClr val="003E71"/>
          </a:solid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CACB66D-BD6E-4CDF-B08E-7219FE6D76E8}"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291744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2"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19" name="bk object 19"/>
          <p:cNvSpPr/>
          <p:nvPr/>
        </p:nvSpPr>
        <p:spPr>
          <a:xfrm>
            <a:off x="0" y="0"/>
            <a:ext cx="9144000" cy="573024"/>
          </a:xfrm>
          <a:prstGeom prst="rect">
            <a:avLst/>
          </a:prstGeom>
          <a:blipFill>
            <a:blip r:embed="rId4" cstate="print"/>
            <a:stretch>
              <a:fillRect/>
            </a:stretch>
          </a:blipFill>
        </p:spPr>
        <p:txBody>
          <a:bodyPr wrap="square" lIns="0" tIns="0" rIns="0" bIns="0" rtlCol="0"/>
          <a:lstStyle/>
          <a:p>
            <a:endParaRPr dirty="0" smtClean="0">
              <a:solidFill>
                <a:prstClr val="black"/>
              </a:solidFill>
            </a:endParaRPr>
          </a:p>
        </p:txBody>
      </p:sp>
      <p:sp>
        <p:nvSpPr>
          <p:cNvPr id="20" name="bk object 20"/>
          <p:cNvSpPr/>
          <p:nvPr/>
        </p:nvSpPr>
        <p:spPr>
          <a:xfrm>
            <a:off x="0" y="0"/>
            <a:ext cx="9144000" cy="506730"/>
          </a:xfrm>
          <a:custGeom>
            <a:avLst/>
            <a:gdLst/>
            <a:ahLst/>
            <a:cxnLst/>
            <a:rect l="l" t="t" r="r" b="b"/>
            <a:pathLst>
              <a:path w="9144000" h="506730">
                <a:moveTo>
                  <a:pt x="0" y="506628"/>
                </a:moveTo>
                <a:lnTo>
                  <a:pt x="9144000" y="506628"/>
                </a:lnTo>
                <a:lnTo>
                  <a:pt x="9144000" y="25"/>
                </a:lnTo>
                <a:lnTo>
                  <a:pt x="0" y="25"/>
                </a:lnTo>
                <a:lnTo>
                  <a:pt x="0" y="506628"/>
                </a:lnTo>
              </a:path>
            </a:pathLst>
          </a:custGeom>
          <a:solidFill>
            <a:srgbClr val="003E71"/>
          </a:solid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CC03AAA-4084-46D7-AC43-B7F447AE61BB}" type="datetime1">
              <a:rPr lang="en-US" smtClean="0">
                <a:solidFill>
                  <a:prstClr val="black">
                    <a:tint val="75000"/>
                  </a:prstClr>
                </a:solidFill>
              </a:rPr>
              <a:t>10/31/2016</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11522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8"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9" cstate="print"/>
            <a:stretch>
              <a:fillRect/>
            </a:stretch>
          </a:blip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a:xfrm>
            <a:off x="231140" y="131641"/>
            <a:ext cx="8681719" cy="304800"/>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1105281" y="2454066"/>
            <a:ext cx="6933437" cy="166116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07AEFE7B-BB27-4DC0-A713-AA2E960FEB3D}"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a:xfrm>
            <a:off x="8783573" y="6504485"/>
            <a:ext cx="294640" cy="270509"/>
          </a:xfrm>
          <a:prstGeom prst="rect">
            <a:avLst/>
          </a:prstGeom>
        </p:spPr>
        <p:txBody>
          <a:bodyPr wrap="square" lIns="0" tIns="0" rIns="0" bIns="0">
            <a:spAutoFit/>
          </a:bodyPr>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23945983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9" r:id="rId4"/>
    <p:sldLayoutId id="2147483747" r:id="rId5"/>
    <p:sldLayoutId id="2147483748"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135305"/>
            <a:ext cx="9144000" cy="723265"/>
          </a:xfrm>
          <a:custGeom>
            <a:avLst/>
            <a:gdLst/>
            <a:ahLst/>
            <a:cxnLst/>
            <a:rect l="l" t="t" r="r" b="b"/>
            <a:pathLst>
              <a:path w="9144000" h="723265">
                <a:moveTo>
                  <a:pt x="9144000" y="722691"/>
                </a:moveTo>
                <a:lnTo>
                  <a:pt x="9144000" y="0"/>
                </a:lnTo>
                <a:lnTo>
                  <a:pt x="0" y="0"/>
                </a:lnTo>
                <a:lnTo>
                  <a:pt x="0" y="722691"/>
                </a:lnTo>
                <a:lnTo>
                  <a:pt x="9144000" y="722691"/>
                </a:lnTo>
                <a:close/>
              </a:path>
            </a:pathLst>
          </a:custGeom>
          <a:solidFill>
            <a:srgbClr val="173557"/>
          </a:solidFill>
        </p:spPr>
        <p:txBody>
          <a:bodyPr wrap="square" lIns="0" tIns="0" rIns="0" bIns="0" rtlCol="0"/>
          <a:lstStyle/>
          <a:p>
            <a:endParaRPr dirty="0" smtClean="0">
              <a:solidFill>
                <a:prstClr val="black"/>
              </a:solidFill>
            </a:endParaRPr>
          </a:p>
        </p:txBody>
      </p:sp>
      <p:sp>
        <p:nvSpPr>
          <p:cNvPr id="17" name="bk object 17"/>
          <p:cNvSpPr/>
          <p:nvPr/>
        </p:nvSpPr>
        <p:spPr>
          <a:xfrm>
            <a:off x="6290945" y="6266033"/>
            <a:ext cx="2209800" cy="491985"/>
          </a:xfrm>
          <a:prstGeom prst="rect">
            <a:avLst/>
          </a:prstGeom>
          <a:blipFill>
            <a:blip r:embed="rId7" cstate="print"/>
            <a:stretch>
              <a:fillRect/>
            </a:stretch>
          </a:blipFill>
        </p:spPr>
        <p:txBody>
          <a:bodyPr wrap="square" lIns="0" tIns="0" rIns="0" bIns="0" rtlCol="0"/>
          <a:lstStyle/>
          <a:p>
            <a:endParaRPr dirty="0" smtClean="0">
              <a:solidFill>
                <a:prstClr val="black"/>
              </a:solidFill>
            </a:endParaRPr>
          </a:p>
        </p:txBody>
      </p:sp>
      <p:sp>
        <p:nvSpPr>
          <p:cNvPr id="18" name="bk object 18"/>
          <p:cNvSpPr/>
          <p:nvPr/>
        </p:nvSpPr>
        <p:spPr>
          <a:xfrm>
            <a:off x="467588" y="6248396"/>
            <a:ext cx="1930400" cy="582371"/>
          </a:xfrm>
          <a:prstGeom prst="rect">
            <a:avLst/>
          </a:prstGeom>
          <a:blipFill>
            <a:blip r:embed="rId8" cstate="print"/>
            <a:stretch>
              <a:fillRect/>
            </a:stretch>
          </a:blipFill>
        </p:spPr>
        <p:txBody>
          <a:bodyPr wrap="square" lIns="0" tIns="0" rIns="0" bIns="0" rtlCol="0"/>
          <a:lstStyle/>
          <a:p>
            <a:endParaRPr dirty="0" smtClean="0">
              <a:solidFill>
                <a:prstClr val="black"/>
              </a:solidFill>
            </a:endParaRPr>
          </a:p>
        </p:txBody>
      </p:sp>
      <p:sp>
        <p:nvSpPr>
          <p:cNvPr id="2" name="Holder 2"/>
          <p:cNvSpPr>
            <a:spLocks noGrp="1"/>
          </p:cNvSpPr>
          <p:nvPr>
            <p:ph type="title"/>
          </p:nvPr>
        </p:nvSpPr>
        <p:spPr>
          <a:xfrm>
            <a:off x="231140" y="131641"/>
            <a:ext cx="8681719" cy="304800"/>
          </a:xfrm>
          <a:prstGeom prst="rect">
            <a:avLst/>
          </a:prstGeom>
        </p:spPr>
        <p:txBody>
          <a:bodyPr wrap="square" lIns="0" tIns="0" rIns="0" bIns="0">
            <a:spAutoFit/>
          </a:bodyPr>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a:xfrm>
            <a:off x="1105281" y="2454066"/>
            <a:ext cx="6933437" cy="166116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C55F21EF-65A1-4C1A-A386-CFA0FAF55ACF}" type="datetime1">
              <a:rPr lang="en-US" smtClean="0">
                <a:solidFill>
                  <a:prstClr val="black">
                    <a:tint val="75000"/>
                  </a:prstClr>
                </a:solidFill>
              </a:rPr>
              <a:t>10/31/2016</a:t>
            </a:fld>
            <a:endParaRPr lang="en-US" dirty="0">
              <a:solidFill>
                <a:prstClr val="black">
                  <a:tint val="75000"/>
                </a:prstClr>
              </a:solidFill>
            </a:endParaRPr>
          </a:p>
        </p:txBody>
      </p:sp>
      <p:sp>
        <p:nvSpPr>
          <p:cNvPr id="6" name="Holder 6"/>
          <p:cNvSpPr>
            <a:spLocks noGrp="1"/>
          </p:cNvSpPr>
          <p:nvPr>
            <p:ph type="sldNum" sz="quarter" idx="7"/>
          </p:nvPr>
        </p:nvSpPr>
        <p:spPr>
          <a:xfrm>
            <a:off x="8783573" y="6504485"/>
            <a:ext cx="294640" cy="270509"/>
          </a:xfrm>
          <a:prstGeom prst="rect">
            <a:avLst/>
          </a:prstGeom>
        </p:spPr>
        <p:txBody>
          <a:bodyPr wrap="square" lIns="0" tIns="0" rIns="0" bIns="0">
            <a:spAutoFit/>
          </a:bodyPr>
          <a:lstStyle>
            <a:lvl1pPr>
              <a:defRPr sz="1200" b="0" i="0">
                <a:solidFill>
                  <a:schemeClr val="bg1"/>
                </a:solidFill>
                <a:latin typeface="Arial"/>
                <a:cs typeface="Arial"/>
              </a:defRPr>
            </a:lvl1pPr>
          </a:lstStyle>
          <a:p>
            <a:pPr marL="25400"/>
            <a:fld id="{81D60167-4931-47E6-BA6A-407CBD079E47}" type="slidenum">
              <a:rPr dirty="0">
                <a:solidFill>
                  <a:prstClr val="white"/>
                </a:solidFill>
              </a:rPr>
              <a:pPr marL="25400"/>
              <a:t>‹#›</a:t>
            </a:fld>
            <a:endParaRPr dirty="0">
              <a:solidFill>
                <a:prstClr val="white"/>
              </a:solidFill>
            </a:endParaRPr>
          </a:p>
        </p:txBody>
      </p:sp>
    </p:spTree>
    <p:extLst>
      <p:ext uri="{BB962C8B-B14F-4D97-AF65-F5344CB8AC3E}">
        <p14:creationId xmlns:p14="http://schemas.microsoft.com/office/powerpoint/2010/main" val="24563102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91" y="160934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6217920"/>
            <a:ext cx="9144000" cy="640080"/>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9106" y="6374935"/>
            <a:ext cx="1749669" cy="389543"/>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7591" y="6356923"/>
            <a:ext cx="1475509" cy="445135"/>
          </a:xfrm>
          <a:prstGeom prst="rect">
            <a:avLst/>
          </a:prstGeom>
        </p:spPr>
      </p:pic>
      <p:sp>
        <p:nvSpPr>
          <p:cNvPr id="4" name="AutoShape 2" descr="Image result for department of veterans affairs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 name="TextBox 4"/>
          <p:cNvSpPr txBox="1"/>
          <p:nvPr userDrawn="1"/>
        </p:nvSpPr>
        <p:spPr>
          <a:xfrm>
            <a:off x="8845062" y="2813538"/>
            <a:ext cx="826476" cy="624254"/>
          </a:xfrm>
          <a:prstGeom prst="rect">
            <a:avLst/>
          </a:prstGeom>
          <a:noFill/>
        </p:spPr>
        <p:txBody>
          <a:bodyPr wrap="square" rtlCol="0">
            <a:noAutofit/>
          </a:bodyPr>
          <a:lstStyle/>
          <a:p>
            <a:endParaRPr lang="en-US" dirty="0">
              <a:solidFill>
                <a:prstClr val="black"/>
              </a:solidFill>
            </a:endParaRPr>
          </a:p>
        </p:txBody>
      </p:sp>
      <p:sp>
        <p:nvSpPr>
          <p:cNvPr id="7" name="TextBox 6"/>
          <p:cNvSpPr txBox="1"/>
          <p:nvPr userDrawn="1"/>
        </p:nvSpPr>
        <p:spPr>
          <a:xfrm>
            <a:off x="4580792" y="2910254"/>
            <a:ext cx="4106008" cy="1397977"/>
          </a:xfrm>
          <a:prstGeom prst="rect">
            <a:avLst/>
          </a:prstGeom>
          <a:noFill/>
        </p:spPr>
        <p:txBody>
          <a:bodyPr wrap="square" rtlCol="0">
            <a:noAutofit/>
          </a:bodyPr>
          <a:lstStyle/>
          <a:p>
            <a:endParaRPr lang="en-US" dirty="0">
              <a:solidFill>
                <a:prstClr val="black"/>
              </a:solidFill>
            </a:endParaRPr>
          </a:p>
        </p:txBody>
      </p:sp>
      <p:sp>
        <p:nvSpPr>
          <p:cNvPr id="13" name="Slide Number Placeholder 3"/>
          <p:cNvSpPr>
            <a:spLocks noGrp="1"/>
          </p:cNvSpPr>
          <p:nvPr>
            <p:ph type="sldNum" sz="quarter" idx="4"/>
          </p:nvPr>
        </p:nvSpPr>
        <p:spPr>
          <a:xfrm>
            <a:off x="8356600" y="6447155"/>
            <a:ext cx="762000" cy="395605"/>
          </a:xfrm>
          <a:prstGeom prst="rect">
            <a:avLst/>
          </a:prstGeom>
        </p:spPr>
        <p:txBody>
          <a:bodyPr vert="horz" lIns="91440" tIns="45720" rIns="91440" bIns="45720" rtlCol="0" anchor="ctr"/>
          <a:lstStyle>
            <a:lvl1pPr algn="r">
              <a:defRPr sz="1200">
                <a:solidFill>
                  <a:schemeClr val="bg1"/>
                </a:solidFill>
              </a:defRPr>
            </a:lvl1pPr>
          </a:lstStyle>
          <a:p>
            <a:fld id="{EDEE232E-1CCB-447D-A09D-457473E32F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2700472"/>
      </p:ext>
    </p:extLst>
  </p:cSld>
  <p:clrMap bg1="lt1" tx1="dk1" bg2="lt2" tx2="dk2" accent1="accent1" accent2="accent2" accent3="accent3" accent4="accent4" accent5="accent5" accent6="accent6" hlink="hlink" folHlink="folHlink"/>
  <p:sldLayoutIdLst>
    <p:sldLayoutId id="2147483751"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6135305"/>
            <a:ext cx="9144000" cy="731838"/>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974" y="6266034"/>
            <a:ext cx="2209800" cy="491986"/>
          </a:xfrm>
          <a:prstGeom prst="rect">
            <a:avLst/>
          </a:prstGeom>
        </p:spPr>
      </p:pic>
      <p:sp>
        <p:nvSpPr>
          <p:cNvPr id="6" name="Slide Number Placeholder 5"/>
          <p:cNvSpPr>
            <a:spLocks noGrp="1"/>
          </p:cNvSpPr>
          <p:nvPr userDrawn="1">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3730207601"/>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changehealthcare.com/solutions/providers" TargetMode="External"/><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hyperlink" Target="http://www.emdeon.com/contactform/" TargetMode="External"/><Relationship Id="rId4" Type="http://schemas.openxmlformats.org/officeDocument/2006/relationships/hyperlink" Target="http://www.triwest.com/provid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net.com/portal/provider/content/iwc/provider/unprotected/claims/content/submit_claims_hn.action" TargetMode="External"/><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hyperlink" Target="http://www.va.gov/PURCHASEDCARE/programs/providerinfo/provider_info_claimsPay.as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bm.va.gov/NationalFormulary.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Joseph.Enderle@va.gov" TargetMode="External"/><Relationship Id="rId7" Type="http://schemas.openxmlformats.org/officeDocument/2006/relationships/hyperlink" Target="mailto:Provider.Response@v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David.Neumayer@va.gov" TargetMode="External"/><Relationship Id="rId5" Type="http://schemas.openxmlformats.org/officeDocument/2006/relationships/hyperlink" Target="mailto:Roberto.Morales2@va.gov" TargetMode="External"/><Relationship Id="rId4" Type="http://schemas.openxmlformats.org/officeDocument/2006/relationships/hyperlink" Target="mailto:Cindy.Heaton@va.gov"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va.gov/purchasedca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va.gov/opa/choiceact/"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va.gov/directo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vis.fsc.va.go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www.va.gov/opa/publications/VA_Community_Care_Report_11_03_2015.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2286127"/>
            <a:ext cx="8534399" cy="3724096"/>
          </a:xfrm>
          <a:prstGeom prst="rect">
            <a:avLst/>
          </a:prstGeom>
        </p:spPr>
        <p:txBody>
          <a:bodyPr vert="horz" wrap="square" lIns="0" tIns="0" rIns="0" bIns="0" rtlCol="0">
            <a:spAutoFit/>
          </a:bodyPr>
          <a:lstStyle/>
          <a:p>
            <a:pPr algn="ctr"/>
            <a:r>
              <a:rPr lang="en-US" sz="3200" b="1" dirty="0" smtClean="0">
                <a:latin typeface="Arial" panose="020B0604020202020204" pitchFamily="34" charset="0"/>
                <a:cs typeface="Arial" panose="020B0604020202020204" pitchFamily="34" charset="0"/>
              </a:rPr>
              <a:t>Community Provider Brief</a:t>
            </a:r>
            <a:r>
              <a:rPr lang="en-US" sz="4400" b="1" dirty="0">
                <a:latin typeface="Arial" panose="020B0604020202020204" pitchFamily="34" charset="0"/>
                <a:cs typeface="Arial" panose="020B0604020202020204" pitchFamily="34" charset="0"/>
              </a:rPr>
              <a:t/>
            </a:r>
            <a:br>
              <a:rPr lang="en-US" sz="4400" b="1" dirty="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Veterans </a:t>
            </a:r>
            <a:r>
              <a:rPr lang="en-US" sz="2400" b="1" dirty="0">
                <a:latin typeface="Arial" panose="020B0604020202020204" pitchFamily="34" charset="0"/>
                <a:cs typeface="Arial" panose="020B0604020202020204" pitchFamily="34" charset="0"/>
              </a:rPr>
              <a:t>Health Administration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VA Community </a:t>
            </a:r>
            <a:r>
              <a:rPr lang="en-US" sz="2400" b="1" dirty="0" smtClean="0">
                <a:latin typeface="Arial" panose="020B0604020202020204" pitchFamily="34" charset="0"/>
                <a:cs typeface="Arial" panose="020B0604020202020204" pitchFamily="34" charset="0"/>
              </a:rPr>
              <a:t>Care</a:t>
            </a:r>
          </a:p>
          <a:p>
            <a:pPr algn="ctr"/>
            <a:endParaRPr lang="en-US" b="1" dirty="0">
              <a:solidFill>
                <a:prstClr val="black"/>
              </a:solidFill>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Georgia Hospital Association</a:t>
            </a:r>
          </a:p>
          <a:p>
            <a:pPr algn="ctr"/>
            <a:endParaRPr lang="en-US"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October 26, 2016</a:t>
            </a:r>
          </a:p>
          <a:p>
            <a:pPr algn="ctr"/>
            <a:endParaRPr lang="en-US" b="1" dirty="0">
              <a:latin typeface="Arial" panose="020B0604020202020204" pitchFamily="34" charset="0"/>
              <a:cs typeface="Arial" panose="020B0604020202020204" pitchFamily="34" charset="0"/>
            </a:endParaRPr>
          </a:p>
          <a:p>
            <a:pPr algn="ctr"/>
            <a:r>
              <a:rPr lang="en-US" sz="2000" b="1" dirty="0" smtClean="0">
                <a:latin typeface="Arial" panose="020B0604020202020204" pitchFamily="34" charset="0"/>
                <a:cs typeface="Arial" panose="020B0604020202020204" pitchFamily="34" charset="0"/>
              </a:rPr>
              <a:t>Joe Enderle, Director Claims Adjudication and Reimbursement</a:t>
            </a:r>
          </a:p>
          <a:p>
            <a:pPr algn="ctr"/>
            <a:r>
              <a:rPr lang="en-US" sz="2000" b="1" dirty="0" smtClean="0">
                <a:latin typeface="Arial" panose="020B0604020202020204" pitchFamily="34" charset="0"/>
                <a:cs typeface="Arial" panose="020B0604020202020204" pitchFamily="34" charset="0"/>
              </a:rPr>
              <a:t>Rob Morales, Regional Officer, Region 3</a:t>
            </a:r>
          </a:p>
          <a:p>
            <a:pPr algn="ctr"/>
            <a:r>
              <a:rPr lang="en-US" sz="2000" b="1" dirty="0" smtClean="0">
                <a:latin typeface="Arial" panose="020B0604020202020204" pitchFamily="34" charset="0"/>
                <a:cs typeface="Arial" panose="020B0604020202020204" pitchFamily="34" charset="0"/>
              </a:rPr>
              <a:t>David Neumayer, VISN 7 Community Care Manager</a:t>
            </a:r>
            <a:endParaRPr sz="2000" b="1" dirty="0">
              <a:latin typeface="Arial" panose="020B0604020202020204" pitchFamily="34" charset="0"/>
              <a:cs typeface="Arial" panose="020B0604020202020204" pitchFamily="34" charset="0"/>
            </a:endParaRPr>
          </a:p>
        </p:txBody>
      </p:sp>
      <p:sp>
        <p:nvSpPr>
          <p:cNvPr id="3" name="object 3"/>
          <p:cNvSpPr/>
          <p:nvPr/>
        </p:nvSpPr>
        <p:spPr>
          <a:xfrm>
            <a:off x="304800" y="457200"/>
            <a:ext cx="8657082" cy="1828927"/>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Tree>
    <p:extLst>
      <p:ext uri="{BB962C8B-B14F-4D97-AF65-F5344CB8AC3E}">
        <p14:creationId xmlns:p14="http://schemas.microsoft.com/office/powerpoint/2010/main" val="198789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DEE232E-1CCB-447D-A09D-457473E32FE3}" type="slidenum">
              <a:rPr lang="en-US" smtClean="0">
                <a:solidFill>
                  <a:prstClr val="white"/>
                </a:solidFill>
              </a:rPr>
              <a:pPr/>
              <a:t>10</a:t>
            </a:fld>
            <a:endParaRPr lang="en-US" dirty="0">
              <a:solidFill>
                <a:prstClr val="white"/>
              </a:solidFill>
            </a:endParaRPr>
          </a:p>
        </p:txBody>
      </p:sp>
      <p:sp>
        <p:nvSpPr>
          <p:cNvPr id="4" name="Title 3"/>
          <p:cNvSpPr>
            <a:spLocks noGrp="1"/>
          </p:cNvSpPr>
          <p:nvPr>
            <p:ph type="title"/>
          </p:nvPr>
        </p:nvSpPr>
        <p:spPr/>
        <p:txBody>
          <a:bodyPr/>
          <a:lstStyle/>
          <a:p>
            <a:r>
              <a:rPr lang="en-US" dirty="0" smtClean="0"/>
              <a:t>Delivering Results for Veterans – Community Care Milestones </a:t>
            </a:r>
            <a:endParaRPr lang="en-US" dirty="0"/>
          </a:p>
        </p:txBody>
      </p:sp>
      <p:grpSp>
        <p:nvGrpSpPr>
          <p:cNvPr id="88" name="Group 87"/>
          <p:cNvGrpSpPr/>
          <p:nvPr/>
        </p:nvGrpSpPr>
        <p:grpSpPr>
          <a:xfrm>
            <a:off x="-8960" y="1729933"/>
            <a:ext cx="9152960" cy="3179767"/>
            <a:chOff x="-8960" y="782137"/>
            <a:chExt cx="9152960" cy="3179767"/>
          </a:xfrm>
        </p:grpSpPr>
        <p:grpSp>
          <p:nvGrpSpPr>
            <p:cNvPr id="35" name="Group 34"/>
            <p:cNvGrpSpPr/>
            <p:nvPr/>
          </p:nvGrpSpPr>
          <p:grpSpPr>
            <a:xfrm>
              <a:off x="0" y="2134802"/>
              <a:ext cx="9144000" cy="640080"/>
              <a:chOff x="0" y="2586052"/>
              <a:chExt cx="9144000" cy="640080"/>
            </a:xfrm>
          </p:grpSpPr>
          <p:sp>
            <p:nvSpPr>
              <p:cNvPr id="34" name="Rectangle 33"/>
              <p:cNvSpPr/>
              <p:nvPr/>
            </p:nvSpPr>
            <p:spPr>
              <a:xfrm>
                <a:off x="0" y="2733675"/>
                <a:ext cx="9144000" cy="361950"/>
              </a:xfrm>
              <a:prstGeom prst="rect">
                <a:avLst/>
              </a:prstGeom>
              <a:solidFill>
                <a:srgbClr val="17355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338328" y="2586052"/>
                <a:ext cx="8467344" cy="640080"/>
                <a:chOff x="338328" y="2586052"/>
                <a:chExt cx="8467344" cy="640080"/>
              </a:xfrm>
            </p:grpSpPr>
            <p:sp>
              <p:nvSpPr>
                <p:cNvPr id="2" name="Oval 1"/>
                <p:cNvSpPr>
                  <a:spLocks noChangeAspect="1"/>
                </p:cNvSpPr>
                <p:nvPr/>
              </p:nvSpPr>
              <p:spPr>
                <a:xfrm>
                  <a:off x="338328"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Aug</a:t>
                  </a:r>
                  <a:endParaRPr lang="en-US" sz="1000" b="1" dirty="0">
                    <a:solidFill>
                      <a:prstClr val="white"/>
                    </a:solidFill>
                    <a:latin typeface="Arial Rounded MT Bold" panose="020F0704030504030204" pitchFamily="34" charset="0"/>
                  </a:endParaRPr>
                </a:p>
              </p:txBody>
            </p:sp>
            <p:sp>
              <p:nvSpPr>
                <p:cNvPr id="26" name="Oval 25"/>
                <p:cNvSpPr>
                  <a:spLocks noChangeAspect="1"/>
                </p:cNvSpPr>
                <p:nvPr/>
              </p:nvSpPr>
              <p:spPr>
                <a:xfrm>
                  <a:off x="1316736"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Oct</a:t>
                  </a:r>
                  <a:endParaRPr lang="en-US" sz="1000" b="1" dirty="0">
                    <a:solidFill>
                      <a:prstClr val="white"/>
                    </a:solidFill>
                    <a:latin typeface="Arial Rounded MT Bold" panose="020F0704030504030204" pitchFamily="34" charset="0"/>
                  </a:endParaRPr>
                </a:p>
              </p:txBody>
            </p:sp>
            <p:sp>
              <p:nvSpPr>
                <p:cNvPr id="27" name="Oval 26"/>
                <p:cNvSpPr>
                  <a:spLocks noChangeAspect="1"/>
                </p:cNvSpPr>
                <p:nvPr/>
              </p:nvSpPr>
              <p:spPr>
                <a:xfrm>
                  <a:off x="2295144"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Dec</a:t>
                  </a:r>
                  <a:endParaRPr lang="en-US" sz="1000" b="1" dirty="0">
                    <a:solidFill>
                      <a:prstClr val="white"/>
                    </a:solidFill>
                    <a:latin typeface="Arial Rounded MT Bold" panose="020F0704030504030204" pitchFamily="34" charset="0"/>
                  </a:endParaRPr>
                </a:p>
              </p:txBody>
            </p:sp>
            <p:sp>
              <p:nvSpPr>
                <p:cNvPr id="28" name="Oval 27"/>
                <p:cNvSpPr>
                  <a:spLocks noChangeAspect="1"/>
                </p:cNvSpPr>
                <p:nvPr/>
              </p:nvSpPr>
              <p:spPr>
                <a:xfrm>
                  <a:off x="3273552"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Jan</a:t>
                  </a:r>
                  <a:endParaRPr lang="en-US" sz="1000" b="1" dirty="0">
                    <a:solidFill>
                      <a:prstClr val="white"/>
                    </a:solidFill>
                    <a:latin typeface="Arial Rounded MT Bold" panose="020F0704030504030204" pitchFamily="34" charset="0"/>
                  </a:endParaRPr>
                </a:p>
              </p:txBody>
            </p:sp>
            <p:sp>
              <p:nvSpPr>
                <p:cNvPr id="29" name="Oval 28"/>
                <p:cNvSpPr>
                  <a:spLocks noChangeAspect="1"/>
                </p:cNvSpPr>
                <p:nvPr/>
              </p:nvSpPr>
              <p:spPr>
                <a:xfrm>
                  <a:off x="4251960"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Apr</a:t>
                  </a:r>
                  <a:endParaRPr lang="en-US" sz="1000" b="1" dirty="0">
                    <a:solidFill>
                      <a:prstClr val="white"/>
                    </a:solidFill>
                    <a:latin typeface="Arial Rounded MT Bold" panose="020F0704030504030204" pitchFamily="34" charset="0"/>
                  </a:endParaRPr>
                </a:p>
              </p:txBody>
            </p:sp>
            <p:sp>
              <p:nvSpPr>
                <p:cNvPr id="30" name="Oval 29"/>
                <p:cNvSpPr>
                  <a:spLocks noChangeAspect="1"/>
                </p:cNvSpPr>
                <p:nvPr/>
              </p:nvSpPr>
              <p:spPr>
                <a:xfrm>
                  <a:off x="5230368"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Sep</a:t>
                  </a:r>
                  <a:endParaRPr lang="en-US" sz="1000" b="1" dirty="0">
                    <a:solidFill>
                      <a:prstClr val="white"/>
                    </a:solidFill>
                    <a:latin typeface="Arial Rounded MT Bold" panose="020F0704030504030204" pitchFamily="34" charset="0"/>
                  </a:endParaRPr>
                </a:p>
              </p:txBody>
            </p:sp>
            <p:sp>
              <p:nvSpPr>
                <p:cNvPr id="31" name="Oval 30"/>
                <p:cNvSpPr>
                  <a:spLocks noChangeAspect="1"/>
                </p:cNvSpPr>
                <p:nvPr/>
              </p:nvSpPr>
              <p:spPr>
                <a:xfrm>
                  <a:off x="6208776"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Oct</a:t>
                  </a:r>
                  <a:endParaRPr lang="en-US" sz="1000" b="1" dirty="0">
                    <a:solidFill>
                      <a:prstClr val="white"/>
                    </a:solidFill>
                    <a:latin typeface="Arial Rounded MT Bold" panose="020F0704030504030204" pitchFamily="34" charset="0"/>
                  </a:endParaRPr>
                </a:p>
              </p:txBody>
            </p:sp>
            <p:sp>
              <p:nvSpPr>
                <p:cNvPr id="32" name="Oval 31"/>
                <p:cNvSpPr>
                  <a:spLocks noChangeAspect="1"/>
                </p:cNvSpPr>
                <p:nvPr/>
              </p:nvSpPr>
              <p:spPr>
                <a:xfrm>
                  <a:off x="7187184"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Nov</a:t>
                  </a:r>
                  <a:endParaRPr lang="en-US" sz="1000" b="1" dirty="0">
                    <a:solidFill>
                      <a:prstClr val="white"/>
                    </a:solidFill>
                    <a:latin typeface="Arial Rounded MT Bold" panose="020F0704030504030204" pitchFamily="34" charset="0"/>
                  </a:endParaRPr>
                </a:p>
              </p:txBody>
            </p:sp>
            <p:sp>
              <p:nvSpPr>
                <p:cNvPr id="33" name="Oval 32"/>
                <p:cNvSpPr>
                  <a:spLocks noChangeAspect="1"/>
                </p:cNvSpPr>
                <p:nvPr/>
              </p:nvSpPr>
              <p:spPr>
                <a:xfrm>
                  <a:off x="8165592" y="2586052"/>
                  <a:ext cx="640080" cy="64008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Dec</a:t>
                  </a:r>
                  <a:endParaRPr lang="en-US" sz="1000" b="1" dirty="0">
                    <a:solidFill>
                      <a:prstClr val="white"/>
                    </a:solidFill>
                    <a:latin typeface="Arial Rounded MT Bold" panose="020F0704030504030204" pitchFamily="34" charset="0"/>
                  </a:endParaRPr>
                </a:p>
              </p:txBody>
            </p:sp>
          </p:grpSp>
        </p:grpSp>
        <p:sp>
          <p:nvSpPr>
            <p:cNvPr id="36" name="TextBox 35"/>
            <p:cNvSpPr txBox="1"/>
            <p:nvPr/>
          </p:nvSpPr>
          <p:spPr>
            <a:xfrm>
              <a:off x="0" y="2282426"/>
              <a:ext cx="338328" cy="361950"/>
            </a:xfrm>
            <a:prstGeom prst="rect">
              <a:avLst/>
            </a:prstGeom>
            <a:noFill/>
          </p:spPr>
          <p:txBody>
            <a:bodyPr wrap="square" rtlCol="0">
              <a:noAutofit/>
            </a:bodyPr>
            <a:lstStyle/>
            <a:p>
              <a:r>
                <a:rPr lang="en-US" sz="900" b="1" dirty="0" smtClean="0">
                  <a:solidFill>
                    <a:prstClr val="white"/>
                  </a:solidFill>
                  <a:latin typeface="Arial Rounded MT Bold" panose="020F0704030504030204" pitchFamily="34" charset="0"/>
                </a:rPr>
                <a:t>2014</a:t>
              </a:r>
              <a:endParaRPr lang="en-US" sz="900" b="1" dirty="0">
                <a:solidFill>
                  <a:prstClr val="white"/>
                </a:solidFill>
                <a:latin typeface="Arial Rounded MT Bold" panose="020F0704030504030204" pitchFamily="34" charset="0"/>
              </a:endParaRPr>
            </a:p>
          </p:txBody>
        </p:sp>
        <p:sp>
          <p:nvSpPr>
            <p:cNvPr id="49" name="TextBox 48"/>
            <p:cNvSpPr txBox="1"/>
            <p:nvPr/>
          </p:nvSpPr>
          <p:spPr>
            <a:xfrm>
              <a:off x="-8960" y="1175650"/>
              <a:ext cx="1325696" cy="783774"/>
            </a:xfrm>
            <a:prstGeom prst="rect">
              <a:avLst/>
            </a:prstGeom>
            <a:noFill/>
          </p:spPr>
          <p:txBody>
            <a:bodyPr wrap="square" rtlCol="0">
              <a:noAutofit/>
            </a:bodyPr>
            <a:lstStyle/>
            <a:p>
              <a:r>
                <a:rPr lang="en-US" sz="1000" b="1" dirty="0" smtClean="0">
                  <a:solidFill>
                    <a:prstClr val="black"/>
                  </a:solidFill>
                </a:rPr>
                <a:t>Veterans Access, Choice and Accountability Act  of 2014 passed</a:t>
              </a:r>
              <a:endParaRPr lang="en-US" sz="1000" b="1" dirty="0">
                <a:solidFill>
                  <a:prstClr val="black"/>
                </a:solidFill>
              </a:endParaRPr>
            </a:p>
          </p:txBody>
        </p:sp>
        <p:sp>
          <p:nvSpPr>
            <p:cNvPr id="50" name="TextBox 49"/>
            <p:cNvSpPr txBox="1"/>
            <p:nvPr/>
          </p:nvSpPr>
          <p:spPr>
            <a:xfrm>
              <a:off x="419479" y="3063834"/>
              <a:ext cx="2394970" cy="629392"/>
            </a:xfrm>
            <a:prstGeom prst="rect">
              <a:avLst/>
            </a:prstGeom>
            <a:noFill/>
          </p:spPr>
          <p:txBody>
            <a:bodyPr wrap="square" rtlCol="0">
              <a:noAutofit/>
            </a:bodyPr>
            <a:lstStyle/>
            <a:p>
              <a:r>
                <a:rPr lang="en-US" sz="1000" b="1" dirty="0" smtClean="0">
                  <a:solidFill>
                    <a:prstClr val="black"/>
                  </a:solidFill>
                </a:rPr>
                <a:t>Contract modified to implement a nationwide provider network</a:t>
              </a:r>
              <a:endParaRPr lang="en-US" sz="1000" b="1" dirty="0">
                <a:solidFill>
                  <a:prstClr val="black"/>
                </a:solidFill>
              </a:endParaRPr>
            </a:p>
          </p:txBody>
        </p:sp>
        <p:cxnSp>
          <p:nvCxnSpPr>
            <p:cNvPr id="54" name="Straight Connector 53"/>
            <p:cNvCxnSpPr>
              <a:stCxn id="26" idx="4"/>
            </p:cNvCxnSpPr>
            <p:nvPr/>
          </p:nvCxnSpPr>
          <p:spPr>
            <a:xfrm>
              <a:off x="1636776" y="2774882"/>
              <a:ext cx="0" cy="20582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070429" y="1128157"/>
              <a:ext cx="1678139" cy="338447"/>
            </a:xfrm>
            <a:prstGeom prst="rect">
              <a:avLst/>
            </a:prstGeom>
            <a:noFill/>
          </p:spPr>
          <p:txBody>
            <a:bodyPr wrap="square" rtlCol="0">
              <a:noAutofit/>
            </a:bodyPr>
            <a:lstStyle/>
            <a:p>
              <a:r>
                <a:rPr lang="en-US" sz="1000" b="1" dirty="0" smtClean="0">
                  <a:solidFill>
                    <a:prstClr val="black"/>
                  </a:solidFill>
                </a:rPr>
                <a:t>Increased health claims reimbursement rate from 100% of Medicare to above Medicare in highly rural areas</a:t>
              </a:r>
              <a:endParaRPr lang="en-US" sz="1000" b="1" dirty="0">
                <a:solidFill>
                  <a:prstClr val="black"/>
                </a:solidFill>
              </a:endParaRPr>
            </a:p>
          </p:txBody>
        </p:sp>
        <p:cxnSp>
          <p:nvCxnSpPr>
            <p:cNvPr id="61" name="Straight Connector 60"/>
            <p:cNvCxnSpPr>
              <a:stCxn id="49" idx="2"/>
              <a:endCxn id="2" idx="0"/>
            </p:cNvCxnSpPr>
            <p:nvPr/>
          </p:nvCxnSpPr>
          <p:spPr>
            <a:xfrm>
              <a:off x="653888" y="1959424"/>
              <a:ext cx="4480" cy="17537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27" idx="0"/>
            </p:cNvCxnSpPr>
            <p:nvPr/>
          </p:nvCxnSpPr>
          <p:spPr>
            <a:xfrm>
              <a:off x="2615184" y="1959424"/>
              <a:ext cx="0" cy="1753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950942" y="2290951"/>
              <a:ext cx="338328" cy="361950"/>
            </a:xfrm>
            <a:prstGeom prst="rect">
              <a:avLst/>
            </a:prstGeom>
            <a:noFill/>
          </p:spPr>
          <p:txBody>
            <a:bodyPr wrap="square" rtlCol="0">
              <a:noAutofit/>
            </a:bodyPr>
            <a:lstStyle/>
            <a:p>
              <a:r>
                <a:rPr lang="en-US" sz="900" b="1" dirty="0" smtClean="0">
                  <a:solidFill>
                    <a:prstClr val="white"/>
                  </a:solidFill>
                  <a:latin typeface="Arial Rounded MT Bold" panose="020F0704030504030204" pitchFamily="34" charset="0"/>
                </a:rPr>
                <a:t>2015</a:t>
              </a:r>
              <a:endParaRPr lang="en-US" sz="900" b="1" dirty="0">
                <a:solidFill>
                  <a:prstClr val="white"/>
                </a:solidFill>
                <a:latin typeface="Arial Rounded MT Bold" panose="020F0704030504030204" pitchFamily="34" charset="0"/>
              </a:endParaRPr>
            </a:p>
          </p:txBody>
        </p:sp>
        <p:sp>
          <p:nvSpPr>
            <p:cNvPr id="64" name="TextBox 63"/>
            <p:cNvSpPr txBox="1"/>
            <p:nvPr/>
          </p:nvSpPr>
          <p:spPr>
            <a:xfrm>
              <a:off x="2677969" y="3020295"/>
              <a:ext cx="2565073" cy="330526"/>
            </a:xfrm>
            <a:prstGeom prst="rect">
              <a:avLst/>
            </a:prstGeom>
            <a:noFill/>
          </p:spPr>
          <p:txBody>
            <a:bodyPr wrap="square" rtlCol="0">
              <a:noAutofit/>
            </a:bodyPr>
            <a:lstStyle/>
            <a:p>
              <a:r>
                <a:rPr lang="en-US" sz="1000" b="1" dirty="0" smtClean="0">
                  <a:solidFill>
                    <a:prstClr val="black"/>
                  </a:solidFill>
                </a:rPr>
                <a:t>Increased reimbursement rate for providers in Alaska and Maryland</a:t>
              </a:r>
              <a:endParaRPr lang="en-US" sz="1000" b="1" dirty="0">
                <a:solidFill>
                  <a:prstClr val="black"/>
                </a:solidFill>
              </a:endParaRPr>
            </a:p>
          </p:txBody>
        </p:sp>
        <p:sp>
          <p:nvSpPr>
            <p:cNvPr id="66" name="TextBox 65"/>
            <p:cNvSpPr txBox="1"/>
            <p:nvPr/>
          </p:nvSpPr>
          <p:spPr>
            <a:xfrm>
              <a:off x="2677969" y="3521030"/>
              <a:ext cx="2188347" cy="409699"/>
            </a:xfrm>
            <a:prstGeom prst="rect">
              <a:avLst/>
            </a:prstGeom>
            <a:noFill/>
          </p:spPr>
          <p:txBody>
            <a:bodyPr wrap="square" rtlCol="0">
              <a:noAutofit/>
            </a:bodyPr>
            <a:lstStyle/>
            <a:p>
              <a:r>
                <a:rPr lang="en-US" sz="1000" b="1" dirty="0" smtClean="0">
                  <a:solidFill>
                    <a:prstClr val="black"/>
                  </a:solidFill>
                </a:rPr>
                <a:t>Completed mailing of card letting Veterans know they may be eligible for VCP</a:t>
              </a:r>
              <a:endParaRPr lang="en-US" sz="1000" b="1" dirty="0">
                <a:solidFill>
                  <a:prstClr val="black"/>
                </a:solidFill>
              </a:endParaRPr>
            </a:p>
          </p:txBody>
        </p:sp>
        <p:cxnSp>
          <p:nvCxnSpPr>
            <p:cNvPr id="68" name="Straight Connector 67"/>
            <p:cNvCxnSpPr>
              <a:stCxn id="28" idx="4"/>
            </p:cNvCxnSpPr>
            <p:nvPr/>
          </p:nvCxnSpPr>
          <p:spPr>
            <a:xfrm>
              <a:off x="3593592" y="2774882"/>
              <a:ext cx="0" cy="24541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697907" y="1270650"/>
              <a:ext cx="1756954" cy="644459"/>
            </a:xfrm>
            <a:prstGeom prst="rect">
              <a:avLst/>
            </a:prstGeom>
            <a:noFill/>
          </p:spPr>
          <p:txBody>
            <a:bodyPr wrap="square" rtlCol="0">
              <a:noAutofit/>
            </a:bodyPr>
            <a:lstStyle/>
            <a:p>
              <a:r>
                <a:rPr lang="en-US" sz="1000" b="1" dirty="0" smtClean="0">
                  <a:solidFill>
                    <a:prstClr val="black"/>
                  </a:solidFill>
                </a:rPr>
                <a:t>Implemented 40-mile driving distance criteria from a VA medical facility</a:t>
              </a:r>
              <a:endParaRPr lang="en-US" sz="1000" b="1" dirty="0">
                <a:solidFill>
                  <a:prstClr val="black"/>
                </a:solidFill>
              </a:endParaRPr>
            </a:p>
          </p:txBody>
        </p:sp>
        <p:cxnSp>
          <p:nvCxnSpPr>
            <p:cNvPr id="71" name="Straight Connector 70"/>
            <p:cNvCxnSpPr>
              <a:stCxn id="29" idx="0"/>
            </p:cNvCxnSpPr>
            <p:nvPr/>
          </p:nvCxnSpPr>
          <p:spPr>
            <a:xfrm flipV="1">
              <a:off x="4572000" y="1959424"/>
              <a:ext cx="0" cy="1753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4892041" y="2992584"/>
              <a:ext cx="1841268" cy="314696"/>
            </a:xfrm>
            <a:prstGeom prst="rect">
              <a:avLst/>
            </a:prstGeom>
            <a:noFill/>
          </p:spPr>
          <p:txBody>
            <a:bodyPr wrap="square" rtlCol="0">
              <a:noAutofit/>
            </a:bodyPr>
            <a:lstStyle/>
            <a:p>
              <a:r>
                <a:rPr lang="en-US" sz="1000" b="1" dirty="0" smtClean="0">
                  <a:solidFill>
                    <a:prstClr val="black"/>
                  </a:solidFill>
                </a:rPr>
                <a:t>Implemented Choice Single Booking Innovation (MI)</a:t>
              </a:r>
              <a:endParaRPr lang="en-US" sz="1000" b="1" dirty="0">
                <a:solidFill>
                  <a:prstClr val="black"/>
                </a:solidFill>
              </a:endParaRPr>
            </a:p>
          </p:txBody>
        </p:sp>
        <p:cxnSp>
          <p:nvCxnSpPr>
            <p:cNvPr id="74" name="Straight Connector 73"/>
            <p:cNvCxnSpPr>
              <a:stCxn id="30" idx="4"/>
            </p:cNvCxnSpPr>
            <p:nvPr/>
          </p:nvCxnSpPr>
          <p:spPr>
            <a:xfrm>
              <a:off x="5550408" y="2774882"/>
              <a:ext cx="0" cy="20582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5581407" y="1567537"/>
              <a:ext cx="1757592" cy="347572"/>
            </a:xfrm>
            <a:prstGeom prst="rect">
              <a:avLst/>
            </a:prstGeom>
            <a:noFill/>
          </p:spPr>
          <p:txBody>
            <a:bodyPr wrap="square" rtlCol="0">
              <a:noAutofit/>
            </a:bodyPr>
            <a:lstStyle/>
            <a:p>
              <a:r>
                <a:rPr lang="en-US" sz="1000" b="1" dirty="0" smtClean="0">
                  <a:solidFill>
                    <a:prstClr val="black"/>
                  </a:solidFill>
                </a:rPr>
                <a:t>Removal of enrollment date requirement for VCP</a:t>
              </a:r>
              <a:endParaRPr lang="en-US" sz="1000" b="1" dirty="0">
                <a:solidFill>
                  <a:prstClr val="black"/>
                </a:solidFill>
              </a:endParaRPr>
            </a:p>
          </p:txBody>
        </p:sp>
        <p:cxnSp>
          <p:nvCxnSpPr>
            <p:cNvPr id="77" name="Straight Connector 76"/>
            <p:cNvCxnSpPr>
              <a:stCxn id="31" idx="0"/>
            </p:cNvCxnSpPr>
            <p:nvPr/>
          </p:nvCxnSpPr>
          <p:spPr>
            <a:xfrm flipV="1">
              <a:off x="6528816" y="1915109"/>
              <a:ext cx="0" cy="21969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5581407" y="782137"/>
              <a:ext cx="1605777" cy="169224"/>
            </a:xfrm>
            <a:prstGeom prst="rect">
              <a:avLst/>
            </a:prstGeom>
            <a:noFill/>
          </p:spPr>
          <p:txBody>
            <a:bodyPr wrap="square" rtlCol="0">
              <a:noAutofit/>
            </a:bodyPr>
            <a:lstStyle/>
            <a:p>
              <a:r>
                <a:rPr lang="en-US" sz="1000" b="1" dirty="0" smtClean="0">
                  <a:solidFill>
                    <a:prstClr val="black"/>
                  </a:solidFill>
                </a:rPr>
                <a:t>Submitted the Plan to Consolidate Community Care Programs</a:t>
              </a:r>
              <a:endParaRPr lang="en-US" sz="1000" b="1" dirty="0">
                <a:solidFill>
                  <a:prstClr val="black"/>
                </a:solidFill>
              </a:endParaRPr>
            </a:p>
          </p:txBody>
        </p:sp>
        <p:sp>
          <p:nvSpPr>
            <p:cNvPr id="79" name="TextBox 78"/>
            <p:cNvSpPr txBox="1"/>
            <p:nvPr/>
          </p:nvSpPr>
          <p:spPr>
            <a:xfrm>
              <a:off x="6666095" y="3020295"/>
              <a:ext cx="2368723" cy="385946"/>
            </a:xfrm>
            <a:prstGeom prst="rect">
              <a:avLst/>
            </a:prstGeom>
            <a:noFill/>
          </p:spPr>
          <p:txBody>
            <a:bodyPr wrap="square" rtlCol="0">
              <a:noAutofit/>
            </a:bodyPr>
            <a:lstStyle/>
            <a:p>
              <a:r>
                <a:rPr lang="en-US" sz="1000" b="1" dirty="0" smtClean="0">
                  <a:solidFill>
                    <a:prstClr val="black"/>
                  </a:solidFill>
                </a:rPr>
                <a:t>REFDOC Tool Solution Pilot (GA)</a:t>
              </a:r>
              <a:endParaRPr lang="en-US" sz="1000" b="1" dirty="0">
                <a:solidFill>
                  <a:prstClr val="black"/>
                </a:solidFill>
              </a:endParaRPr>
            </a:p>
          </p:txBody>
        </p:sp>
        <p:cxnSp>
          <p:nvCxnSpPr>
            <p:cNvPr id="81" name="Straight Connector 80"/>
            <p:cNvCxnSpPr>
              <a:stCxn id="32" idx="4"/>
            </p:cNvCxnSpPr>
            <p:nvPr/>
          </p:nvCxnSpPr>
          <p:spPr>
            <a:xfrm>
              <a:off x="7507224" y="2774882"/>
              <a:ext cx="0" cy="245413"/>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6666095" y="3290456"/>
              <a:ext cx="2096113" cy="457200"/>
            </a:xfrm>
            <a:prstGeom prst="rect">
              <a:avLst/>
            </a:prstGeom>
            <a:noFill/>
          </p:spPr>
          <p:txBody>
            <a:bodyPr wrap="none" rtlCol="0">
              <a:noAutofit/>
            </a:bodyPr>
            <a:lstStyle/>
            <a:p>
              <a:r>
                <a:rPr lang="en-US" sz="1000" b="1" dirty="0" smtClean="0">
                  <a:solidFill>
                    <a:prstClr val="black"/>
                  </a:solidFill>
                </a:rPr>
                <a:t>New Orleans VAMC embedded </a:t>
              </a:r>
            </a:p>
            <a:p>
              <a:r>
                <a:rPr lang="en-US" sz="1000" b="1" dirty="0" smtClean="0">
                  <a:solidFill>
                    <a:prstClr val="black"/>
                  </a:solidFill>
                </a:rPr>
                <a:t>contractor staff with VA staff</a:t>
              </a:r>
              <a:endParaRPr lang="en-US" sz="1000" b="1" dirty="0">
                <a:solidFill>
                  <a:prstClr val="black"/>
                </a:solidFill>
              </a:endParaRPr>
            </a:p>
          </p:txBody>
        </p:sp>
        <p:sp>
          <p:nvSpPr>
            <p:cNvPr id="83" name="TextBox 82"/>
            <p:cNvSpPr txBox="1"/>
            <p:nvPr/>
          </p:nvSpPr>
          <p:spPr>
            <a:xfrm>
              <a:off x="6666095" y="3757054"/>
              <a:ext cx="2096113" cy="204850"/>
            </a:xfrm>
            <a:prstGeom prst="rect">
              <a:avLst/>
            </a:prstGeom>
            <a:noFill/>
          </p:spPr>
          <p:txBody>
            <a:bodyPr wrap="square" rtlCol="0">
              <a:noAutofit/>
            </a:bodyPr>
            <a:lstStyle/>
            <a:p>
              <a:r>
                <a:rPr lang="en-US" sz="1000" b="1" dirty="0" smtClean="0">
                  <a:solidFill>
                    <a:prstClr val="black"/>
                  </a:solidFill>
                </a:rPr>
                <a:t>Instituted outbound calls from the contractor to the Veteran</a:t>
              </a:r>
              <a:endParaRPr lang="en-US" sz="1000" b="1" dirty="0">
                <a:solidFill>
                  <a:prstClr val="black"/>
                </a:solidFill>
              </a:endParaRPr>
            </a:p>
          </p:txBody>
        </p:sp>
        <p:sp>
          <p:nvSpPr>
            <p:cNvPr id="84" name="TextBox 83"/>
            <p:cNvSpPr txBox="1"/>
            <p:nvPr/>
          </p:nvSpPr>
          <p:spPr>
            <a:xfrm>
              <a:off x="7338999" y="1085117"/>
              <a:ext cx="1805001" cy="347572"/>
            </a:xfrm>
            <a:prstGeom prst="rect">
              <a:avLst/>
            </a:prstGeom>
            <a:noFill/>
          </p:spPr>
          <p:txBody>
            <a:bodyPr wrap="square" rtlCol="0">
              <a:noAutofit/>
            </a:bodyPr>
            <a:lstStyle/>
            <a:p>
              <a:r>
                <a:rPr lang="en-US" sz="1000" b="1" dirty="0" smtClean="0">
                  <a:solidFill>
                    <a:prstClr val="black"/>
                  </a:solidFill>
                </a:rPr>
                <a:t>Changed requirement for distance eligibility</a:t>
              </a:r>
              <a:endParaRPr lang="en-US" sz="1000" b="1" dirty="0">
                <a:solidFill>
                  <a:prstClr val="black"/>
                </a:solidFill>
              </a:endParaRPr>
            </a:p>
          </p:txBody>
        </p:sp>
        <p:sp>
          <p:nvSpPr>
            <p:cNvPr id="85" name="TextBox 84"/>
            <p:cNvSpPr txBox="1"/>
            <p:nvPr/>
          </p:nvSpPr>
          <p:spPr>
            <a:xfrm>
              <a:off x="7338999" y="1569129"/>
              <a:ext cx="1805001" cy="322230"/>
            </a:xfrm>
            <a:prstGeom prst="rect">
              <a:avLst/>
            </a:prstGeom>
            <a:noFill/>
          </p:spPr>
          <p:txBody>
            <a:bodyPr wrap="square" rtlCol="0">
              <a:noAutofit/>
            </a:bodyPr>
            <a:lstStyle/>
            <a:p>
              <a:r>
                <a:rPr lang="en-US" sz="1000" b="1" dirty="0" smtClean="0">
                  <a:solidFill>
                    <a:prstClr val="black"/>
                  </a:solidFill>
                </a:rPr>
                <a:t>Implemented Unusual or Excessive Burden criteria</a:t>
              </a:r>
              <a:endParaRPr lang="en-US" sz="1000" b="1" dirty="0">
                <a:solidFill>
                  <a:prstClr val="black"/>
                </a:solidFill>
              </a:endParaRPr>
            </a:p>
          </p:txBody>
        </p:sp>
        <p:cxnSp>
          <p:nvCxnSpPr>
            <p:cNvPr id="87" name="Straight Connector 86"/>
            <p:cNvCxnSpPr>
              <a:stCxn id="33" idx="0"/>
            </p:cNvCxnSpPr>
            <p:nvPr/>
          </p:nvCxnSpPr>
          <p:spPr>
            <a:xfrm flipV="1">
              <a:off x="8485632" y="1959424"/>
              <a:ext cx="0" cy="175378"/>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00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DEE232E-1CCB-447D-A09D-457473E32FE3}" type="slidenum">
              <a:rPr lang="en-US" smtClean="0">
                <a:solidFill>
                  <a:prstClr val="white"/>
                </a:solidFill>
              </a:rPr>
              <a:pPr/>
              <a:t>11</a:t>
            </a:fld>
            <a:endParaRPr lang="en-US" dirty="0">
              <a:solidFill>
                <a:prstClr val="white"/>
              </a:solidFill>
            </a:endParaRPr>
          </a:p>
        </p:txBody>
      </p:sp>
      <p:sp>
        <p:nvSpPr>
          <p:cNvPr id="36" name="TextBox 35"/>
          <p:cNvSpPr txBox="1"/>
          <p:nvPr/>
        </p:nvSpPr>
        <p:spPr>
          <a:xfrm>
            <a:off x="0" y="2282426"/>
            <a:ext cx="338328" cy="361950"/>
          </a:xfrm>
          <a:prstGeom prst="rect">
            <a:avLst/>
          </a:prstGeom>
          <a:noFill/>
        </p:spPr>
        <p:txBody>
          <a:bodyPr wrap="square" rtlCol="0">
            <a:noAutofit/>
          </a:bodyPr>
          <a:lstStyle/>
          <a:p>
            <a:r>
              <a:rPr lang="en-US" sz="900" b="1" dirty="0" smtClean="0">
                <a:solidFill>
                  <a:prstClr val="white"/>
                </a:solidFill>
                <a:latin typeface="Arial Rounded MT Bold" panose="020F0704030504030204" pitchFamily="34" charset="0"/>
              </a:rPr>
              <a:t>2014</a:t>
            </a:r>
            <a:endParaRPr lang="en-US" sz="900" b="1" dirty="0">
              <a:solidFill>
                <a:prstClr val="white"/>
              </a:solidFill>
              <a:latin typeface="Arial Rounded MT Bold" panose="020F0704030504030204" pitchFamily="34" charset="0"/>
            </a:endParaRPr>
          </a:p>
        </p:txBody>
      </p:sp>
      <p:sp>
        <p:nvSpPr>
          <p:cNvPr id="59" name="TextBox 58"/>
          <p:cNvSpPr txBox="1"/>
          <p:nvPr/>
        </p:nvSpPr>
        <p:spPr>
          <a:xfrm>
            <a:off x="5424729" y="2458067"/>
            <a:ext cx="2035832" cy="180975"/>
          </a:xfrm>
          <a:prstGeom prst="rect">
            <a:avLst/>
          </a:prstGeom>
          <a:noFill/>
        </p:spPr>
        <p:txBody>
          <a:bodyPr wrap="square" rtlCol="0">
            <a:noAutofit/>
          </a:bodyPr>
          <a:lstStyle/>
          <a:p>
            <a:r>
              <a:rPr lang="en-US" sz="1000" b="1" dirty="0" smtClean="0">
                <a:solidFill>
                  <a:prstClr val="black"/>
                </a:solidFill>
              </a:rPr>
              <a:t>Prior Authorizations Pilot (OH)</a:t>
            </a:r>
            <a:endParaRPr lang="en-US" sz="1000" b="1" dirty="0">
              <a:solidFill>
                <a:prstClr val="black"/>
              </a:solidFill>
            </a:endParaRPr>
          </a:p>
        </p:txBody>
      </p:sp>
      <p:grpSp>
        <p:nvGrpSpPr>
          <p:cNvPr id="99" name="Group 98"/>
          <p:cNvGrpSpPr/>
          <p:nvPr/>
        </p:nvGrpSpPr>
        <p:grpSpPr>
          <a:xfrm>
            <a:off x="98621" y="1061076"/>
            <a:ext cx="9045379" cy="4823556"/>
            <a:chOff x="98621" y="1061076"/>
            <a:chExt cx="9045379" cy="4823556"/>
          </a:xfrm>
        </p:grpSpPr>
        <p:grpSp>
          <p:nvGrpSpPr>
            <p:cNvPr id="96" name="Group 95"/>
            <p:cNvGrpSpPr/>
            <p:nvPr/>
          </p:nvGrpSpPr>
          <p:grpSpPr>
            <a:xfrm>
              <a:off x="421293" y="3136256"/>
              <a:ext cx="7946567" cy="640080"/>
              <a:chOff x="598717" y="3108960"/>
              <a:chExt cx="7946567" cy="640080"/>
            </a:xfrm>
          </p:grpSpPr>
          <p:grpSp>
            <p:nvGrpSpPr>
              <p:cNvPr id="37" name="Group 36"/>
              <p:cNvGrpSpPr/>
              <p:nvPr/>
            </p:nvGrpSpPr>
            <p:grpSpPr>
              <a:xfrm>
                <a:off x="598717" y="3108960"/>
                <a:ext cx="7946567" cy="640080"/>
                <a:chOff x="0" y="2586052"/>
                <a:chExt cx="7946567" cy="640080"/>
              </a:xfrm>
            </p:grpSpPr>
            <p:sp>
              <p:nvSpPr>
                <p:cNvPr id="38" name="Rectangle 37"/>
                <p:cNvSpPr/>
                <p:nvPr/>
              </p:nvSpPr>
              <p:spPr>
                <a:xfrm>
                  <a:off x="0" y="2733675"/>
                  <a:ext cx="7946567" cy="361950"/>
                </a:xfrm>
                <a:prstGeom prst="rect">
                  <a:avLst/>
                </a:prstGeom>
                <a:solidFill>
                  <a:srgbClr val="17355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39" name="Group 38"/>
                <p:cNvGrpSpPr/>
                <p:nvPr/>
              </p:nvGrpSpPr>
              <p:grpSpPr>
                <a:xfrm>
                  <a:off x="338328" y="2586052"/>
                  <a:ext cx="7488936" cy="640080"/>
                  <a:chOff x="338328" y="2586052"/>
                  <a:chExt cx="7488936" cy="640080"/>
                </a:xfrm>
              </p:grpSpPr>
              <p:sp>
                <p:nvSpPr>
                  <p:cNvPr id="40" name="Oval 39"/>
                  <p:cNvSpPr>
                    <a:spLocks noChangeAspect="1"/>
                  </p:cNvSpPr>
                  <p:nvPr/>
                </p:nvSpPr>
                <p:spPr>
                  <a:xfrm>
                    <a:off x="338328"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Jan</a:t>
                    </a:r>
                    <a:endParaRPr lang="en-US" sz="1000" b="1" dirty="0">
                      <a:solidFill>
                        <a:prstClr val="white"/>
                      </a:solidFill>
                      <a:latin typeface="Arial Rounded MT Bold" panose="020F0704030504030204" pitchFamily="34" charset="0"/>
                    </a:endParaRPr>
                  </a:p>
                </p:txBody>
              </p:sp>
              <p:sp>
                <p:nvSpPr>
                  <p:cNvPr id="41" name="Oval 40"/>
                  <p:cNvSpPr>
                    <a:spLocks noChangeAspect="1"/>
                  </p:cNvSpPr>
                  <p:nvPr/>
                </p:nvSpPr>
                <p:spPr>
                  <a:xfrm>
                    <a:off x="1316736"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Feb</a:t>
                    </a:r>
                    <a:endParaRPr lang="en-US" sz="1000" b="1" dirty="0">
                      <a:solidFill>
                        <a:prstClr val="white"/>
                      </a:solidFill>
                      <a:latin typeface="Arial Rounded MT Bold" panose="020F0704030504030204" pitchFamily="34" charset="0"/>
                    </a:endParaRPr>
                  </a:p>
                </p:txBody>
              </p:sp>
              <p:sp>
                <p:nvSpPr>
                  <p:cNvPr id="42" name="Oval 41"/>
                  <p:cNvSpPr>
                    <a:spLocks noChangeAspect="1"/>
                  </p:cNvSpPr>
                  <p:nvPr/>
                </p:nvSpPr>
                <p:spPr>
                  <a:xfrm>
                    <a:off x="2295144"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Mar</a:t>
                    </a:r>
                    <a:endParaRPr lang="en-US" sz="1000" b="1" dirty="0">
                      <a:solidFill>
                        <a:prstClr val="white"/>
                      </a:solidFill>
                      <a:latin typeface="Arial Rounded MT Bold" panose="020F0704030504030204" pitchFamily="34" charset="0"/>
                    </a:endParaRPr>
                  </a:p>
                </p:txBody>
              </p:sp>
              <p:sp>
                <p:nvSpPr>
                  <p:cNvPr id="43" name="Oval 42"/>
                  <p:cNvSpPr>
                    <a:spLocks noChangeAspect="1"/>
                  </p:cNvSpPr>
                  <p:nvPr/>
                </p:nvSpPr>
                <p:spPr>
                  <a:xfrm>
                    <a:off x="3273552"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Apr</a:t>
                    </a:r>
                    <a:endParaRPr lang="en-US" sz="1000" b="1" dirty="0">
                      <a:solidFill>
                        <a:prstClr val="white"/>
                      </a:solidFill>
                      <a:latin typeface="Arial Rounded MT Bold" panose="020F0704030504030204" pitchFamily="34" charset="0"/>
                    </a:endParaRPr>
                  </a:p>
                </p:txBody>
              </p:sp>
              <p:sp>
                <p:nvSpPr>
                  <p:cNvPr id="44" name="Oval 43"/>
                  <p:cNvSpPr>
                    <a:spLocks noChangeAspect="1"/>
                  </p:cNvSpPr>
                  <p:nvPr/>
                </p:nvSpPr>
                <p:spPr>
                  <a:xfrm>
                    <a:off x="4251960"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May</a:t>
                    </a:r>
                    <a:endParaRPr lang="en-US" sz="1000" b="1" dirty="0">
                      <a:solidFill>
                        <a:prstClr val="white"/>
                      </a:solidFill>
                      <a:latin typeface="Arial Rounded MT Bold" panose="020F0704030504030204" pitchFamily="34" charset="0"/>
                    </a:endParaRPr>
                  </a:p>
                </p:txBody>
              </p:sp>
              <p:sp>
                <p:nvSpPr>
                  <p:cNvPr id="45" name="Oval 44"/>
                  <p:cNvSpPr>
                    <a:spLocks noChangeAspect="1"/>
                  </p:cNvSpPr>
                  <p:nvPr/>
                </p:nvSpPr>
                <p:spPr>
                  <a:xfrm>
                    <a:off x="5230368"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Jun</a:t>
                    </a:r>
                    <a:endParaRPr lang="en-US" sz="1000" b="1" dirty="0">
                      <a:solidFill>
                        <a:prstClr val="white"/>
                      </a:solidFill>
                      <a:latin typeface="Arial Rounded MT Bold" panose="020F0704030504030204" pitchFamily="34" charset="0"/>
                    </a:endParaRPr>
                  </a:p>
                </p:txBody>
              </p:sp>
              <p:sp>
                <p:nvSpPr>
                  <p:cNvPr id="46" name="Oval 45"/>
                  <p:cNvSpPr>
                    <a:spLocks noChangeAspect="1"/>
                  </p:cNvSpPr>
                  <p:nvPr/>
                </p:nvSpPr>
                <p:spPr>
                  <a:xfrm>
                    <a:off x="6208776"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Jul</a:t>
                    </a:r>
                    <a:endParaRPr lang="en-US" sz="1000" b="1" dirty="0">
                      <a:solidFill>
                        <a:prstClr val="white"/>
                      </a:solidFill>
                      <a:latin typeface="Arial Rounded MT Bold" panose="020F0704030504030204" pitchFamily="34" charset="0"/>
                    </a:endParaRPr>
                  </a:p>
                </p:txBody>
              </p:sp>
              <p:sp>
                <p:nvSpPr>
                  <p:cNvPr id="47" name="Oval 46"/>
                  <p:cNvSpPr>
                    <a:spLocks noChangeAspect="1"/>
                  </p:cNvSpPr>
                  <p:nvPr/>
                </p:nvSpPr>
                <p:spPr>
                  <a:xfrm>
                    <a:off x="7187184" y="2586052"/>
                    <a:ext cx="640080" cy="64008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prstClr val="white"/>
                        </a:solidFill>
                        <a:latin typeface="Arial Rounded MT Bold" panose="020F0704030504030204" pitchFamily="34" charset="0"/>
                      </a:rPr>
                      <a:t>Aug</a:t>
                    </a:r>
                    <a:endParaRPr lang="en-US" sz="1000" b="1" dirty="0">
                      <a:solidFill>
                        <a:prstClr val="white"/>
                      </a:solidFill>
                      <a:latin typeface="Arial Rounded MT Bold" panose="020F0704030504030204" pitchFamily="34" charset="0"/>
                    </a:endParaRPr>
                  </a:p>
                </p:txBody>
              </p:sp>
            </p:grpSp>
          </p:grpSp>
          <p:sp>
            <p:nvSpPr>
              <p:cNvPr id="52" name="TextBox 51"/>
              <p:cNvSpPr txBox="1"/>
              <p:nvPr/>
            </p:nvSpPr>
            <p:spPr>
              <a:xfrm>
                <a:off x="598717" y="3248025"/>
                <a:ext cx="338328" cy="361950"/>
              </a:xfrm>
              <a:prstGeom prst="rect">
                <a:avLst/>
              </a:prstGeom>
              <a:noFill/>
            </p:spPr>
            <p:txBody>
              <a:bodyPr wrap="square" rtlCol="0">
                <a:noAutofit/>
              </a:bodyPr>
              <a:lstStyle/>
              <a:p>
                <a:r>
                  <a:rPr lang="en-US" sz="900" b="1" dirty="0" smtClean="0">
                    <a:solidFill>
                      <a:prstClr val="white"/>
                    </a:solidFill>
                    <a:latin typeface="Arial Rounded MT Bold" panose="020F0704030504030204" pitchFamily="34" charset="0"/>
                  </a:rPr>
                  <a:t>2016</a:t>
                </a:r>
                <a:endParaRPr lang="en-US" sz="900" b="1" dirty="0">
                  <a:solidFill>
                    <a:prstClr val="white"/>
                  </a:solidFill>
                  <a:latin typeface="Arial Rounded MT Bold" panose="020F0704030504030204" pitchFamily="34" charset="0"/>
                </a:endParaRPr>
              </a:p>
            </p:txBody>
          </p:sp>
        </p:grpSp>
        <p:grpSp>
          <p:nvGrpSpPr>
            <p:cNvPr id="95" name="Group 94"/>
            <p:cNvGrpSpPr/>
            <p:nvPr/>
          </p:nvGrpSpPr>
          <p:grpSpPr>
            <a:xfrm>
              <a:off x="98621" y="1061076"/>
              <a:ext cx="9045379" cy="4823556"/>
              <a:chOff x="276045" y="1033780"/>
              <a:chExt cx="9045379" cy="4823556"/>
            </a:xfrm>
          </p:grpSpPr>
          <p:sp>
            <p:nvSpPr>
              <p:cNvPr id="5" name="TextBox 4"/>
              <p:cNvSpPr txBox="1"/>
              <p:nvPr/>
            </p:nvSpPr>
            <p:spPr>
              <a:xfrm>
                <a:off x="276045" y="3925019"/>
                <a:ext cx="2061713" cy="431321"/>
              </a:xfrm>
              <a:prstGeom prst="rect">
                <a:avLst/>
              </a:prstGeom>
              <a:noFill/>
            </p:spPr>
            <p:txBody>
              <a:bodyPr wrap="square" rtlCol="0">
                <a:noAutofit/>
              </a:bodyPr>
              <a:lstStyle/>
              <a:p>
                <a:r>
                  <a:rPr lang="en-US" sz="1000" b="1" dirty="0" smtClean="0">
                    <a:solidFill>
                      <a:prstClr val="black"/>
                    </a:solidFill>
                  </a:rPr>
                  <a:t>Created teams to identify and implement improvements to community care</a:t>
                </a:r>
                <a:endParaRPr lang="en-US" sz="1000" b="1" dirty="0">
                  <a:solidFill>
                    <a:prstClr val="black"/>
                  </a:solidFill>
                </a:endParaRPr>
              </a:p>
            </p:txBody>
          </p:sp>
          <p:cxnSp>
            <p:nvCxnSpPr>
              <p:cNvPr id="8" name="Straight Connector 7"/>
              <p:cNvCxnSpPr>
                <a:stCxn id="40" idx="4"/>
              </p:cNvCxnSpPr>
              <p:nvPr/>
            </p:nvCxnSpPr>
            <p:spPr>
              <a:xfrm>
                <a:off x="1257085" y="3749040"/>
                <a:ext cx="0" cy="1828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63429" y="2530504"/>
                <a:ext cx="1544128" cy="365760"/>
              </a:xfrm>
              <a:prstGeom prst="rect">
                <a:avLst/>
              </a:prstGeom>
              <a:noFill/>
            </p:spPr>
            <p:txBody>
              <a:bodyPr wrap="square" rtlCol="0">
                <a:noAutofit/>
              </a:bodyPr>
              <a:lstStyle/>
              <a:p>
                <a:r>
                  <a:rPr lang="en-US" sz="1000" b="1" dirty="0" smtClean="0">
                    <a:solidFill>
                      <a:prstClr val="black"/>
                    </a:solidFill>
                  </a:rPr>
                  <a:t>Embedded contractor staff with VA staff (TX)</a:t>
                </a:r>
                <a:endParaRPr lang="en-US" sz="1000" b="1" dirty="0">
                  <a:solidFill>
                    <a:prstClr val="black"/>
                  </a:solidFill>
                </a:endParaRPr>
              </a:p>
            </p:txBody>
          </p:sp>
          <p:cxnSp>
            <p:nvCxnSpPr>
              <p:cNvPr id="11" name="Straight Connector 10"/>
              <p:cNvCxnSpPr>
                <a:stCxn id="41" idx="0"/>
                <a:endCxn id="9" idx="2"/>
              </p:cNvCxnSpPr>
              <p:nvPr/>
            </p:nvCxnSpPr>
            <p:spPr>
              <a:xfrm flipV="1">
                <a:off x="2235493" y="2896264"/>
                <a:ext cx="0" cy="212696"/>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35492" y="3931920"/>
                <a:ext cx="2336507" cy="424420"/>
              </a:xfrm>
              <a:prstGeom prst="rect">
                <a:avLst/>
              </a:prstGeom>
              <a:noFill/>
            </p:spPr>
            <p:txBody>
              <a:bodyPr wrap="square" rtlCol="0">
                <a:noAutofit/>
              </a:bodyPr>
              <a:lstStyle/>
              <a:p>
                <a:r>
                  <a:rPr lang="en-US" sz="1000" b="1" dirty="0" smtClean="0">
                    <a:solidFill>
                      <a:prstClr val="black"/>
                    </a:solidFill>
                  </a:rPr>
                  <a:t>VA decoupled medical records from provider payment reducing administrative burdens</a:t>
                </a:r>
                <a:endParaRPr lang="en-US" sz="1000" b="1" dirty="0">
                  <a:solidFill>
                    <a:prstClr val="black"/>
                  </a:solidFill>
                </a:endParaRPr>
              </a:p>
            </p:txBody>
          </p:sp>
          <p:cxnSp>
            <p:nvCxnSpPr>
              <p:cNvPr id="14" name="Straight Connector 13"/>
              <p:cNvCxnSpPr>
                <a:stCxn id="42" idx="4"/>
              </p:cNvCxnSpPr>
              <p:nvPr/>
            </p:nvCxnSpPr>
            <p:spPr>
              <a:xfrm>
                <a:off x="3213901" y="3749040"/>
                <a:ext cx="0" cy="1828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235492" y="4589256"/>
                <a:ext cx="2017331" cy="362309"/>
              </a:xfrm>
              <a:prstGeom prst="rect">
                <a:avLst/>
              </a:prstGeom>
              <a:noFill/>
            </p:spPr>
            <p:txBody>
              <a:bodyPr wrap="square" rtlCol="0">
                <a:noAutofit/>
              </a:bodyPr>
              <a:lstStyle/>
              <a:p>
                <a:r>
                  <a:rPr lang="en-US" sz="1000" b="1" dirty="0" smtClean="0">
                    <a:solidFill>
                      <a:prstClr val="black"/>
                    </a:solidFill>
                  </a:rPr>
                  <a:t>Implemented an adverse credit reporting hotline to help Veterans </a:t>
                </a:r>
                <a:endParaRPr lang="en-US" sz="1000" b="1" dirty="0">
                  <a:solidFill>
                    <a:prstClr val="black"/>
                  </a:solidFill>
                </a:endParaRPr>
              </a:p>
            </p:txBody>
          </p:sp>
          <p:sp>
            <p:nvSpPr>
              <p:cNvPr id="17" name="TextBox 16"/>
              <p:cNvSpPr txBox="1"/>
              <p:nvPr/>
            </p:nvSpPr>
            <p:spPr>
              <a:xfrm>
                <a:off x="2235493" y="5175854"/>
                <a:ext cx="1956816" cy="146649"/>
              </a:xfrm>
              <a:prstGeom prst="rect">
                <a:avLst/>
              </a:prstGeom>
              <a:noFill/>
            </p:spPr>
            <p:txBody>
              <a:bodyPr wrap="square" rtlCol="0">
                <a:noAutofit/>
              </a:bodyPr>
              <a:lstStyle/>
              <a:p>
                <a:r>
                  <a:rPr lang="en-US" sz="1000" b="1" dirty="0" smtClean="0">
                    <a:solidFill>
                      <a:prstClr val="black"/>
                    </a:solidFill>
                  </a:rPr>
                  <a:t>Embedded contract staff with VA staff (AZ, NE, FL)</a:t>
                </a:r>
                <a:endParaRPr lang="en-US" sz="1000" b="1" dirty="0">
                  <a:solidFill>
                    <a:prstClr val="black"/>
                  </a:solidFill>
                </a:endParaRPr>
              </a:p>
            </p:txBody>
          </p:sp>
          <p:sp>
            <p:nvSpPr>
              <p:cNvPr id="18" name="TextBox 17"/>
              <p:cNvSpPr txBox="1"/>
              <p:nvPr/>
            </p:nvSpPr>
            <p:spPr>
              <a:xfrm>
                <a:off x="2235491" y="5641675"/>
                <a:ext cx="2276858" cy="215661"/>
              </a:xfrm>
              <a:prstGeom prst="rect">
                <a:avLst/>
              </a:prstGeom>
              <a:noFill/>
            </p:spPr>
            <p:txBody>
              <a:bodyPr wrap="square" rtlCol="0">
                <a:noAutofit/>
              </a:bodyPr>
              <a:lstStyle/>
              <a:p>
                <a:r>
                  <a:rPr lang="en-US" sz="1000" b="1" dirty="0" smtClean="0">
                    <a:solidFill>
                      <a:prstClr val="black"/>
                    </a:solidFill>
                  </a:rPr>
                  <a:t>Virtual Industry Day for Community Care IT capabilities </a:t>
                </a:r>
                <a:endParaRPr lang="en-US" sz="1000" b="1" dirty="0">
                  <a:solidFill>
                    <a:prstClr val="black"/>
                  </a:solidFill>
                </a:endParaRPr>
              </a:p>
            </p:txBody>
          </p:sp>
          <p:sp>
            <p:nvSpPr>
              <p:cNvPr id="19" name="TextBox 18"/>
              <p:cNvSpPr txBox="1"/>
              <p:nvPr/>
            </p:nvSpPr>
            <p:spPr>
              <a:xfrm>
                <a:off x="3213900" y="2481766"/>
                <a:ext cx="2522665" cy="45719"/>
              </a:xfrm>
              <a:prstGeom prst="rect">
                <a:avLst/>
              </a:prstGeom>
              <a:noFill/>
            </p:spPr>
            <p:txBody>
              <a:bodyPr wrap="square" rtlCol="0">
                <a:noAutofit/>
              </a:bodyPr>
              <a:lstStyle/>
              <a:p>
                <a:r>
                  <a:rPr lang="en-US" sz="1000" b="1" dirty="0" smtClean="0">
                    <a:solidFill>
                      <a:prstClr val="black"/>
                    </a:solidFill>
                  </a:rPr>
                  <a:t>Implemented provider agreements, allowing VA to partner directly with community providers</a:t>
                </a:r>
                <a:endParaRPr lang="en-US" sz="1000" b="1" dirty="0">
                  <a:solidFill>
                    <a:prstClr val="black"/>
                  </a:solidFill>
                </a:endParaRPr>
              </a:p>
            </p:txBody>
          </p:sp>
          <p:sp>
            <p:nvSpPr>
              <p:cNvPr id="20" name="TextBox 19"/>
              <p:cNvSpPr txBox="1"/>
              <p:nvPr/>
            </p:nvSpPr>
            <p:spPr>
              <a:xfrm>
                <a:off x="3209653" y="1947208"/>
                <a:ext cx="2337136" cy="222199"/>
              </a:xfrm>
              <a:prstGeom prst="rect">
                <a:avLst/>
              </a:prstGeom>
              <a:noFill/>
            </p:spPr>
            <p:txBody>
              <a:bodyPr wrap="square" rtlCol="0">
                <a:noAutofit/>
              </a:bodyPr>
              <a:lstStyle/>
              <a:p>
                <a:r>
                  <a:rPr lang="en-US" sz="1000" b="1" dirty="0" smtClean="0">
                    <a:solidFill>
                      <a:prstClr val="black"/>
                    </a:solidFill>
                  </a:rPr>
                  <a:t>Implemented modified consult referral from pilot to better clarify requests</a:t>
                </a:r>
                <a:endParaRPr lang="en-US" sz="1000" b="1" dirty="0">
                  <a:solidFill>
                    <a:prstClr val="black"/>
                  </a:solidFill>
                </a:endParaRPr>
              </a:p>
            </p:txBody>
          </p:sp>
          <p:sp>
            <p:nvSpPr>
              <p:cNvPr id="21" name="TextBox 20"/>
              <p:cNvSpPr txBox="1"/>
              <p:nvPr/>
            </p:nvSpPr>
            <p:spPr>
              <a:xfrm>
                <a:off x="3201027" y="1590479"/>
                <a:ext cx="2475156" cy="60385"/>
              </a:xfrm>
              <a:prstGeom prst="rect">
                <a:avLst/>
              </a:prstGeom>
              <a:noFill/>
            </p:spPr>
            <p:txBody>
              <a:bodyPr wrap="square" rtlCol="0">
                <a:noAutofit/>
              </a:bodyPr>
              <a:lstStyle/>
              <a:p>
                <a:r>
                  <a:rPr lang="en-US" sz="1000" b="1" dirty="0" smtClean="0">
                    <a:solidFill>
                      <a:prstClr val="black"/>
                    </a:solidFill>
                  </a:rPr>
                  <a:t>REFDOC Tool Solution pilot (OR, OH, WA, IN, ID)</a:t>
                </a:r>
                <a:endParaRPr lang="en-US" sz="1000" b="1" dirty="0">
                  <a:solidFill>
                    <a:prstClr val="black"/>
                  </a:solidFill>
                </a:endParaRPr>
              </a:p>
            </p:txBody>
          </p:sp>
          <p:sp>
            <p:nvSpPr>
              <p:cNvPr id="22" name="TextBox 21"/>
              <p:cNvSpPr txBox="1"/>
              <p:nvPr/>
            </p:nvSpPr>
            <p:spPr>
              <a:xfrm>
                <a:off x="3209653" y="1033780"/>
                <a:ext cx="2466530" cy="284681"/>
              </a:xfrm>
              <a:prstGeom prst="rect">
                <a:avLst/>
              </a:prstGeom>
              <a:noFill/>
            </p:spPr>
            <p:txBody>
              <a:bodyPr wrap="square" rtlCol="0">
                <a:noAutofit/>
              </a:bodyPr>
              <a:lstStyle/>
              <a:p>
                <a:r>
                  <a:rPr lang="en-US" sz="1000" b="1" dirty="0" smtClean="0">
                    <a:solidFill>
                      <a:prstClr val="black"/>
                    </a:solidFill>
                  </a:rPr>
                  <a:t>Issued draft PWS/RFP for revamped provider network solicitation, held 2</a:t>
                </a:r>
                <a:r>
                  <a:rPr lang="en-US" sz="1000" b="1" baseline="30000" dirty="0" smtClean="0">
                    <a:solidFill>
                      <a:prstClr val="black"/>
                    </a:solidFill>
                  </a:rPr>
                  <a:t>nd</a:t>
                </a:r>
                <a:r>
                  <a:rPr lang="en-US" sz="1000" b="1" dirty="0" smtClean="0">
                    <a:solidFill>
                      <a:prstClr val="black"/>
                    </a:solidFill>
                  </a:rPr>
                  <a:t> industry day</a:t>
                </a:r>
                <a:endParaRPr lang="en-US" sz="1000" b="1" dirty="0">
                  <a:solidFill>
                    <a:prstClr val="black"/>
                  </a:solidFill>
                </a:endParaRPr>
              </a:p>
            </p:txBody>
          </p:sp>
          <p:cxnSp>
            <p:nvCxnSpPr>
              <p:cNvPr id="24" name="Straight Connector 23"/>
              <p:cNvCxnSpPr>
                <a:stCxn id="43" idx="0"/>
              </p:cNvCxnSpPr>
              <p:nvPr/>
            </p:nvCxnSpPr>
            <p:spPr>
              <a:xfrm flipV="1">
                <a:off x="4192309" y="3002612"/>
                <a:ext cx="0" cy="1063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512350" y="3868087"/>
                <a:ext cx="1736216" cy="219111"/>
              </a:xfrm>
              <a:prstGeom prst="rect">
                <a:avLst/>
              </a:prstGeom>
              <a:noFill/>
            </p:spPr>
            <p:txBody>
              <a:bodyPr wrap="square" rtlCol="0">
                <a:noAutofit/>
              </a:bodyPr>
              <a:lstStyle/>
              <a:p>
                <a:r>
                  <a:rPr lang="en-US" sz="1000" b="1" dirty="0" smtClean="0">
                    <a:solidFill>
                      <a:prstClr val="black"/>
                    </a:solidFill>
                  </a:rPr>
                  <a:t>VA Palo Alto partnered with CVS MinuteClinic</a:t>
                </a:r>
                <a:endParaRPr lang="en-US" sz="1000" b="1" dirty="0">
                  <a:solidFill>
                    <a:prstClr val="black"/>
                  </a:solidFill>
                </a:endParaRPr>
              </a:p>
            </p:txBody>
          </p:sp>
          <p:sp>
            <p:nvSpPr>
              <p:cNvPr id="48" name="TextBox 47"/>
              <p:cNvSpPr txBox="1"/>
              <p:nvPr/>
            </p:nvSpPr>
            <p:spPr>
              <a:xfrm>
                <a:off x="4485740" y="4306002"/>
                <a:ext cx="2122098" cy="142336"/>
              </a:xfrm>
              <a:prstGeom prst="rect">
                <a:avLst/>
              </a:prstGeom>
              <a:noFill/>
            </p:spPr>
            <p:txBody>
              <a:bodyPr wrap="square" rtlCol="0">
                <a:noAutofit/>
              </a:bodyPr>
              <a:lstStyle/>
              <a:p>
                <a:r>
                  <a:rPr lang="en-US" sz="1000" b="1" dirty="0" smtClean="0">
                    <a:solidFill>
                      <a:prstClr val="black"/>
                    </a:solidFill>
                  </a:rPr>
                  <a:t>Prior Authorizations Pilot (VT)</a:t>
                </a:r>
                <a:endParaRPr lang="en-US" sz="1000" b="1" dirty="0">
                  <a:solidFill>
                    <a:prstClr val="black"/>
                  </a:solidFill>
                </a:endParaRPr>
              </a:p>
            </p:txBody>
          </p:sp>
          <p:cxnSp>
            <p:nvCxnSpPr>
              <p:cNvPr id="53" name="Straight Connector 52"/>
              <p:cNvCxnSpPr>
                <a:stCxn id="44" idx="4"/>
              </p:cNvCxnSpPr>
              <p:nvPr/>
            </p:nvCxnSpPr>
            <p:spPr>
              <a:xfrm>
                <a:off x="5170717" y="3749040"/>
                <a:ext cx="0" cy="11904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615801" y="2658314"/>
                <a:ext cx="2035829" cy="212696"/>
              </a:xfrm>
              <a:prstGeom prst="rect">
                <a:avLst/>
              </a:prstGeom>
              <a:noFill/>
            </p:spPr>
            <p:txBody>
              <a:bodyPr wrap="square" rtlCol="0">
                <a:noAutofit/>
              </a:bodyPr>
              <a:lstStyle/>
              <a:p>
                <a:r>
                  <a:rPr lang="en-US" sz="1000" b="1" dirty="0" smtClean="0">
                    <a:solidFill>
                      <a:prstClr val="black"/>
                    </a:solidFill>
                  </a:rPr>
                  <a:t>REFDOC Tool Solution Pilot (MA,WI)</a:t>
                </a:r>
                <a:endParaRPr lang="en-US" sz="1000" b="1" dirty="0">
                  <a:solidFill>
                    <a:prstClr val="black"/>
                  </a:solidFill>
                </a:endParaRPr>
              </a:p>
            </p:txBody>
          </p:sp>
          <p:sp>
            <p:nvSpPr>
              <p:cNvPr id="58" name="TextBox 57"/>
              <p:cNvSpPr txBox="1"/>
              <p:nvPr/>
            </p:nvSpPr>
            <p:spPr>
              <a:xfrm>
                <a:off x="5615801" y="2398143"/>
                <a:ext cx="1511732" cy="246233"/>
              </a:xfrm>
              <a:prstGeom prst="rect">
                <a:avLst/>
              </a:prstGeom>
              <a:noFill/>
            </p:spPr>
            <p:txBody>
              <a:bodyPr wrap="square" rtlCol="0">
                <a:noAutofit/>
              </a:bodyPr>
              <a:lstStyle/>
              <a:p>
                <a:endParaRPr lang="en-US" sz="1200" dirty="0">
                  <a:solidFill>
                    <a:prstClr val="black"/>
                  </a:solidFill>
                </a:endParaRPr>
              </a:p>
            </p:txBody>
          </p:sp>
          <p:sp>
            <p:nvSpPr>
              <p:cNvPr id="60" name="TextBox 59"/>
              <p:cNvSpPr txBox="1"/>
              <p:nvPr/>
            </p:nvSpPr>
            <p:spPr>
              <a:xfrm>
                <a:off x="5620113" y="2008866"/>
                <a:ext cx="1975450" cy="45719"/>
              </a:xfrm>
              <a:prstGeom prst="rect">
                <a:avLst/>
              </a:prstGeom>
              <a:noFill/>
            </p:spPr>
            <p:txBody>
              <a:bodyPr wrap="square" rtlCol="0">
                <a:noAutofit/>
              </a:bodyPr>
              <a:lstStyle/>
              <a:p>
                <a:r>
                  <a:rPr lang="en-US" sz="1000" b="1" dirty="0" smtClean="0">
                    <a:solidFill>
                      <a:prstClr val="black"/>
                    </a:solidFill>
                  </a:rPr>
                  <a:t>Embedded contractor staff with VA staff (MT, ME)</a:t>
                </a:r>
                <a:endParaRPr lang="en-US" sz="1000" b="1" dirty="0">
                  <a:solidFill>
                    <a:prstClr val="black"/>
                  </a:solidFill>
                </a:endParaRPr>
              </a:p>
            </p:txBody>
          </p:sp>
          <p:sp>
            <p:nvSpPr>
              <p:cNvPr id="62" name="TextBox 61"/>
              <p:cNvSpPr txBox="1"/>
              <p:nvPr/>
            </p:nvSpPr>
            <p:spPr>
              <a:xfrm>
                <a:off x="5620113" y="1400770"/>
                <a:ext cx="1634702" cy="162813"/>
              </a:xfrm>
              <a:prstGeom prst="rect">
                <a:avLst/>
              </a:prstGeom>
              <a:noFill/>
            </p:spPr>
            <p:txBody>
              <a:bodyPr wrap="square" rtlCol="0">
                <a:noAutofit/>
              </a:bodyPr>
              <a:lstStyle/>
              <a:p>
                <a:r>
                  <a:rPr lang="en-US" sz="1000" b="1" dirty="0" smtClean="0">
                    <a:solidFill>
                      <a:prstClr val="black"/>
                    </a:solidFill>
                  </a:rPr>
                  <a:t>Industry Day for Community Care IT Capabilities</a:t>
                </a:r>
                <a:endParaRPr lang="en-US" sz="1000" b="1" dirty="0">
                  <a:solidFill>
                    <a:prstClr val="black"/>
                  </a:solidFill>
                </a:endParaRPr>
              </a:p>
            </p:txBody>
          </p:sp>
          <p:cxnSp>
            <p:nvCxnSpPr>
              <p:cNvPr id="70" name="Straight Connector 69"/>
              <p:cNvCxnSpPr>
                <a:stCxn id="45" idx="0"/>
              </p:cNvCxnSpPr>
              <p:nvPr/>
            </p:nvCxnSpPr>
            <p:spPr>
              <a:xfrm flipV="1">
                <a:off x="6149125" y="3002612"/>
                <a:ext cx="0" cy="1063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6469165" y="3913805"/>
                <a:ext cx="1997835" cy="346786"/>
              </a:xfrm>
              <a:prstGeom prst="rect">
                <a:avLst/>
              </a:prstGeom>
              <a:noFill/>
            </p:spPr>
            <p:txBody>
              <a:bodyPr wrap="square" rtlCol="0">
                <a:noAutofit/>
              </a:bodyPr>
              <a:lstStyle/>
              <a:p>
                <a:r>
                  <a:rPr lang="en-US" sz="1000" b="1" dirty="0" smtClean="0">
                    <a:solidFill>
                      <a:prstClr val="black"/>
                    </a:solidFill>
                  </a:rPr>
                  <a:t>Embedded contractor staff with VA staff (NC)</a:t>
                </a:r>
                <a:endParaRPr lang="en-US" sz="1000" b="1" dirty="0">
                  <a:solidFill>
                    <a:prstClr val="black"/>
                  </a:solidFill>
                </a:endParaRPr>
              </a:p>
            </p:txBody>
          </p:sp>
          <p:sp>
            <p:nvSpPr>
              <p:cNvPr id="76" name="TextBox 75"/>
              <p:cNvSpPr txBox="1"/>
              <p:nvPr/>
            </p:nvSpPr>
            <p:spPr>
              <a:xfrm>
                <a:off x="6469165" y="4304584"/>
                <a:ext cx="2199732" cy="232916"/>
              </a:xfrm>
              <a:prstGeom prst="rect">
                <a:avLst/>
              </a:prstGeom>
              <a:noFill/>
            </p:spPr>
            <p:txBody>
              <a:bodyPr wrap="square" rtlCol="0">
                <a:noAutofit/>
              </a:bodyPr>
              <a:lstStyle/>
              <a:p>
                <a:r>
                  <a:rPr lang="en-US" sz="1000" b="1" dirty="0" smtClean="0">
                    <a:solidFill>
                      <a:prstClr val="black"/>
                    </a:solidFill>
                  </a:rPr>
                  <a:t>Implemented Care Coordination Pilot at Alaska VAMC</a:t>
                </a:r>
                <a:endParaRPr lang="en-US" sz="1000" b="1" dirty="0">
                  <a:solidFill>
                    <a:prstClr val="black"/>
                  </a:solidFill>
                </a:endParaRPr>
              </a:p>
            </p:txBody>
          </p:sp>
          <p:sp>
            <p:nvSpPr>
              <p:cNvPr id="80" name="TextBox 79"/>
              <p:cNvSpPr txBox="1"/>
              <p:nvPr/>
            </p:nvSpPr>
            <p:spPr>
              <a:xfrm>
                <a:off x="6460538" y="4701401"/>
                <a:ext cx="2674835" cy="181156"/>
              </a:xfrm>
              <a:prstGeom prst="rect">
                <a:avLst/>
              </a:prstGeom>
              <a:noFill/>
            </p:spPr>
            <p:txBody>
              <a:bodyPr wrap="square" rtlCol="0">
                <a:noAutofit/>
              </a:bodyPr>
              <a:lstStyle/>
              <a:p>
                <a:r>
                  <a:rPr lang="en-US" sz="1000" b="1" dirty="0" smtClean="0">
                    <a:solidFill>
                      <a:prstClr val="black"/>
                    </a:solidFill>
                  </a:rPr>
                  <a:t>Increased provider network by allowing additional women’s health providers </a:t>
                </a:r>
                <a:endParaRPr lang="en-US" sz="1000" b="1" dirty="0">
                  <a:solidFill>
                    <a:prstClr val="black"/>
                  </a:solidFill>
                </a:endParaRPr>
              </a:p>
            </p:txBody>
          </p:sp>
          <p:sp>
            <p:nvSpPr>
              <p:cNvPr id="86" name="TextBox 85"/>
              <p:cNvSpPr txBox="1"/>
              <p:nvPr/>
            </p:nvSpPr>
            <p:spPr>
              <a:xfrm>
                <a:off x="6469166" y="5175854"/>
                <a:ext cx="2321152" cy="284667"/>
              </a:xfrm>
              <a:prstGeom prst="rect">
                <a:avLst/>
              </a:prstGeom>
              <a:noFill/>
            </p:spPr>
            <p:txBody>
              <a:bodyPr wrap="square" rtlCol="0">
                <a:noAutofit/>
              </a:bodyPr>
              <a:lstStyle/>
              <a:p>
                <a:r>
                  <a:rPr lang="en-US" sz="1000" b="1" dirty="0" smtClean="0">
                    <a:solidFill>
                      <a:prstClr val="black"/>
                    </a:solidFill>
                  </a:rPr>
                  <a:t>Piloting the REFDOC Tool Solution at additional sites (CA, OR)</a:t>
                </a:r>
                <a:endParaRPr lang="en-US" sz="1000" b="1" dirty="0">
                  <a:solidFill>
                    <a:prstClr val="black"/>
                  </a:solidFill>
                </a:endParaRPr>
              </a:p>
            </p:txBody>
          </p:sp>
          <p:cxnSp>
            <p:nvCxnSpPr>
              <p:cNvPr id="89" name="Straight Connector 88"/>
              <p:cNvCxnSpPr>
                <a:stCxn id="46" idx="4"/>
              </p:cNvCxnSpPr>
              <p:nvPr/>
            </p:nvCxnSpPr>
            <p:spPr>
              <a:xfrm>
                <a:off x="7127533" y="3749040"/>
                <a:ext cx="0" cy="1828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7569031" y="2415347"/>
                <a:ext cx="1643980" cy="475127"/>
              </a:xfrm>
              <a:prstGeom prst="rect">
                <a:avLst/>
              </a:prstGeom>
              <a:noFill/>
            </p:spPr>
            <p:txBody>
              <a:bodyPr wrap="square" rtlCol="0">
                <a:noAutofit/>
              </a:bodyPr>
              <a:lstStyle/>
              <a:p>
                <a:r>
                  <a:rPr lang="en-US" sz="1000" b="1" dirty="0" smtClean="0">
                    <a:solidFill>
                      <a:prstClr val="black"/>
                    </a:solidFill>
                  </a:rPr>
                  <a:t>Community Viewer testing with community providers (NY</a:t>
                </a:r>
                <a:r>
                  <a:rPr lang="en-US" sz="1200" dirty="0" smtClean="0">
                    <a:solidFill>
                      <a:prstClr val="black"/>
                    </a:solidFill>
                  </a:rPr>
                  <a:t>)</a:t>
                </a:r>
                <a:endParaRPr lang="en-US" sz="1200" dirty="0">
                  <a:solidFill>
                    <a:prstClr val="black"/>
                  </a:solidFill>
                </a:endParaRPr>
              </a:p>
            </p:txBody>
          </p:sp>
          <p:sp>
            <p:nvSpPr>
              <p:cNvPr id="91" name="TextBox 90"/>
              <p:cNvSpPr txBox="1"/>
              <p:nvPr/>
            </p:nvSpPr>
            <p:spPr>
              <a:xfrm>
                <a:off x="7595563" y="1969984"/>
                <a:ext cx="1617448" cy="173387"/>
              </a:xfrm>
              <a:prstGeom prst="rect">
                <a:avLst/>
              </a:prstGeom>
              <a:noFill/>
            </p:spPr>
            <p:txBody>
              <a:bodyPr wrap="square" rtlCol="0">
                <a:noAutofit/>
              </a:bodyPr>
              <a:lstStyle/>
              <a:p>
                <a:r>
                  <a:rPr lang="en-US" sz="1000" b="1" dirty="0" smtClean="0">
                    <a:solidFill>
                      <a:prstClr val="black"/>
                    </a:solidFill>
                  </a:rPr>
                  <a:t>Prior Authorizations Pilot (ND)SC, OR)</a:t>
                </a:r>
                <a:endParaRPr lang="en-US" sz="1000" b="1" dirty="0">
                  <a:solidFill>
                    <a:prstClr val="black"/>
                  </a:solidFill>
                </a:endParaRPr>
              </a:p>
            </p:txBody>
          </p:sp>
          <p:sp>
            <p:nvSpPr>
              <p:cNvPr id="92" name="TextBox 91"/>
              <p:cNvSpPr txBox="1"/>
              <p:nvPr/>
            </p:nvSpPr>
            <p:spPr>
              <a:xfrm>
                <a:off x="7595238" y="1395713"/>
                <a:ext cx="1726186" cy="329290"/>
              </a:xfrm>
              <a:prstGeom prst="rect">
                <a:avLst/>
              </a:prstGeom>
              <a:noFill/>
            </p:spPr>
            <p:txBody>
              <a:bodyPr wrap="square" rtlCol="0">
                <a:noAutofit/>
              </a:bodyPr>
              <a:lstStyle/>
              <a:p>
                <a:r>
                  <a:rPr lang="en-US" sz="1000" b="1" dirty="0" smtClean="0">
                    <a:solidFill>
                      <a:prstClr val="black"/>
                    </a:solidFill>
                  </a:rPr>
                  <a:t>Developed VHA Community Care Communications Toolkit</a:t>
                </a:r>
                <a:endParaRPr lang="en-US" sz="1000" b="1" dirty="0">
                  <a:solidFill>
                    <a:prstClr val="black"/>
                  </a:solidFill>
                </a:endParaRPr>
              </a:p>
            </p:txBody>
          </p:sp>
          <p:cxnSp>
            <p:nvCxnSpPr>
              <p:cNvPr id="94" name="Straight Connector 93"/>
              <p:cNvCxnSpPr>
                <a:stCxn id="47" idx="0"/>
              </p:cNvCxnSpPr>
              <p:nvPr/>
            </p:nvCxnSpPr>
            <p:spPr>
              <a:xfrm flipV="1">
                <a:off x="8105941" y="2968108"/>
                <a:ext cx="0" cy="140852"/>
              </a:xfrm>
              <a:prstGeom prst="line">
                <a:avLst/>
              </a:prstGeom>
              <a:effectLst/>
            </p:spPr>
            <p:style>
              <a:lnRef idx="2">
                <a:schemeClr val="accent1"/>
              </a:lnRef>
              <a:fillRef idx="0">
                <a:schemeClr val="accent1"/>
              </a:fillRef>
              <a:effectRef idx="1">
                <a:schemeClr val="accent1"/>
              </a:effectRef>
              <a:fontRef idx="minor">
                <a:schemeClr val="tx1"/>
              </a:fontRef>
            </p:style>
          </p:cxnSp>
        </p:grpSp>
      </p:grpSp>
      <p:sp>
        <p:nvSpPr>
          <p:cNvPr id="54" name="Title 3"/>
          <p:cNvSpPr>
            <a:spLocks noGrp="1"/>
          </p:cNvSpPr>
          <p:nvPr>
            <p:ph type="title"/>
          </p:nvPr>
        </p:nvSpPr>
        <p:spPr>
          <a:xfrm>
            <a:off x="0" y="1"/>
            <a:ext cx="9144000" cy="502920"/>
          </a:xfrm>
        </p:spPr>
        <p:txBody>
          <a:bodyPr/>
          <a:lstStyle/>
          <a:p>
            <a:r>
              <a:rPr lang="en-US" dirty="0" smtClean="0"/>
              <a:t>Delivering Results for Veterans – Community Care Milestones </a:t>
            </a:r>
            <a:endParaRPr lang="en-US" dirty="0"/>
          </a:p>
        </p:txBody>
      </p:sp>
    </p:spTree>
    <p:extLst>
      <p:ext uri="{BB962C8B-B14F-4D97-AF65-F5344CB8AC3E}">
        <p14:creationId xmlns:p14="http://schemas.microsoft.com/office/powerpoint/2010/main" val="357962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281" y="2454066"/>
            <a:ext cx="6933437" cy="430887"/>
          </a:xfrm>
        </p:spPr>
        <p:txBody>
          <a:bodyPr/>
          <a:lstStyle/>
          <a:p>
            <a:pPr algn="ctr"/>
            <a:r>
              <a:rPr lang="en-US" dirty="0" smtClean="0"/>
              <a:t>Referral and Authorization</a:t>
            </a:r>
            <a:endParaRPr lang="en-US" dirty="0"/>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12</a:t>
            </a:fld>
            <a:endParaRPr lang="en-US" dirty="0">
              <a:solidFill>
                <a:prstClr val="white"/>
              </a:solidFill>
            </a:endParaRPr>
          </a:p>
        </p:txBody>
      </p:sp>
    </p:spTree>
    <p:extLst>
      <p:ext uri="{BB962C8B-B14F-4D97-AF65-F5344CB8AC3E}">
        <p14:creationId xmlns:p14="http://schemas.microsoft.com/office/powerpoint/2010/main" val="2468519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140" y="131641"/>
            <a:ext cx="8681719" cy="738664"/>
          </a:xfrm>
        </p:spPr>
        <p:txBody>
          <a:bodyPr/>
          <a:lstStyle/>
          <a:p>
            <a:pPr algn="ctr"/>
            <a:r>
              <a:rPr lang="en-US" dirty="0" smtClean="0"/>
              <a:t>Community Care requires prior VA Authorization community care authorizations</a:t>
            </a:r>
            <a:endParaRPr lang="en-US" dirty="0"/>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13</a:t>
            </a:fld>
            <a:endParaRPr lang="en-US" dirty="0">
              <a:solidFill>
                <a:prstClr val="white"/>
              </a:solidFill>
            </a:endParaRPr>
          </a:p>
        </p:txBody>
      </p:sp>
      <p:sp>
        <p:nvSpPr>
          <p:cNvPr id="8" name="Text Placeholder 7"/>
          <p:cNvSpPr>
            <a:spLocks noGrp="1"/>
          </p:cNvSpPr>
          <p:nvPr>
            <p:ph type="body" sz="quarter" idx="10"/>
          </p:nvPr>
        </p:nvSpPr>
        <p:spPr>
          <a:xfrm>
            <a:off x="783277" y="3137287"/>
            <a:ext cx="1431966"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Arial" panose="020B0604020202020204" pitchFamily="34" charset="0"/>
                <a:cs typeface="Arial" panose="020B0604020202020204" pitchFamily="34" charset="0"/>
              </a:rPr>
              <a:t>Prior to Care</a:t>
            </a:r>
            <a:endParaRPr lang="en-US" sz="1800" dirty="0">
              <a:latin typeface="Arial" panose="020B0604020202020204" pitchFamily="34" charset="0"/>
              <a:cs typeface="Arial" panose="020B0604020202020204" pitchFamily="34" charset="0"/>
            </a:endParaRPr>
          </a:p>
        </p:txBody>
      </p:sp>
      <p:sp>
        <p:nvSpPr>
          <p:cNvPr id="11" name="TextBox 10"/>
          <p:cNvSpPr txBox="1"/>
          <p:nvPr/>
        </p:nvSpPr>
        <p:spPr>
          <a:xfrm>
            <a:off x="381000" y="3482876"/>
            <a:ext cx="4267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VA assesses patient and makes clinical decision.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VA issues authorization based on treatment and service availability.</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VA coordinates with contractor to schedule appointment. </a:t>
            </a:r>
            <a:endParaRPr lang="en-US" dirty="0">
              <a:latin typeface="Arial" panose="020B0604020202020204" pitchFamily="34" charset="0"/>
              <a:cs typeface="Arial" panose="020B0604020202020204" pitchFamily="34" charset="0"/>
            </a:endParaRPr>
          </a:p>
        </p:txBody>
      </p:sp>
      <p:grpSp>
        <p:nvGrpSpPr>
          <p:cNvPr id="15" name="Group 14"/>
          <p:cNvGrpSpPr/>
          <p:nvPr/>
        </p:nvGrpSpPr>
        <p:grpSpPr>
          <a:xfrm>
            <a:off x="863752" y="955548"/>
            <a:ext cx="6984848" cy="1787652"/>
            <a:chOff x="533400" y="1151710"/>
            <a:chExt cx="6984848" cy="1787652"/>
          </a:xfrm>
        </p:grpSpPr>
        <p:pic>
          <p:nvPicPr>
            <p:cNvPr id="9" name="Picture 8"/>
            <p:cNvPicPr preferRelativeResize="0">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1202002"/>
              <a:ext cx="1737360" cy="1737360"/>
            </a:xfrm>
            <a:prstGeom prst="rect">
              <a:avLst/>
            </a:prstGeom>
          </p:spPr>
        </p:pic>
        <p:sp>
          <p:nvSpPr>
            <p:cNvPr id="13" name="Right Arrow 12"/>
            <p:cNvSpPr/>
            <p:nvPr/>
          </p:nvSpPr>
          <p:spPr>
            <a:xfrm>
              <a:off x="2946248" y="1151710"/>
              <a:ext cx="2148526" cy="1371600"/>
            </a:xfrm>
            <a:prstGeom prst="rightArrow">
              <a:avLst/>
            </a:prstGeom>
            <a:gradFill flip="none" rotWithShape="1">
              <a:gsLst>
                <a:gs pos="0">
                  <a:srgbClr val="9A1C1F"/>
                </a:gs>
                <a:gs pos="99000">
                  <a:srgbClr val="FFFFFF">
                    <a:alpha val="0"/>
                  </a:srgbClr>
                </a:gs>
                <a:gs pos="56000">
                  <a:srgbClr val="CD2028">
                    <a:alpha val="21000"/>
                  </a:srgbClr>
                </a:gs>
              </a:gsLst>
              <a:lin ang="10800000" scaled="1"/>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0888" y="1202002"/>
              <a:ext cx="1737360" cy="1737360"/>
            </a:xfrm>
            <a:prstGeom prst="rect">
              <a:avLst/>
            </a:prstGeom>
          </p:spPr>
        </p:pic>
      </p:grpSp>
      <p:sp>
        <p:nvSpPr>
          <p:cNvPr id="16" name="Text Placeholder 7"/>
          <p:cNvSpPr txBox="1">
            <a:spLocks/>
          </p:cNvSpPr>
          <p:nvPr/>
        </p:nvSpPr>
        <p:spPr>
          <a:xfrm>
            <a:off x="5715000" y="3137287"/>
            <a:ext cx="2514600" cy="276999"/>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lvl1pPr marL="0">
              <a:defRPr sz="2800" b="1" i="0">
                <a:solidFill>
                  <a:schemeClr val="tx1"/>
                </a:solidFill>
                <a:latin typeface="Arial"/>
                <a:ea typeface="+mn-ea"/>
                <a:cs typeface="Arial"/>
              </a:defRPr>
            </a:lvl1pPr>
            <a:lvl2pPr marL="457200">
              <a:defRPr>
                <a:solidFill>
                  <a:schemeClr val="lt1"/>
                </a:solidFill>
                <a:latin typeface="Arial" panose="020B0604020202020204" pitchFamily="34" charset="0"/>
                <a:ea typeface="+mn-ea"/>
                <a:cs typeface="Arial" panose="020B0604020202020204" pitchFamily="34" charset="0"/>
              </a:defRPr>
            </a:lvl2pPr>
            <a:lvl3pPr marL="914400">
              <a:defRPr>
                <a:solidFill>
                  <a:schemeClr val="lt1"/>
                </a:solidFill>
                <a:latin typeface="Arial" panose="020B0604020202020204" pitchFamily="34" charset="0"/>
                <a:ea typeface="+mn-ea"/>
                <a:cs typeface="Arial" panose="020B0604020202020204" pitchFamily="34" charset="0"/>
              </a:defRPr>
            </a:lvl3pPr>
            <a:lvl4pPr marL="1371600">
              <a:defRPr>
                <a:solidFill>
                  <a:schemeClr val="lt1"/>
                </a:solidFill>
                <a:latin typeface="Arial" panose="020B0604020202020204" pitchFamily="34" charset="0"/>
                <a:ea typeface="+mn-ea"/>
                <a:cs typeface="Arial" panose="020B0604020202020204" pitchFamily="34" charset="0"/>
              </a:defRPr>
            </a:lvl4pPr>
            <a:lvl5pPr marL="1828800">
              <a:defRPr>
                <a:solidFill>
                  <a:schemeClr val="lt1"/>
                </a:solidFill>
                <a:latin typeface="Arial" panose="020B0604020202020204" pitchFamily="34" charset="0"/>
                <a:ea typeface="+mn-ea"/>
                <a:cs typeface="Arial" panose="020B0604020202020204" pitchFamily="34" charset="0"/>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r>
              <a:rPr lang="en-US" sz="1800" kern="0" dirty="0" smtClean="0">
                <a:latin typeface="Arial" panose="020B0604020202020204" pitchFamily="34" charset="0"/>
                <a:cs typeface="Arial" panose="020B0604020202020204" pitchFamily="34" charset="0"/>
              </a:rPr>
              <a:t>Community Care Visit</a:t>
            </a:r>
            <a:endParaRPr lang="en-US" sz="1800" kern="0" dirty="0">
              <a:latin typeface="Arial" panose="020B0604020202020204" pitchFamily="34" charset="0"/>
              <a:cs typeface="Arial" panose="020B0604020202020204" pitchFamily="34" charset="0"/>
            </a:endParaRPr>
          </a:p>
        </p:txBody>
      </p:sp>
      <p:sp>
        <p:nvSpPr>
          <p:cNvPr id="17" name="TextBox 16"/>
          <p:cNvSpPr txBox="1"/>
          <p:nvPr/>
        </p:nvSpPr>
        <p:spPr>
          <a:xfrm>
            <a:off x="4724400" y="3505200"/>
            <a:ext cx="427024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Provider provides authorized health care services to Veteran.</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Provider submits claim and medical documentation to the contractor for care delivered.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07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131641"/>
            <a:ext cx="8681719" cy="369332"/>
          </a:xfrm>
        </p:spPr>
        <p:txBody>
          <a:bodyPr/>
          <a:lstStyle/>
          <a:p>
            <a:pPr algn="ctr"/>
            <a:r>
              <a:rPr lang="en-US" dirty="0" smtClean="0"/>
              <a:t>Community </a:t>
            </a:r>
            <a:r>
              <a:rPr lang="en-US" dirty="0"/>
              <a:t> </a:t>
            </a:r>
            <a:r>
              <a:rPr lang="en-US" dirty="0" smtClean="0"/>
              <a:t>Care Authorization Forms</a:t>
            </a:r>
            <a:endParaRPr lang="en-US" dirty="0"/>
          </a:p>
        </p:txBody>
      </p:sp>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14</a:t>
            </a:fld>
            <a:endParaRPr lang="en-US" dirty="0">
              <a:solidFill>
                <a:prstClr val="white"/>
              </a:solidFill>
            </a:endParaRPr>
          </a:p>
        </p:txBody>
      </p:sp>
      <p:sp>
        <p:nvSpPr>
          <p:cNvPr id="4" name="Text Placeholder 3"/>
          <p:cNvSpPr>
            <a:spLocks noGrp="1"/>
          </p:cNvSpPr>
          <p:nvPr>
            <p:ph type="body" sz="quarter" idx="10"/>
          </p:nvPr>
        </p:nvSpPr>
        <p:spPr>
          <a:xfrm>
            <a:off x="228600" y="5559623"/>
            <a:ext cx="8686800" cy="307777"/>
          </a:xfrm>
        </p:spPr>
        <p:txBody>
          <a:bodyPr/>
          <a:lstStyle/>
          <a:p>
            <a:pPr algn="ctr"/>
            <a:r>
              <a:rPr lang="en-US" sz="2000" dirty="0" smtClean="0">
                <a:solidFill>
                  <a:srgbClr val="C00000"/>
                </a:solidFill>
              </a:rPr>
              <a:t>Examples of Prior-Authorization </a:t>
            </a:r>
            <a:r>
              <a:rPr lang="en-US" sz="2000" dirty="0">
                <a:solidFill>
                  <a:srgbClr val="C00000"/>
                </a:solidFill>
              </a:rPr>
              <a:t>F</a:t>
            </a:r>
            <a:r>
              <a:rPr lang="en-US" sz="2000" dirty="0" smtClean="0">
                <a:solidFill>
                  <a:srgbClr val="C00000"/>
                </a:solidFill>
              </a:rPr>
              <a:t>orms</a:t>
            </a:r>
            <a:endParaRPr lang="en-US" sz="2000" dirty="0">
              <a:solidFill>
                <a:srgbClr val="C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873" y="986375"/>
            <a:ext cx="4355927" cy="1444830"/>
          </a:xfrm>
          <a:prstGeom prst="rect">
            <a:avLst/>
          </a:prstGeom>
          <a:ln>
            <a:noFill/>
          </a:ln>
        </p:spPr>
      </p:pic>
      <p:pic>
        <p:nvPicPr>
          <p:cNvPr id="6" name="Picture 5"/>
          <p:cNvPicPr/>
          <p:nvPr/>
        </p:nvPicPr>
        <p:blipFill>
          <a:blip r:embed="rId3"/>
          <a:stretch>
            <a:fillRect/>
          </a:stretch>
        </p:blipFill>
        <p:spPr>
          <a:xfrm>
            <a:off x="4952783" y="775479"/>
            <a:ext cx="3886417" cy="1586721"/>
          </a:xfrm>
          <a:prstGeom prst="rect">
            <a:avLst/>
          </a:prstGeom>
          <a:ln>
            <a:noFill/>
          </a:ln>
        </p:spPr>
      </p:pic>
      <p:pic>
        <p:nvPicPr>
          <p:cNvPr id="7" name="Picture 6"/>
          <p:cNvPicPr/>
          <p:nvPr/>
        </p:nvPicPr>
        <p:blipFill>
          <a:blip r:embed="rId4"/>
          <a:stretch>
            <a:fillRect/>
          </a:stretch>
        </p:blipFill>
        <p:spPr>
          <a:xfrm>
            <a:off x="2078740" y="2971800"/>
            <a:ext cx="5443287" cy="1905000"/>
          </a:xfrm>
          <a:prstGeom prst="rect">
            <a:avLst/>
          </a:prstGeom>
          <a:ln>
            <a:noFill/>
          </a:ln>
        </p:spPr>
      </p:pic>
      <p:sp>
        <p:nvSpPr>
          <p:cNvPr id="8" name="TextBox 7"/>
          <p:cNvSpPr txBox="1"/>
          <p:nvPr/>
        </p:nvSpPr>
        <p:spPr>
          <a:xfrm>
            <a:off x="533399" y="2528501"/>
            <a:ext cx="2013857"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VCP/PC3</a:t>
            </a:r>
            <a:endParaRPr lang="en-US" sz="1400" b="1" dirty="0">
              <a:latin typeface="Arial" panose="020B0604020202020204" pitchFamily="34" charset="0"/>
              <a:cs typeface="Arial" panose="020B0604020202020204" pitchFamily="34" charset="0"/>
            </a:endParaRPr>
          </a:p>
        </p:txBody>
      </p:sp>
      <p:sp>
        <p:nvSpPr>
          <p:cNvPr id="9" name="TextBox 8"/>
          <p:cNvSpPr txBox="1"/>
          <p:nvPr/>
        </p:nvSpPr>
        <p:spPr>
          <a:xfrm>
            <a:off x="5021034" y="2500285"/>
            <a:ext cx="3132366"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VCP Provider Agreement</a:t>
            </a:r>
            <a:endParaRPr lang="en-US" sz="1400" b="1" dirty="0">
              <a:latin typeface="Arial" panose="020B0604020202020204" pitchFamily="34" charset="0"/>
              <a:cs typeface="Arial" panose="020B0604020202020204" pitchFamily="34" charset="0"/>
            </a:endParaRPr>
          </a:p>
        </p:txBody>
      </p:sp>
      <p:sp>
        <p:nvSpPr>
          <p:cNvPr id="10" name="TextBox 9"/>
          <p:cNvSpPr txBox="1"/>
          <p:nvPr/>
        </p:nvSpPr>
        <p:spPr>
          <a:xfrm>
            <a:off x="3526970" y="4904601"/>
            <a:ext cx="2988129"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Traditional VA Community Care</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48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15</a:t>
            </a:fld>
            <a:endParaRPr lang="en-US" dirty="0">
              <a:solidFill>
                <a:prstClr val="white"/>
              </a:solidFill>
            </a:endParaRPr>
          </a:p>
        </p:txBody>
      </p:sp>
      <p:sp>
        <p:nvSpPr>
          <p:cNvPr id="4" name="Text Placeholder 3"/>
          <p:cNvSpPr>
            <a:spLocks noGrp="1"/>
          </p:cNvSpPr>
          <p:nvPr>
            <p:ph type="body" sz="quarter" idx="10"/>
          </p:nvPr>
        </p:nvSpPr>
        <p:spPr>
          <a:xfrm>
            <a:off x="228600" y="2971800"/>
            <a:ext cx="8686800" cy="430887"/>
          </a:xfrm>
        </p:spPr>
        <p:txBody>
          <a:bodyPr/>
          <a:lstStyle/>
          <a:p>
            <a:pPr algn="ctr"/>
            <a:r>
              <a:rPr lang="en-US" dirty="0" smtClean="0"/>
              <a:t>Claims Process</a:t>
            </a:r>
            <a:endParaRPr lang="en-US" dirty="0"/>
          </a:p>
        </p:txBody>
      </p:sp>
    </p:spTree>
    <p:extLst>
      <p:ext uri="{BB962C8B-B14F-4D97-AF65-F5344CB8AC3E}">
        <p14:creationId xmlns:p14="http://schemas.microsoft.com/office/powerpoint/2010/main" val="3682989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609600"/>
            <a:ext cx="1527048" cy="1527048"/>
          </a:xfrm>
          <a:prstGeom prst="rect">
            <a:avLst/>
          </a:prstGeom>
        </p:spPr>
      </p:pic>
      <p:sp>
        <p:nvSpPr>
          <p:cNvPr id="2" name="Title 1"/>
          <p:cNvSpPr>
            <a:spLocks noGrp="1"/>
          </p:cNvSpPr>
          <p:nvPr>
            <p:ph type="title"/>
          </p:nvPr>
        </p:nvSpPr>
        <p:spPr>
          <a:xfrm>
            <a:off x="229121" y="26313"/>
            <a:ext cx="8681719" cy="430887"/>
          </a:xfrm>
        </p:spPr>
        <p:txBody>
          <a:bodyPr/>
          <a:lstStyle/>
          <a:p>
            <a:pPr algn="ctr"/>
            <a:r>
              <a:rPr lang="en-US" sz="2800" b="1" dirty="0" smtClean="0"/>
              <a:t>Electronic Claims Filing</a:t>
            </a:r>
            <a:endParaRPr lang="en-US" sz="2800" dirty="0"/>
          </a:p>
        </p:txBody>
      </p:sp>
      <p:sp>
        <p:nvSpPr>
          <p:cNvPr id="4" name="Slide Number Placeholder 3"/>
          <p:cNvSpPr>
            <a:spLocks noGrp="1"/>
          </p:cNvSpPr>
          <p:nvPr>
            <p:ph type="sldNum" sz="quarter" idx="7"/>
          </p:nvPr>
        </p:nvSpPr>
        <p:spPr/>
        <p:txBody>
          <a:bodyPr/>
          <a:lstStyle/>
          <a:p>
            <a:fld id="{9B27D237-6C0D-5549-BE11-2040A22CBC71}" type="slidenum">
              <a:rPr lang="en-US" smtClean="0"/>
              <a:pPr/>
              <a:t>16</a:t>
            </a:fld>
            <a:endParaRPr lang="en-US" dirty="0"/>
          </a:p>
        </p:txBody>
      </p:sp>
      <p:sp>
        <p:nvSpPr>
          <p:cNvPr id="3" name="TextBox 2"/>
          <p:cNvSpPr txBox="1"/>
          <p:nvPr/>
        </p:nvSpPr>
        <p:spPr>
          <a:xfrm>
            <a:off x="1905000" y="842099"/>
            <a:ext cx="7010401" cy="723275"/>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VA encourages </a:t>
            </a:r>
            <a:r>
              <a:rPr lang="en-US" dirty="0">
                <a:latin typeface="Arial" panose="020B0604020202020204" pitchFamily="34" charset="0"/>
                <a:cs typeface="Arial" panose="020B0604020202020204" pitchFamily="34" charset="0"/>
              </a:rPr>
              <a:t>electronic health care claims </a:t>
            </a:r>
            <a:r>
              <a:rPr lang="en-US" dirty="0" smtClean="0">
                <a:latin typeface="Arial" panose="020B0604020202020204" pitchFamily="34" charset="0"/>
                <a:cs typeface="Arial" panose="020B0604020202020204" pitchFamily="34" charset="0"/>
              </a:rPr>
              <a:t>for timely payment.</a:t>
            </a:r>
          </a:p>
          <a:p>
            <a:pPr marL="22860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Providers must use the EDI for </a:t>
            </a:r>
            <a:r>
              <a:rPr lang="en-US" dirty="0">
                <a:latin typeface="Arial" panose="020B0604020202020204" pitchFamily="34" charset="0"/>
                <a:cs typeface="Arial" panose="020B0604020202020204" pitchFamily="34" charset="0"/>
              </a:rPr>
              <a:t>which care is </a:t>
            </a:r>
            <a:r>
              <a:rPr lang="en-US" dirty="0" smtClean="0">
                <a:latin typeface="Arial" panose="020B0604020202020204" pitchFamily="34" charset="0"/>
                <a:cs typeface="Arial" panose="020B0604020202020204" pitchFamily="34" charset="0"/>
              </a:rPr>
              <a:t>authorized.</a:t>
            </a:r>
            <a:endParaRPr lang="en-US"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5075998"/>
              </p:ext>
            </p:extLst>
          </p:nvPr>
        </p:nvGraphicFramePr>
        <p:xfrm>
          <a:off x="381000" y="2133600"/>
          <a:ext cx="8534400" cy="1805940"/>
        </p:xfrm>
        <a:graphic>
          <a:graphicData uri="http://schemas.openxmlformats.org/drawingml/2006/table">
            <a:tbl>
              <a:tblPr firstRow="1" firstCol="1" bandRow="1"/>
              <a:tblGrid>
                <a:gridCol w="4205795">
                  <a:extLst>
                    <a:ext uri="{9D8B030D-6E8A-4147-A177-3AD203B41FA5}">
                      <a16:colId xmlns:a16="http://schemas.microsoft.com/office/drawing/2014/main" val="20000"/>
                    </a:ext>
                  </a:extLst>
                </a:gridCol>
                <a:gridCol w="4328605">
                  <a:extLst>
                    <a:ext uri="{9D8B030D-6E8A-4147-A177-3AD203B41FA5}">
                      <a16:colId xmlns:a16="http://schemas.microsoft.com/office/drawing/2014/main" val="20001"/>
                    </a:ext>
                  </a:extLst>
                </a:gridCol>
              </a:tblGrid>
              <a:tr h="304800">
                <a:tc gridSpan="2">
                  <a:txBody>
                    <a:bodyPr/>
                    <a:lstStyle/>
                    <a:p>
                      <a:pPr marL="0" marR="0" algn="ctr">
                        <a:spcBef>
                          <a:spcPts val="0"/>
                        </a:spcBef>
                        <a:spcAft>
                          <a:spcPts val="300"/>
                        </a:spcAft>
                      </a:pPr>
                      <a:r>
                        <a:rPr lang="en-US" sz="1400" b="1" dirty="0" smtClean="0">
                          <a:solidFill>
                            <a:srgbClr val="FFFFFE"/>
                          </a:solidFill>
                          <a:effectLst/>
                          <a:latin typeface="Arial" panose="020B0604020202020204" pitchFamily="34" charset="0"/>
                          <a:ea typeface="MS Gothic" panose="020B0609070205080204" pitchFamily="49" charset="-128"/>
                          <a:cs typeface="Times New Roman" panose="02020603050405020304" pitchFamily="18" charset="0"/>
                        </a:rPr>
                        <a:t>VCP/PC3</a:t>
                      </a:r>
                      <a:endParaRPr lang="en-US" sz="14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txBody>
                  <a:tcPr marL="22957" marR="22957"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1465802">
                <a:tc>
                  <a:txBody>
                    <a:bodyPr/>
                    <a:lstStyle/>
                    <a:p>
                      <a:pPr marL="0" marR="0">
                        <a:spcBef>
                          <a:spcPts val="0"/>
                        </a:spcBef>
                        <a:spcAft>
                          <a:spcPts val="300"/>
                        </a:spcAft>
                      </a:pPr>
                      <a:r>
                        <a:rPr lang="en-US" sz="1200" b="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HealthNet</a:t>
                      </a: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300"/>
                        </a:spcAft>
                      </a:pP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Visit </a:t>
                      </a:r>
                      <a:r>
                        <a:rPr lang="en-US" sz="1200" b="0" i="0" u="sng" dirty="0">
                          <a:solidFill>
                            <a:srgbClr val="080808"/>
                          </a:solidFill>
                          <a:effectLst/>
                          <a:latin typeface="Arial" panose="020B0604020202020204" pitchFamily="34" charset="0"/>
                          <a:ea typeface="MS Gothic" panose="020B0609070205080204" pitchFamily="49" charset="-128"/>
                          <a:cs typeface="Arial" panose="020B0604020202020204" pitchFamily="34" charset="0"/>
                          <a:hlinkClick r:id="rId3"/>
                        </a:rPr>
                        <a:t>http://www.changehealthcare.com/solutions/providers</a:t>
                      </a: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t>
                      </a: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to register with Change Healthcare.</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 </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Payer Name: Health Net – VA Patient-Centered Community Care.  Payer ID: (68021)</a:t>
                      </a:r>
                    </a:p>
                  </a:txBody>
                  <a:tcPr marL="22957" marR="22957"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tc>
                  <a:txBody>
                    <a:bodyPr/>
                    <a:lstStyle/>
                    <a:p>
                      <a:pPr marL="0" marR="0">
                        <a:spcBef>
                          <a:spcPts val="0"/>
                        </a:spcBef>
                        <a:spcAft>
                          <a:spcPts val="300"/>
                        </a:spcAft>
                      </a:pPr>
                      <a:r>
                        <a:rPr lang="en-US" sz="1200" b="1"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TriWest</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Step 1: Upload medical documentation to provider portal at </a:t>
                      </a:r>
                      <a:r>
                        <a:rPr lang="en-US" sz="1200" b="0" i="0" u="sng"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hlinkClick r:id="rId4"/>
                        </a:rPr>
                        <a:t>www.TriWest.com/provider</a:t>
                      </a:r>
                      <a:endParaRPr lang="en-US" sz="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Step 2: Set up an EDI to submit electronic claims by calling Wisconsin Physicians Service (WPS) at 1-800-782-2680 and select Option 2 to register.</a:t>
                      </a:r>
                      <a:endParaRPr lang="en-US" sz="12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endParaRPr>
                    </a:p>
                    <a:p>
                      <a:pPr marL="0" marR="0">
                        <a:spcBef>
                          <a:spcPts val="0"/>
                        </a:spcBef>
                        <a:spcAft>
                          <a:spcPts val="300"/>
                        </a:spcAft>
                      </a:pPr>
                      <a:r>
                        <a:rPr lang="en-US" sz="1200" b="1"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 </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txBody>
                  <a:tcPr marL="22957" marR="22957"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80530951"/>
              </p:ext>
            </p:extLst>
          </p:nvPr>
        </p:nvGraphicFramePr>
        <p:xfrm>
          <a:off x="381000" y="4114800"/>
          <a:ext cx="8534400" cy="1600200"/>
        </p:xfrm>
        <a:graphic>
          <a:graphicData uri="http://schemas.openxmlformats.org/drawingml/2006/table">
            <a:tbl>
              <a:tblPr firstRow="1" firstCol="1" bandRow="1"/>
              <a:tblGrid>
                <a:gridCol w="8534400">
                  <a:extLst>
                    <a:ext uri="{9D8B030D-6E8A-4147-A177-3AD203B41FA5}">
                      <a16:colId xmlns:a16="http://schemas.microsoft.com/office/drawing/2014/main" val="20000"/>
                    </a:ext>
                  </a:extLst>
                </a:gridCol>
              </a:tblGrid>
              <a:tr h="344659">
                <a:tc>
                  <a:txBody>
                    <a:bodyPr/>
                    <a:lstStyle/>
                    <a:p>
                      <a:pPr marL="0" marR="0" algn="ctr">
                        <a:spcBef>
                          <a:spcPts val="0"/>
                        </a:spcBef>
                        <a:spcAft>
                          <a:spcPts val="300"/>
                        </a:spcAft>
                      </a:pPr>
                      <a:r>
                        <a:rPr lang="en-US" sz="1400" b="1" dirty="0" smtClean="0">
                          <a:solidFill>
                            <a:srgbClr val="FFFFFE"/>
                          </a:solidFill>
                          <a:effectLst/>
                          <a:latin typeface="Arial" panose="020B0604020202020204" pitchFamily="34" charset="0"/>
                          <a:ea typeface="MS Gothic" panose="020B0609070205080204" pitchFamily="49" charset="-128"/>
                          <a:cs typeface="Times New Roman" panose="02020603050405020304" pitchFamily="18" charset="0"/>
                        </a:rPr>
                        <a:t>VCP Provider Agreements &amp; Traditional Community Care</a:t>
                      </a:r>
                      <a:endParaRPr lang="en-US" sz="14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txBody>
                  <a:tcPr marL="22154" marR="22154"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255541">
                <a:tc>
                  <a:txBody>
                    <a:bodyPr/>
                    <a:lstStyle/>
                    <a:p>
                      <a:pPr marL="0" marR="0">
                        <a:spcBef>
                          <a:spcPts val="0"/>
                        </a:spcBef>
                        <a:spcAft>
                          <a:spcPts val="300"/>
                        </a:spcAft>
                      </a:pP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To register for Change Healthcare’ EDI , visit </a:t>
                      </a:r>
                      <a:r>
                        <a:rPr lang="en-US" sz="1200" b="0" i="0" u="sng"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hlinkClick r:id="rId5"/>
                        </a:rPr>
                        <a:t>http://www.emdeon.com/contactform/</a:t>
                      </a: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or Call 1-877-363-3666</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300"/>
                        </a:spcAft>
                      </a:pP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While registering you will need the VA Fee Program payer IDs which include:</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342900" marR="0" lvl="0" indent="-342900">
                        <a:spcBef>
                          <a:spcPts val="0"/>
                        </a:spcBef>
                        <a:spcAft>
                          <a:spcPts val="300"/>
                        </a:spcAft>
                        <a:buFont typeface="Symbol" panose="05050102010706020507" pitchFamily="18" charset="2"/>
                        <a:buChar char=""/>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12115 for submission of medical claims</a:t>
                      </a:r>
                    </a:p>
                    <a:p>
                      <a:pPr marL="342900" marR="0" lvl="0" indent="-342900">
                        <a:spcBef>
                          <a:spcPts val="0"/>
                        </a:spcBef>
                        <a:spcAft>
                          <a:spcPts val="300"/>
                        </a:spcAft>
                        <a:buFont typeface="Symbol" panose="05050102010706020507" pitchFamily="18" charset="2"/>
                        <a:buChar char=""/>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12116 for submission of dental claims</a:t>
                      </a:r>
                    </a:p>
                    <a:p>
                      <a:pPr marL="342900" marR="0" lvl="0" indent="-342900">
                        <a:spcBef>
                          <a:spcPts val="0"/>
                        </a:spcBef>
                        <a:spcAft>
                          <a:spcPts val="300"/>
                        </a:spcAft>
                        <a:buFont typeface="Symbol" panose="05050102010706020507" pitchFamily="18" charset="2"/>
                        <a:buChar char=""/>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00231 for submission of any inquiry transaction </a:t>
                      </a:r>
                    </a:p>
                  </a:txBody>
                  <a:tcPr marL="22154" marR="22154"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7695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0" y="609600"/>
            <a:ext cx="1524000" cy="1524000"/>
          </a:xfrm>
          <a:prstGeom prst="rect">
            <a:avLst/>
          </a:prstGeom>
        </p:spPr>
      </p:pic>
      <p:sp>
        <p:nvSpPr>
          <p:cNvPr id="2" name="Title 1"/>
          <p:cNvSpPr>
            <a:spLocks noGrp="1"/>
          </p:cNvSpPr>
          <p:nvPr>
            <p:ph type="title"/>
          </p:nvPr>
        </p:nvSpPr>
        <p:spPr>
          <a:xfrm>
            <a:off x="229121" y="26313"/>
            <a:ext cx="8681719" cy="430887"/>
          </a:xfrm>
        </p:spPr>
        <p:txBody>
          <a:bodyPr/>
          <a:lstStyle/>
          <a:p>
            <a:pPr algn="ctr"/>
            <a:r>
              <a:rPr lang="en-US" sz="2800" dirty="0" smtClean="0"/>
              <a:t>Paper</a:t>
            </a:r>
            <a:r>
              <a:rPr lang="en-US" sz="2800" b="1" dirty="0" smtClean="0"/>
              <a:t> Claims Filing</a:t>
            </a:r>
            <a:endParaRPr lang="en-US" sz="2800" dirty="0"/>
          </a:p>
        </p:txBody>
      </p:sp>
      <p:sp>
        <p:nvSpPr>
          <p:cNvPr id="4" name="Slide Number Placeholder 3"/>
          <p:cNvSpPr>
            <a:spLocks noGrp="1"/>
          </p:cNvSpPr>
          <p:nvPr>
            <p:ph type="sldNum" sz="quarter" idx="7"/>
          </p:nvPr>
        </p:nvSpPr>
        <p:spPr/>
        <p:txBody>
          <a:bodyPr/>
          <a:lstStyle/>
          <a:p>
            <a:fld id="{9B27D237-6C0D-5549-BE11-2040A22CBC71}" type="slidenum">
              <a:rPr lang="en-US" smtClean="0"/>
              <a:pPr/>
              <a:t>17</a:t>
            </a:fld>
            <a:endParaRPr lang="en-US" dirty="0"/>
          </a:p>
        </p:txBody>
      </p:sp>
      <p:sp>
        <p:nvSpPr>
          <p:cNvPr id="3" name="TextBox 2"/>
          <p:cNvSpPr txBox="1"/>
          <p:nvPr/>
        </p:nvSpPr>
        <p:spPr>
          <a:xfrm>
            <a:off x="1905000" y="842099"/>
            <a:ext cx="7162800" cy="1000274"/>
          </a:xfrm>
          <a:prstGeom prst="rect">
            <a:avLst/>
          </a:prstGeom>
          <a:noFill/>
        </p:spPr>
        <p:txBody>
          <a:bodyPr wrap="square" rtlCol="0">
            <a:spAutoFit/>
          </a:bodyPr>
          <a:lstStyle/>
          <a:p>
            <a:pPr marL="22860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Claims for </a:t>
            </a:r>
            <a:r>
              <a:rPr lang="en-US" dirty="0">
                <a:latin typeface="Arial" panose="020B0604020202020204" pitchFamily="34" charset="0"/>
                <a:cs typeface="Arial" panose="020B0604020202020204" pitchFamily="34" charset="0"/>
              </a:rPr>
              <a:t>VCP and PC3 are routed through </a:t>
            </a:r>
            <a:r>
              <a:rPr lang="en-US" dirty="0" smtClean="0">
                <a:latin typeface="Arial" panose="020B0604020202020204" pitchFamily="34" charset="0"/>
                <a:cs typeface="Arial" panose="020B0604020202020204" pitchFamily="34" charset="0"/>
              </a:rPr>
              <a:t>contractors by region.</a:t>
            </a:r>
          </a:p>
          <a:p>
            <a:pPr marL="228600" indent="-22860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Claims for </a:t>
            </a:r>
            <a:r>
              <a:rPr lang="en-US" dirty="0">
                <a:latin typeface="Arial" panose="020B0604020202020204" pitchFamily="34" charset="0"/>
                <a:cs typeface="Arial" panose="020B0604020202020204" pitchFamily="34" charset="0"/>
              </a:rPr>
              <a:t>Traditional VA Community Care and VCP Provider </a:t>
            </a:r>
            <a:r>
              <a:rPr lang="en-US" dirty="0" smtClean="0">
                <a:latin typeface="Arial" panose="020B0604020202020204" pitchFamily="34" charset="0"/>
                <a:cs typeface="Arial" panose="020B0604020202020204" pitchFamily="34" charset="0"/>
              </a:rPr>
              <a:t>Agreements vary by facility.</a:t>
            </a:r>
            <a:endParaRPr lang="en-US" i="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36112953"/>
              </p:ext>
            </p:extLst>
          </p:nvPr>
        </p:nvGraphicFramePr>
        <p:xfrm>
          <a:off x="380010" y="2133600"/>
          <a:ext cx="8535390" cy="1897017"/>
        </p:xfrm>
        <a:graphic>
          <a:graphicData uri="http://schemas.openxmlformats.org/drawingml/2006/table">
            <a:tbl>
              <a:tblPr firstRow="1" firstCol="1" bandRow="1"/>
              <a:tblGrid>
                <a:gridCol w="4206283">
                  <a:extLst>
                    <a:ext uri="{9D8B030D-6E8A-4147-A177-3AD203B41FA5}">
                      <a16:colId xmlns:a16="http://schemas.microsoft.com/office/drawing/2014/main" val="20000"/>
                    </a:ext>
                  </a:extLst>
                </a:gridCol>
                <a:gridCol w="4329107">
                  <a:extLst>
                    <a:ext uri="{9D8B030D-6E8A-4147-A177-3AD203B41FA5}">
                      <a16:colId xmlns:a16="http://schemas.microsoft.com/office/drawing/2014/main" val="20001"/>
                    </a:ext>
                  </a:extLst>
                </a:gridCol>
              </a:tblGrid>
              <a:tr h="281577">
                <a:tc gridSpan="2">
                  <a:txBody>
                    <a:bodyPr/>
                    <a:lstStyle/>
                    <a:p>
                      <a:pPr marL="0" marR="0" algn="ctr">
                        <a:spcBef>
                          <a:spcPts val="0"/>
                        </a:spcBef>
                        <a:spcAft>
                          <a:spcPts val="300"/>
                        </a:spcAft>
                      </a:pPr>
                      <a:r>
                        <a:rPr lang="en-US" sz="1400" b="1" dirty="0">
                          <a:solidFill>
                            <a:srgbClr val="FFFFFE"/>
                          </a:solidFill>
                          <a:effectLst/>
                          <a:latin typeface="Arial" panose="020B0604020202020204" pitchFamily="34" charset="0"/>
                          <a:ea typeface="MS Gothic" panose="020B0609070205080204" pitchFamily="49" charset="-128"/>
                          <a:cs typeface="Times New Roman" panose="02020603050405020304" pitchFamily="18" charset="0"/>
                        </a:rPr>
                        <a:t>Where to Mail a Claim</a:t>
                      </a:r>
                      <a:endParaRPr lang="en-US" sz="14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txBody>
                  <a:tcPr marL="22957" marR="22957"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1492359">
                <a:tc>
                  <a:txBody>
                    <a:bodyPr/>
                    <a:lstStyle/>
                    <a:p>
                      <a:pPr marL="0" marR="0">
                        <a:spcBef>
                          <a:spcPts val="0"/>
                        </a:spcBef>
                        <a:spcAft>
                          <a:spcPts val="300"/>
                        </a:spcAft>
                      </a:pPr>
                      <a:r>
                        <a:rPr lang="en-US" sz="1200" b="1"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Health Net</a:t>
                      </a: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300"/>
                        </a:spcAft>
                      </a:pPr>
                      <a:r>
                        <a:rPr lang="en-US" sz="1200" b="1" cap="small" dirty="0">
                          <a:solidFill>
                            <a:srgbClr val="0070C0"/>
                          </a:solidFill>
                          <a:effectLst/>
                          <a:latin typeface="Arial" panose="020B0604020202020204" pitchFamily="34" charset="0"/>
                          <a:ea typeface="MS Gothic" panose="020B0609070205080204" pitchFamily="49" charset="-128"/>
                          <a:cs typeface="Times New Roman" panose="02020603050405020304" pitchFamily="18" charset="0"/>
                        </a:rPr>
                        <a:t>Veterans Choice Program – VACAA</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PO Box 2748</a:t>
                      </a: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Virginia Beach, VA 23450</a:t>
                      </a:r>
                    </a:p>
                    <a:p>
                      <a:pPr marL="0" marR="0">
                        <a:spcBef>
                          <a:spcPts val="0"/>
                        </a:spcBef>
                        <a:spcAft>
                          <a:spcPts val="300"/>
                        </a:spcAft>
                      </a:pPr>
                      <a:r>
                        <a:rPr lang="en-US" sz="1200" dirty="0">
                          <a:solidFill>
                            <a:srgbClr val="000000"/>
                          </a:solidFill>
                          <a:effectLst/>
                          <a:latin typeface="Arial" panose="020B0604020202020204" pitchFamily="34" charset="0"/>
                          <a:ea typeface="MS Gothic" panose="020B0609070205080204" pitchFamily="49" charset="-128"/>
                          <a:cs typeface="Times New Roman" panose="02020603050405020304" pitchFamily="18" charset="0"/>
                        </a:rPr>
                        <a:t> </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300"/>
                        </a:spcAft>
                      </a:pPr>
                      <a:r>
                        <a:rPr lang="en-US" sz="1200" b="1" cap="small" dirty="0">
                          <a:solidFill>
                            <a:srgbClr val="0070C0"/>
                          </a:solidFill>
                          <a:effectLst/>
                          <a:latin typeface="Arial" panose="020B0604020202020204" pitchFamily="34" charset="0"/>
                          <a:ea typeface="MS Gothic" panose="020B0609070205080204" pitchFamily="49" charset="-128"/>
                          <a:cs typeface="Times New Roman" panose="02020603050405020304" pitchFamily="18" charset="0"/>
                        </a:rPr>
                        <a:t>Patient-Centered Community Care (PC3</a:t>
                      </a:r>
                      <a:r>
                        <a:rPr lang="en-US" sz="1200" b="1" dirty="0">
                          <a:solidFill>
                            <a:srgbClr val="0070C0"/>
                          </a:solidFill>
                          <a:effectLst/>
                          <a:latin typeface="Arial" panose="020B0604020202020204" pitchFamily="34" charset="0"/>
                          <a:ea typeface="MS Gothic" panose="020B0609070205080204" pitchFamily="49" charset="-128"/>
                          <a:cs typeface="Times New Roman" panose="02020603050405020304" pitchFamily="18" charset="0"/>
                        </a:rPr>
                        <a:t>)</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PO Box 9110</a:t>
                      </a:r>
                      <a:b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b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Virginia Beach, VA 23452</a:t>
                      </a:r>
                    </a:p>
                  </a:txBody>
                  <a:tcPr marL="22957" marR="22957"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tc>
                  <a:txBody>
                    <a:bodyPr/>
                    <a:lstStyle/>
                    <a:p>
                      <a:pPr marL="0" marR="0">
                        <a:spcBef>
                          <a:spcPts val="0"/>
                        </a:spcBef>
                        <a:spcAft>
                          <a:spcPts val="300"/>
                        </a:spcAft>
                      </a:pPr>
                      <a:r>
                        <a:rPr lang="en-US" sz="1200" b="1"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TriWest</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1200" b="1" cap="small" dirty="0">
                          <a:solidFill>
                            <a:srgbClr val="0070C0"/>
                          </a:solidFill>
                          <a:effectLst/>
                          <a:latin typeface="Arial" panose="020B0604020202020204" pitchFamily="34" charset="0"/>
                          <a:ea typeface="MS Gothic" panose="020B0609070205080204" pitchFamily="49" charset="-128"/>
                          <a:cs typeface="Times New Roman" panose="02020603050405020304" pitchFamily="18" charset="0"/>
                        </a:rPr>
                        <a:t>Veterans Choice Program and PC3</a:t>
                      </a:r>
                      <a:endPar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WPS-VAPC3</a:t>
                      </a: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PO Box 981646</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El Paso, TX 79998-1646</a:t>
                      </a: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Note: Must use form CMS 1500 or UB04. </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 </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 </a:t>
                      </a:r>
                    </a:p>
                  </a:txBody>
                  <a:tcPr marL="22957" marR="22957"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98494201"/>
              </p:ext>
            </p:extLst>
          </p:nvPr>
        </p:nvGraphicFramePr>
        <p:xfrm>
          <a:off x="381000" y="4191000"/>
          <a:ext cx="8534400" cy="1773936"/>
        </p:xfrm>
        <a:graphic>
          <a:graphicData uri="http://schemas.openxmlformats.org/drawingml/2006/table">
            <a:tbl>
              <a:tblPr firstRow="1" firstCol="1" bandRow="1"/>
              <a:tblGrid>
                <a:gridCol w="8534400">
                  <a:extLst>
                    <a:ext uri="{9D8B030D-6E8A-4147-A177-3AD203B41FA5}">
                      <a16:colId xmlns:a16="http://schemas.microsoft.com/office/drawing/2014/main" val="20000"/>
                    </a:ext>
                  </a:extLst>
                </a:gridCol>
              </a:tblGrid>
              <a:tr h="344036">
                <a:tc>
                  <a:txBody>
                    <a:bodyPr/>
                    <a:lstStyle/>
                    <a:p>
                      <a:pPr marL="0" marR="0" algn="ctr">
                        <a:spcBef>
                          <a:spcPts val="0"/>
                        </a:spcBef>
                        <a:spcAft>
                          <a:spcPts val="300"/>
                        </a:spcAft>
                      </a:pPr>
                      <a:r>
                        <a:rPr lang="en-US" sz="1400" b="1" dirty="0">
                          <a:solidFill>
                            <a:srgbClr val="FFFFFE"/>
                          </a:solidFill>
                          <a:effectLst/>
                          <a:latin typeface="Arial" panose="020B0604020202020204" pitchFamily="34" charset="0"/>
                          <a:ea typeface="MS Gothic" panose="020B0609070205080204" pitchFamily="49" charset="-128"/>
                          <a:cs typeface="Times New Roman" panose="02020603050405020304" pitchFamily="18" charset="0"/>
                        </a:rPr>
                        <a:t>Where to Mail a Claim</a:t>
                      </a:r>
                      <a:endParaRPr lang="en-US" sz="14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endParaRPr>
                    </a:p>
                  </a:txBody>
                  <a:tcPr marL="22154" marR="22154"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429900">
                <a:tc>
                  <a:txBody>
                    <a:bodyPr/>
                    <a:lstStyle/>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Submitting claims electronically may help community providers receive payment faster and reduce administrative costs. </a:t>
                      </a:r>
                    </a:p>
                    <a:p>
                      <a:pPr marL="0" marR="0">
                        <a:spcBef>
                          <a:spcPts val="0"/>
                        </a:spcBef>
                        <a:spcAft>
                          <a:spcPts val="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 </a:t>
                      </a:r>
                    </a:p>
                    <a:p>
                      <a:pPr marL="0" marR="0">
                        <a:spcBef>
                          <a:spcPts val="0"/>
                        </a:spcBef>
                        <a:spcAft>
                          <a:spcPts val="300"/>
                        </a:spcAft>
                      </a:pPr>
                      <a:r>
                        <a:rPr lang="en-US" sz="1200" dirty="0">
                          <a:solidFill>
                            <a:srgbClr val="080808"/>
                          </a:solidFill>
                          <a:effectLst/>
                          <a:latin typeface="Arial" panose="020B0604020202020204" pitchFamily="34" charset="0"/>
                          <a:ea typeface="MS Gothic" panose="020B0609070205080204" pitchFamily="49" charset="-128"/>
                          <a:cs typeface="Times New Roman" panose="02020603050405020304" pitchFamily="18" charset="0"/>
                        </a:rPr>
                        <a:t>If you are unable to file a claim electronically, please complete the appropriate form (original CMS 1500 and/or CMS 1450 (UB-04) and provide the codes for the treatment rendered just as you would when completing a Medicare claim.  Contact the facility indicated in the authorization for further instruction on where to mail paper submissions.</a:t>
                      </a:r>
                    </a:p>
                  </a:txBody>
                  <a:tcPr marL="22154" marR="22154"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0548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609600"/>
            <a:ext cx="1527048" cy="1527048"/>
          </a:xfrm>
          <a:prstGeom prst="rect">
            <a:avLst/>
          </a:prstGeom>
        </p:spPr>
      </p:pic>
      <p:sp>
        <p:nvSpPr>
          <p:cNvPr id="2" name="Title 1"/>
          <p:cNvSpPr>
            <a:spLocks noGrp="1"/>
          </p:cNvSpPr>
          <p:nvPr>
            <p:ph type="title"/>
          </p:nvPr>
        </p:nvSpPr>
        <p:spPr>
          <a:xfrm>
            <a:off x="229121" y="26313"/>
            <a:ext cx="8681719" cy="861774"/>
          </a:xfrm>
        </p:spPr>
        <p:txBody>
          <a:bodyPr/>
          <a:lstStyle/>
          <a:p>
            <a:pPr algn="ctr"/>
            <a:r>
              <a:rPr lang="en-US" sz="2800" b="1" dirty="0" smtClean="0"/>
              <a:t>For Additional Support, Contact Instructions – VCP and PC3 </a:t>
            </a:r>
            <a:endParaRPr lang="en-US" sz="2800" dirty="0"/>
          </a:p>
        </p:txBody>
      </p:sp>
      <p:sp>
        <p:nvSpPr>
          <p:cNvPr id="4" name="Slide Number Placeholder 3"/>
          <p:cNvSpPr>
            <a:spLocks noGrp="1"/>
          </p:cNvSpPr>
          <p:nvPr>
            <p:ph type="sldNum" sz="quarter" idx="7"/>
          </p:nvPr>
        </p:nvSpPr>
        <p:spPr/>
        <p:txBody>
          <a:bodyPr/>
          <a:lstStyle/>
          <a:p>
            <a:fld id="{9B27D237-6C0D-5549-BE11-2040A22CBC71}" type="slidenum">
              <a:rPr lang="en-US" smtClean="0"/>
              <a:pPr/>
              <a:t>18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06648158"/>
              </p:ext>
            </p:extLst>
          </p:nvPr>
        </p:nvGraphicFramePr>
        <p:xfrm>
          <a:off x="420624" y="2261198"/>
          <a:ext cx="8302752" cy="1823090"/>
        </p:xfrm>
        <a:graphic>
          <a:graphicData uri="http://schemas.openxmlformats.org/drawingml/2006/table">
            <a:tbl>
              <a:tblPr firstRow="1" firstCol="1" bandRow="1"/>
              <a:tblGrid>
                <a:gridCol w="4185701">
                  <a:extLst>
                    <a:ext uri="{9D8B030D-6E8A-4147-A177-3AD203B41FA5}">
                      <a16:colId xmlns:a16="http://schemas.microsoft.com/office/drawing/2014/main" val="20000"/>
                    </a:ext>
                  </a:extLst>
                </a:gridCol>
                <a:gridCol w="4117051">
                  <a:extLst>
                    <a:ext uri="{9D8B030D-6E8A-4147-A177-3AD203B41FA5}">
                      <a16:colId xmlns:a16="http://schemas.microsoft.com/office/drawing/2014/main" val="20001"/>
                    </a:ext>
                  </a:extLst>
                </a:gridCol>
              </a:tblGrid>
              <a:tr h="283850">
                <a:tc gridSpan="2">
                  <a:txBody>
                    <a:bodyPr/>
                    <a:lstStyle/>
                    <a:p>
                      <a:pPr marL="0" marR="0" algn="ctr">
                        <a:spcBef>
                          <a:spcPts val="0"/>
                        </a:spcBef>
                        <a:spcAft>
                          <a:spcPts val="300"/>
                        </a:spcAft>
                      </a:pPr>
                      <a:r>
                        <a:rPr lang="en-US" sz="1400" b="1" dirty="0">
                          <a:solidFill>
                            <a:srgbClr val="FFFFFF"/>
                          </a:solidFill>
                          <a:effectLst/>
                          <a:latin typeface="Arial" panose="020B0604020202020204" pitchFamily="34" charset="0"/>
                          <a:ea typeface="MS Gothic"/>
                          <a:cs typeface="Arial" panose="020B0604020202020204" pitchFamily="34" charset="0"/>
                        </a:rPr>
                        <a:t>For Detailed Instructions</a:t>
                      </a:r>
                      <a:endParaRPr lang="en-US" sz="1400" dirty="0">
                        <a:solidFill>
                          <a:srgbClr val="080808"/>
                        </a:solidFill>
                        <a:effectLst/>
                        <a:latin typeface="Arial" panose="020B0604020202020204" pitchFamily="34" charset="0"/>
                        <a:ea typeface="MS Gothic"/>
                        <a:cs typeface="Arial" panose="020B0604020202020204" pitchFamily="34" charset="0"/>
                      </a:endParaRPr>
                    </a:p>
                  </a:txBody>
                  <a:tcPr marL="58393" marR="58393"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10000"/>
                  </a:ext>
                </a:extLst>
              </a:tr>
              <a:tr h="1490086">
                <a:tc>
                  <a:txBody>
                    <a:bodyPr/>
                    <a:lstStyle/>
                    <a:p>
                      <a:pPr marL="0" marR="0">
                        <a:spcBef>
                          <a:spcPts val="0"/>
                        </a:spcBef>
                        <a:spcAft>
                          <a:spcPts val="300"/>
                        </a:spcAft>
                      </a:pPr>
                      <a:r>
                        <a:rPr lang="en-US" sz="1200" b="1" dirty="0">
                          <a:solidFill>
                            <a:srgbClr val="080808"/>
                          </a:solidFill>
                          <a:effectLst/>
                          <a:latin typeface="Arial" panose="020B0604020202020204" pitchFamily="34" charset="0"/>
                          <a:ea typeface="MS Gothic"/>
                          <a:cs typeface="Arial" panose="020B0604020202020204" pitchFamily="34" charset="0"/>
                        </a:rPr>
                        <a:t>Health Net</a:t>
                      </a:r>
                      <a:endParaRPr lang="en-US" sz="1200" dirty="0">
                        <a:solidFill>
                          <a:srgbClr val="080808"/>
                        </a:solidFill>
                        <a:effectLst/>
                        <a:latin typeface="Arial" panose="020B0604020202020204" pitchFamily="34" charset="0"/>
                        <a:ea typeface="MS Gothic"/>
                        <a:cs typeface="Arial" panose="020B0604020202020204" pitchFamily="34" charset="0"/>
                      </a:endParaRPr>
                    </a:p>
                    <a:p>
                      <a:pPr marL="0" marR="0">
                        <a:spcBef>
                          <a:spcPts val="0"/>
                        </a:spcBef>
                        <a:spcAft>
                          <a:spcPts val="300"/>
                        </a:spcAft>
                      </a:pPr>
                      <a:r>
                        <a:rPr lang="en-US" sz="1200" dirty="0">
                          <a:solidFill>
                            <a:srgbClr val="080808"/>
                          </a:solidFill>
                          <a:effectLst/>
                          <a:latin typeface="Arial" panose="020B0604020202020204" pitchFamily="34" charset="0"/>
                          <a:ea typeface="MS Gothic"/>
                          <a:cs typeface="Arial" panose="020B0604020202020204" pitchFamily="34" charset="0"/>
                        </a:rPr>
                        <a:t>Call 1-866-606-8198 </a:t>
                      </a:r>
                    </a:p>
                    <a:p>
                      <a:pPr marL="0" marR="0">
                        <a:spcBef>
                          <a:spcPts val="0"/>
                        </a:spcBef>
                        <a:spcAft>
                          <a:spcPts val="300"/>
                        </a:spcAft>
                      </a:pPr>
                      <a:r>
                        <a:rPr lang="en-US" sz="1200" dirty="0">
                          <a:solidFill>
                            <a:srgbClr val="080808"/>
                          </a:solidFill>
                          <a:effectLst/>
                          <a:latin typeface="Arial" panose="020B0604020202020204" pitchFamily="34" charset="0"/>
                          <a:ea typeface="MS Gothic"/>
                          <a:cs typeface="Arial" panose="020B0604020202020204" pitchFamily="34" charset="0"/>
                        </a:rPr>
                        <a:t>Open 6:00am–7:00pm EST, Monday through Friday, excluding federal holidays</a:t>
                      </a:r>
                    </a:p>
                    <a:p>
                      <a:pPr marL="0" marR="0" algn="ctr">
                        <a:spcBef>
                          <a:spcPts val="0"/>
                        </a:spcBef>
                        <a:spcAft>
                          <a:spcPts val="300"/>
                        </a:spcAft>
                      </a:pPr>
                      <a:r>
                        <a:rPr lang="en-US" sz="1200" dirty="0">
                          <a:solidFill>
                            <a:srgbClr val="080808"/>
                          </a:solidFill>
                          <a:effectLst/>
                          <a:latin typeface="Arial" panose="020B0604020202020204" pitchFamily="34" charset="0"/>
                          <a:ea typeface="MS Gothic"/>
                          <a:cs typeface="Arial" panose="020B0604020202020204" pitchFamily="34" charset="0"/>
                        </a:rPr>
                        <a:t>OR</a:t>
                      </a:r>
                    </a:p>
                    <a:p>
                      <a:pPr marL="0" marR="0">
                        <a:spcBef>
                          <a:spcPts val="0"/>
                        </a:spcBef>
                        <a:spcAft>
                          <a:spcPts val="300"/>
                        </a:spcAft>
                      </a:pPr>
                      <a:r>
                        <a:rPr lang="en-US" sz="1200" dirty="0">
                          <a:solidFill>
                            <a:srgbClr val="080808"/>
                          </a:solidFill>
                          <a:effectLst/>
                          <a:latin typeface="Arial" panose="020B0604020202020204" pitchFamily="34" charset="0"/>
                          <a:ea typeface="MS Gothic"/>
                          <a:cs typeface="Arial" panose="020B0604020202020204" pitchFamily="34" charset="0"/>
                        </a:rPr>
                        <a:t>Visit  </a:t>
                      </a:r>
                      <a:r>
                        <a:rPr lang="en-US" sz="1200" b="0" i="0" u="sng" dirty="0">
                          <a:solidFill>
                            <a:srgbClr val="0070C0"/>
                          </a:solidFill>
                          <a:effectLst/>
                          <a:latin typeface="Arial" panose="020B0604020202020204" pitchFamily="34" charset="0"/>
                          <a:ea typeface="MS Gothic"/>
                          <a:cs typeface="Arial" panose="020B0604020202020204" pitchFamily="34" charset="0"/>
                          <a:hlinkClick r:id="rId3" tooltip="Health Net claims submission provider page"/>
                        </a:rPr>
                        <a:t>Health Net claims submission provider page</a:t>
                      </a:r>
                      <a:endParaRPr lang="en-US" sz="1200" dirty="0">
                        <a:solidFill>
                          <a:srgbClr val="080808"/>
                        </a:solidFill>
                        <a:effectLst/>
                        <a:latin typeface="Arial" panose="020B0604020202020204" pitchFamily="34" charset="0"/>
                        <a:ea typeface="MS Gothic"/>
                        <a:cs typeface="Arial" panose="020B0604020202020204" pitchFamily="34" charset="0"/>
                      </a:endParaRPr>
                    </a:p>
                  </a:txBody>
                  <a:tcPr marL="58393" marR="58393"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tc>
                  <a:txBody>
                    <a:bodyPr/>
                    <a:lstStyle/>
                    <a:p>
                      <a:pPr marL="0" marR="0">
                        <a:spcBef>
                          <a:spcPts val="0"/>
                        </a:spcBef>
                        <a:spcAft>
                          <a:spcPts val="300"/>
                        </a:spcAft>
                      </a:pPr>
                      <a:r>
                        <a:rPr lang="en-US" sz="1200" b="1" dirty="0">
                          <a:solidFill>
                            <a:srgbClr val="080808"/>
                          </a:solidFill>
                          <a:effectLst/>
                          <a:latin typeface="Arial" panose="020B0604020202020204" pitchFamily="34" charset="0"/>
                          <a:ea typeface="MS Gothic"/>
                          <a:cs typeface="Arial" panose="020B0604020202020204" pitchFamily="34" charset="0"/>
                        </a:rPr>
                        <a:t>TriWest</a:t>
                      </a:r>
                      <a:endParaRPr lang="en-US" sz="1200" dirty="0">
                        <a:solidFill>
                          <a:srgbClr val="080808"/>
                        </a:solidFill>
                        <a:effectLst/>
                        <a:latin typeface="Arial" panose="020B0604020202020204" pitchFamily="34" charset="0"/>
                        <a:ea typeface="MS Gothic"/>
                        <a:cs typeface="Arial" panose="020B0604020202020204" pitchFamily="34" charset="0"/>
                      </a:endParaRPr>
                    </a:p>
                    <a:p>
                      <a:pPr marL="0" marR="0">
                        <a:spcBef>
                          <a:spcPts val="0"/>
                        </a:spcBef>
                        <a:spcAft>
                          <a:spcPts val="0"/>
                        </a:spcAft>
                      </a:pPr>
                      <a:r>
                        <a:rPr lang="en-US" sz="1200" dirty="0">
                          <a:solidFill>
                            <a:srgbClr val="080808"/>
                          </a:solidFill>
                          <a:effectLst/>
                          <a:latin typeface="Arial" panose="020B0604020202020204" pitchFamily="34" charset="0"/>
                          <a:ea typeface="MS Gothic"/>
                          <a:cs typeface="Arial" panose="020B0604020202020204" pitchFamily="34" charset="0"/>
                        </a:rPr>
                        <a:t>Call 1-855-722-2838     </a:t>
                      </a:r>
                    </a:p>
                    <a:p>
                      <a:pPr marL="0" marR="0">
                        <a:lnSpc>
                          <a:spcPct val="150000"/>
                        </a:lnSpc>
                        <a:spcBef>
                          <a:spcPts val="0"/>
                        </a:spcBef>
                        <a:spcAft>
                          <a:spcPts val="0"/>
                        </a:spcAft>
                      </a:pPr>
                      <a:r>
                        <a:rPr lang="en-US" sz="1200" dirty="0">
                          <a:solidFill>
                            <a:srgbClr val="080808"/>
                          </a:solidFill>
                          <a:effectLst/>
                          <a:latin typeface="Arial" panose="020B0604020202020204" pitchFamily="34" charset="0"/>
                          <a:ea typeface="MS Gothic"/>
                          <a:cs typeface="Arial" panose="020B0604020202020204" pitchFamily="34" charset="0"/>
                        </a:rPr>
                        <a:t>Open 8:00am–10:00pm EST, Monday through Friday, excluding federal holidays </a:t>
                      </a:r>
                      <a:endParaRPr lang="en-US" sz="1200" dirty="0">
                        <a:solidFill>
                          <a:srgbClr val="404040"/>
                        </a:solidFill>
                        <a:effectLst/>
                        <a:latin typeface="Arial" panose="020B0604020202020204" pitchFamily="34" charset="0"/>
                        <a:ea typeface="MS Gothic"/>
                        <a:cs typeface="Arial" panose="020B0604020202020204" pitchFamily="34" charset="0"/>
                      </a:endParaRPr>
                    </a:p>
                    <a:p>
                      <a:pPr marL="0" marR="0" algn="ctr">
                        <a:spcBef>
                          <a:spcPts val="0"/>
                        </a:spcBef>
                        <a:spcAft>
                          <a:spcPts val="300"/>
                        </a:spcAft>
                      </a:pPr>
                      <a:r>
                        <a:rPr lang="en-US" sz="1200" b="0" i="0" u="sng" dirty="0">
                          <a:solidFill>
                            <a:srgbClr val="00369E"/>
                          </a:solidFill>
                          <a:effectLst/>
                          <a:latin typeface="Arial" panose="020B0604020202020204" pitchFamily="34" charset="0"/>
                          <a:ea typeface="MS Gothic"/>
                          <a:cs typeface="Arial" panose="020B0604020202020204" pitchFamily="34" charset="0"/>
                        </a:rPr>
                        <a:t>OR</a:t>
                      </a:r>
                      <a:endParaRPr lang="en-US" sz="1200" dirty="0">
                        <a:solidFill>
                          <a:srgbClr val="080808"/>
                        </a:solidFill>
                        <a:effectLst/>
                        <a:latin typeface="Arial" panose="020B0604020202020204" pitchFamily="34" charset="0"/>
                        <a:ea typeface="MS Gothic"/>
                        <a:cs typeface="Arial" panose="020B0604020202020204" pitchFamily="34" charset="0"/>
                      </a:endParaRPr>
                    </a:p>
                    <a:p>
                      <a:pPr marL="0" marR="0">
                        <a:spcBef>
                          <a:spcPts val="0"/>
                        </a:spcBef>
                        <a:spcAft>
                          <a:spcPts val="0"/>
                        </a:spcAft>
                      </a:pPr>
                      <a:r>
                        <a:rPr lang="en-US" sz="1200" b="0" i="0" u="sng" dirty="0">
                          <a:solidFill>
                            <a:srgbClr val="00369E"/>
                          </a:solidFill>
                          <a:effectLst/>
                          <a:latin typeface="Arial" panose="020B0604020202020204" pitchFamily="34" charset="0"/>
                          <a:ea typeface="MS Gothic"/>
                          <a:cs typeface="Arial" panose="020B0604020202020204" pitchFamily="34" charset="0"/>
                        </a:rPr>
                        <a:t>Visit</a:t>
                      </a:r>
                      <a:r>
                        <a:rPr lang="en-US" sz="1200" b="0" i="0" u="sng" dirty="0">
                          <a:solidFill>
                            <a:srgbClr val="0070C0"/>
                          </a:solidFill>
                          <a:effectLst/>
                          <a:latin typeface="Arial" panose="020B0604020202020204" pitchFamily="34" charset="0"/>
                          <a:ea typeface="MS Gothic"/>
                          <a:cs typeface="Arial" panose="020B0604020202020204" pitchFamily="34" charset="0"/>
                        </a:rPr>
                        <a:t> TriWest Claims and Reimbursement Quick Reference Guide</a:t>
                      </a:r>
                      <a:endParaRPr lang="en-US" sz="1200" dirty="0">
                        <a:solidFill>
                          <a:srgbClr val="080808"/>
                        </a:solidFill>
                        <a:effectLst/>
                        <a:latin typeface="Arial" panose="020B0604020202020204" pitchFamily="34" charset="0"/>
                        <a:ea typeface="MS Gothic"/>
                        <a:cs typeface="Arial" panose="020B0604020202020204" pitchFamily="34" charset="0"/>
                      </a:endParaRPr>
                    </a:p>
                  </a:txBody>
                  <a:tcPr marL="58393" marR="58393"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5716023"/>
              </p:ext>
            </p:extLst>
          </p:nvPr>
        </p:nvGraphicFramePr>
        <p:xfrm>
          <a:off x="419100" y="4166198"/>
          <a:ext cx="8305800" cy="1472602"/>
        </p:xfrm>
        <a:graphic>
          <a:graphicData uri="http://schemas.openxmlformats.org/drawingml/2006/table">
            <a:tbl>
              <a:tblPr firstRow="1" firstCol="1" bandRow="1"/>
              <a:tblGrid>
                <a:gridCol w="8305800">
                  <a:extLst>
                    <a:ext uri="{9D8B030D-6E8A-4147-A177-3AD203B41FA5}">
                      <a16:colId xmlns:a16="http://schemas.microsoft.com/office/drawing/2014/main" val="20000"/>
                    </a:ext>
                  </a:extLst>
                </a:gridCol>
              </a:tblGrid>
              <a:tr h="283882">
                <a:tc>
                  <a:txBody>
                    <a:bodyPr/>
                    <a:lstStyle/>
                    <a:p>
                      <a:pPr marL="0" marR="0" algn="ctr">
                        <a:spcBef>
                          <a:spcPts val="0"/>
                        </a:spcBef>
                        <a:spcAft>
                          <a:spcPts val="300"/>
                        </a:spcAft>
                        <a:tabLst>
                          <a:tab pos="3211195" algn="l"/>
                        </a:tabLst>
                      </a:pPr>
                      <a:r>
                        <a:rPr lang="en-US" sz="1400" b="1" dirty="0">
                          <a:solidFill>
                            <a:srgbClr val="FFFFFF"/>
                          </a:solidFill>
                          <a:effectLst/>
                          <a:latin typeface="Arial" panose="020B0604020202020204" pitchFamily="34" charset="0"/>
                          <a:ea typeface="MS Gothic" panose="020B0609070205080204" pitchFamily="49" charset="-128"/>
                          <a:cs typeface="Arial" panose="020B0604020202020204" pitchFamily="34" charset="0"/>
                        </a:rPr>
                        <a:t>For Detailed Instructions</a:t>
                      </a:r>
                      <a:endParaRPr lang="en-US" sz="1400" dirty="0">
                        <a:solidFill>
                          <a:srgbClr val="080808"/>
                        </a:solidFill>
                        <a:effectLst/>
                        <a:latin typeface="Arial" panose="020B0604020202020204" pitchFamily="34" charset="0"/>
                        <a:ea typeface="MS Gothic" panose="020B0609070205080204" pitchFamily="49" charset="-128"/>
                        <a:cs typeface="Arial" panose="020B0604020202020204" pitchFamily="34" charset="0"/>
                      </a:endParaRPr>
                    </a:p>
                  </a:txBody>
                  <a:tcPr marL="22154" marR="22154" marT="0" marB="0" anchor="ctr">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163918">
                <a:tc>
                  <a:txBody>
                    <a:bodyPr/>
                    <a:lstStyle/>
                    <a:p>
                      <a:pPr marL="0" marR="0">
                        <a:spcBef>
                          <a:spcPts val="0"/>
                        </a:spcBef>
                        <a:spcAft>
                          <a:spcPts val="300"/>
                        </a:spcAft>
                        <a:tabLst>
                          <a:tab pos="3211195" algn="l"/>
                        </a:tabLst>
                      </a:pPr>
                      <a:r>
                        <a:rPr lang="en-US" sz="1200" dirty="0">
                          <a:solidFill>
                            <a:srgbClr val="080808"/>
                          </a:solidFill>
                          <a:effectLst/>
                          <a:latin typeface="Arial" panose="020B0604020202020204" pitchFamily="34" charset="0"/>
                          <a:ea typeface="MS Gothic" panose="020B0609070205080204" pitchFamily="49" charset="-128"/>
                          <a:cs typeface="Arial" panose="020B0604020202020204" pitchFamily="34" charset="0"/>
                        </a:rPr>
                        <a:t>For information on authorizations, call the number indicated on your authorization letter/form.</a:t>
                      </a:r>
                    </a:p>
                    <a:p>
                      <a:pPr marL="0" marR="0" algn="ctr">
                        <a:spcBef>
                          <a:spcPts val="0"/>
                        </a:spcBef>
                        <a:spcAft>
                          <a:spcPts val="300"/>
                        </a:spcAft>
                        <a:tabLst>
                          <a:tab pos="3211195" algn="l"/>
                        </a:tabLst>
                      </a:pPr>
                      <a:endParaRPr lang="en-US" sz="800" dirty="0" smtClean="0">
                        <a:solidFill>
                          <a:srgbClr val="000000"/>
                        </a:solidFill>
                        <a:effectLst/>
                        <a:latin typeface="Arial" panose="020B0604020202020204" pitchFamily="34" charset="0"/>
                        <a:ea typeface="MS Gothic" panose="020B0609070205080204" pitchFamily="49" charset="-128"/>
                        <a:cs typeface="Arial" panose="020B0604020202020204" pitchFamily="34" charset="0"/>
                      </a:endParaRPr>
                    </a:p>
                    <a:p>
                      <a:pPr marL="0" marR="0" algn="ctr">
                        <a:spcBef>
                          <a:spcPts val="0"/>
                        </a:spcBef>
                        <a:spcAft>
                          <a:spcPts val="300"/>
                        </a:spcAft>
                        <a:tabLst>
                          <a:tab pos="3211195" algn="l"/>
                        </a:tabLst>
                      </a:pPr>
                      <a:r>
                        <a:rPr lang="en-US" sz="1200" dirty="0" smtClean="0">
                          <a:solidFill>
                            <a:srgbClr val="000000"/>
                          </a:solidFill>
                          <a:effectLst/>
                          <a:latin typeface="Arial" panose="020B0604020202020204" pitchFamily="34" charset="0"/>
                          <a:ea typeface="MS Gothic" panose="020B0609070205080204" pitchFamily="49" charset="-128"/>
                          <a:cs typeface="Arial" panose="020B0604020202020204" pitchFamily="34" charset="0"/>
                        </a:rPr>
                        <a:t>OR</a:t>
                      </a:r>
                      <a:endParaRPr lang="en-US" sz="1200" dirty="0">
                        <a:solidFill>
                          <a:srgbClr val="080808"/>
                        </a:solidFill>
                        <a:effectLst/>
                        <a:latin typeface="Arial" panose="020B0604020202020204" pitchFamily="34" charset="0"/>
                        <a:ea typeface="MS Gothic" panose="020B0609070205080204" pitchFamily="49" charset="-128"/>
                        <a:cs typeface="Arial" panose="020B0604020202020204" pitchFamily="34" charset="0"/>
                      </a:endParaRPr>
                    </a:p>
                    <a:p>
                      <a:pPr marL="0" marR="0">
                        <a:spcBef>
                          <a:spcPts val="0"/>
                        </a:spcBef>
                        <a:spcAft>
                          <a:spcPts val="300"/>
                        </a:spcAft>
                        <a:tabLst>
                          <a:tab pos="3211195" algn="l"/>
                        </a:tabLst>
                      </a:pPr>
                      <a:r>
                        <a:rPr lang="en-US" sz="1200" dirty="0">
                          <a:solidFill>
                            <a:srgbClr val="080808"/>
                          </a:solidFill>
                          <a:effectLst/>
                          <a:latin typeface="Arial" panose="020B0604020202020204" pitchFamily="34" charset="0"/>
                          <a:ea typeface="MS Gothic" panose="020B0609070205080204" pitchFamily="49" charset="-128"/>
                          <a:cs typeface="Arial" panose="020B0604020202020204" pitchFamily="34" charset="0"/>
                        </a:rPr>
                        <a:t>For information on claims payments, visit </a:t>
                      </a:r>
                      <a:r>
                        <a:rPr lang="en-US" sz="1200" b="0" i="0" u="sng" dirty="0">
                          <a:solidFill>
                            <a:srgbClr val="080808"/>
                          </a:solidFill>
                          <a:effectLst/>
                          <a:latin typeface="Arial" panose="020B0604020202020204" pitchFamily="34" charset="0"/>
                          <a:ea typeface="MS Gothic" panose="020B0609070205080204" pitchFamily="49" charset="-128"/>
                          <a:cs typeface="Arial" panose="020B0604020202020204" pitchFamily="34" charset="0"/>
                          <a:hlinkClick r:id="rId4" tooltip="http://www.va.gov/PURCHASEDCARE/programs/providerinfo/provider_info_claimsPay.asp"/>
                        </a:rPr>
                        <a:t>http://www.va.gov/PURCHASEDCARE/programs/providerinfo/provider_info_claimsPay.asp</a:t>
                      </a:r>
                      <a:r>
                        <a:rPr lang="en-US" sz="12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a:t>
                      </a:r>
                      <a:endParaRPr lang="en-US" sz="1200" dirty="0">
                        <a:solidFill>
                          <a:srgbClr val="080808"/>
                        </a:solidFill>
                        <a:effectLst/>
                        <a:latin typeface="Arial" panose="020B0604020202020204" pitchFamily="34" charset="0"/>
                        <a:ea typeface="MS Gothic" panose="020B0609070205080204" pitchFamily="49" charset="-128"/>
                        <a:cs typeface="Arial" panose="020B0604020202020204" pitchFamily="34" charset="0"/>
                      </a:endParaRPr>
                    </a:p>
                    <a:p>
                      <a:pPr marL="0" marR="0">
                        <a:spcBef>
                          <a:spcPts val="0"/>
                        </a:spcBef>
                        <a:spcAft>
                          <a:spcPts val="300"/>
                        </a:spcAft>
                        <a:tabLst>
                          <a:tab pos="3211195" algn="l"/>
                        </a:tabLst>
                      </a:pPr>
                      <a:r>
                        <a:rPr lang="en-US" sz="1200" dirty="0">
                          <a:solidFill>
                            <a:srgbClr val="000000"/>
                          </a:solidFill>
                          <a:effectLst/>
                          <a:latin typeface="Arial" panose="020B0604020202020204" pitchFamily="34" charset="0"/>
                          <a:ea typeface="MS Gothic" panose="020B0609070205080204" pitchFamily="49" charset="-128"/>
                          <a:cs typeface="Arial" panose="020B0604020202020204" pitchFamily="34" charset="0"/>
                        </a:rPr>
                        <a:t> </a:t>
                      </a:r>
                      <a:endParaRPr lang="en-US" sz="1200" dirty="0">
                        <a:solidFill>
                          <a:srgbClr val="080808"/>
                        </a:solidFill>
                        <a:effectLst/>
                        <a:latin typeface="Arial" panose="020B0604020202020204" pitchFamily="34" charset="0"/>
                        <a:ea typeface="MS Gothic" panose="020B0609070205080204" pitchFamily="49" charset="-128"/>
                        <a:cs typeface="Arial" panose="020B0604020202020204" pitchFamily="34" charset="0"/>
                      </a:endParaRPr>
                    </a:p>
                  </a:txBody>
                  <a:tcPr marL="22154" marR="22154" marT="0" marB="0">
                    <a:lnL w="38100" cap="flat" cmpd="sng" algn="ctr">
                      <a:solidFill>
                        <a:srgbClr val="FFFFFE"/>
                      </a:solidFill>
                      <a:prstDash val="solid"/>
                      <a:round/>
                      <a:headEnd type="none" w="med" len="med"/>
                      <a:tailEnd type="none" w="med" len="med"/>
                    </a:lnL>
                    <a:lnR w="38100" cap="flat" cmpd="sng" algn="ctr">
                      <a:solidFill>
                        <a:srgbClr val="FFFFFE"/>
                      </a:solidFill>
                      <a:prstDash val="solid"/>
                      <a:round/>
                      <a:headEnd type="none" w="med" len="med"/>
                      <a:tailEnd type="none" w="med" len="med"/>
                    </a:lnR>
                    <a:lnT w="38100" cap="flat" cmpd="sng" algn="ctr">
                      <a:solidFill>
                        <a:srgbClr val="FFFFFE"/>
                      </a:solidFill>
                      <a:prstDash val="solid"/>
                      <a:round/>
                      <a:headEnd type="none" w="med" len="med"/>
                      <a:tailEnd type="none" w="med" len="med"/>
                    </a:lnT>
                    <a:lnB w="38100" cap="flat" cmpd="sng" algn="ctr">
                      <a:solidFill>
                        <a:srgbClr val="FFFFFE"/>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1905000" y="1066800"/>
            <a:ext cx="6629400" cy="646331"/>
          </a:xfrm>
          <a:prstGeom prst="rect">
            <a:avLst/>
          </a:prstGeom>
          <a:noFill/>
        </p:spPr>
        <p:txBody>
          <a:bodyPr wrap="square" rtlCol="0">
            <a:spAutoFit/>
          </a:bodyPr>
          <a:lstStyle/>
          <a:p>
            <a:pPr marL="228600" indent="-228600">
              <a:buFont typeface="Arial" panose="020B0604020202020204" pitchFamily="34" charset="0"/>
              <a:buChar char="•"/>
            </a:pPr>
            <a:r>
              <a:rPr lang="en-US" dirty="0" smtClean="0">
                <a:latin typeface="Arial" panose="020B0604020202020204" pitchFamily="34" charset="0"/>
                <a:cs typeface="Arial" panose="020B0604020202020204" pitchFamily="34" charset="0"/>
              </a:rPr>
              <a:t>VA offers multiple resources available such as fact sheets, websites, and hotlines to assist with claims filing.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178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chor="ctr">
            <a:normAutofit/>
          </a:bodyPr>
          <a:lstStyle/>
          <a:p>
            <a:pPr algn="ctr"/>
            <a:r>
              <a:rPr lang="en-US" sz="2800" dirty="0" smtClean="0">
                <a:latin typeface="Georgia" panose="02040502050405020303" pitchFamily="18" charset="0"/>
              </a:rPr>
              <a:t>VACC </a:t>
            </a:r>
            <a:r>
              <a:rPr lang="en-US" sz="2800" dirty="0">
                <a:latin typeface="Georgia" panose="02040502050405020303" pitchFamily="18" charset="0"/>
              </a:rPr>
              <a:t>Claims Processing Timeliness</a:t>
            </a:r>
          </a:p>
        </p:txBody>
      </p:sp>
      <p:sp>
        <p:nvSpPr>
          <p:cNvPr id="3" name="Content Placeholder 2"/>
          <p:cNvSpPr>
            <a:spLocks noGrp="1"/>
          </p:cNvSpPr>
          <p:nvPr>
            <p:ph idx="1"/>
          </p:nvPr>
        </p:nvSpPr>
        <p:spPr>
          <a:xfrm>
            <a:off x="152400" y="838200"/>
            <a:ext cx="8915400" cy="5638800"/>
          </a:xfrm>
        </p:spPr>
        <p:txBody>
          <a:bodyPr>
            <a:normAutofit/>
          </a:bodyPr>
          <a:lstStyle/>
          <a:p>
            <a:r>
              <a:rPr lang="en-US" sz="2100" dirty="0" smtClean="0"/>
              <a:t>Continue to see tremendous growth in the volume of VACC claims since implementation of Accelerating Access to Care Initiative (ACI)</a:t>
            </a:r>
          </a:p>
          <a:p>
            <a:pPr marL="0" indent="0">
              <a:buNone/>
            </a:pPr>
            <a:endParaRPr lang="en-US" sz="2100" dirty="0" smtClean="0"/>
          </a:p>
          <a:p>
            <a:pPr lvl="1"/>
            <a:r>
              <a:rPr lang="en-US" sz="2100" dirty="0" smtClean="0"/>
              <a:t>Nationally:  As of 10/13/16, the </a:t>
            </a:r>
            <a:r>
              <a:rPr lang="en-US" sz="2100" dirty="0"/>
              <a:t>National overall performance is currently at </a:t>
            </a:r>
            <a:r>
              <a:rPr lang="en-US" sz="2100" dirty="0" smtClean="0"/>
              <a:t>83.51% claims are within 30 days</a:t>
            </a:r>
            <a:endParaRPr lang="en-US" sz="2100" dirty="0"/>
          </a:p>
          <a:p>
            <a:pPr lvl="2"/>
            <a:r>
              <a:rPr lang="en-US" sz="1700" dirty="0" smtClean="0"/>
              <a:t>Authorized </a:t>
            </a:r>
            <a:r>
              <a:rPr lang="en-US" sz="1700" dirty="0"/>
              <a:t>Claims </a:t>
            </a:r>
            <a:r>
              <a:rPr lang="en-US" sz="1700" dirty="0" smtClean="0"/>
              <a:t>Performance – 85.20% </a:t>
            </a:r>
            <a:r>
              <a:rPr lang="en-US" sz="1700" dirty="0"/>
              <a:t>of the inventory is current</a:t>
            </a:r>
          </a:p>
          <a:p>
            <a:pPr lvl="2"/>
            <a:r>
              <a:rPr lang="en-US" sz="1700" dirty="0" smtClean="0"/>
              <a:t>Unauthorized </a:t>
            </a:r>
            <a:r>
              <a:rPr lang="en-US" sz="1700" dirty="0"/>
              <a:t>Claims </a:t>
            </a:r>
            <a:r>
              <a:rPr lang="en-US" sz="1700" dirty="0" smtClean="0"/>
              <a:t>Performance –81.78% </a:t>
            </a:r>
            <a:r>
              <a:rPr lang="en-US" sz="1700" dirty="0"/>
              <a:t>of the inventory is current</a:t>
            </a:r>
          </a:p>
          <a:p>
            <a:pPr lvl="2"/>
            <a:endParaRPr lang="en-US" sz="1700" dirty="0" smtClean="0"/>
          </a:p>
          <a:p>
            <a:pPr lvl="1"/>
            <a:r>
              <a:rPr lang="en-US" sz="2100" dirty="0" smtClean="0"/>
              <a:t>VISN 7:</a:t>
            </a:r>
          </a:p>
          <a:p>
            <a:pPr lvl="2"/>
            <a:r>
              <a:rPr lang="en-US" sz="1700" dirty="0" smtClean="0"/>
              <a:t>Overall Performance – 73.44%  </a:t>
            </a:r>
          </a:p>
          <a:p>
            <a:pPr lvl="2"/>
            <a:r>
              <a:rPr lang="en-US" sz="1700" dirty="0" smtClean="0"/>
              <a:t>Authorized Claims Performance – 77.74% of the inventory is current</a:t>
            </a:r>
          </a:p>
          <a:p>
            <a:pPr lvl="2"/>
            <a:r>
              <a:rPr lang="en-US" sz="1700" dirty="0" smtClean="0"/>
              <a:t>Unauthorized Claims Performance – 69.61% of the inventory is current </a:t>
            </a:r>
          </a:p>
          <a:p>
            <a:pPr marL="457200" lvl="1" indent="0">
              <a:buNone/>
            </a:pPr>
            <a:endParaRPr lang="en-US" sz="2100" dirty="0">
              <a:solidFill>
                <a:prstClr val="black"/>
              </a:solidFill>
            </a:endParaRPr>
          </a:p>
          <a:p>
            <a:pPr lvl="2"/>
            <a:endParaRPr lang="en-US" sz="1700" dirty="0" smtClean="0"/>
          </a:p>
          <a:p>
            <a:pPr lvl="1"/>
            <a:endParaRPr lang="en-US" sz="2100" dirty="0" smtClean="0"/>
          </a:p>
          <a:p>
            <a:pPr lvl="1"/>
            <a:endParaRPr lang="en-US" dirty="0"/>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B27D237-6C0D-5549-BE11-2040A22CBC71}" type="slidenum">
              <a:rPr lang="en-US" smtClean="0"/>
              <a:pPr/>
              <a:t>19</a:t>
            </a:fld>
            <a:endParaRPr lang="en-US" dirty="0"/>
          </a:p>
        </p:txBody>
      </p:sp>
    </p:spTree>
    <p:extLst>
      <p:ext uri="{BB962C8B-B14F-4D97-AF65-F5344CB8AC3E}">
        <p14:creationId xmlns:p14="http://schemas.microsoft.com/office/powerpoint/2010/main" val="3550677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140" y="131641"/>
            <a:ext cx="8681719" cy="369332"/>
          </a:xfrm>
        </p:spPr>
        <p:txBody>
          <a:bodyPr/>
          <a:lstStyle/>
          <a:p>
            <a:pPr algn="ctr"/>
            <a:r>
              <a:rPr lang="en-US" dirty="0" smtClean="0"/>
              <a:t>Agenda</a:t>
            </a:r>
            <a:endParaRPr lang="en-US" dirty="0"/>
          </a:p>
        </p:txBody>
      </p:sp>
      <p:sp>
        <p:nvSpPr>
          <p:cNvPr id="4" name="Text Placeholder 3"/>
          <p:cNvSpPr>
            <a:spLocks noGrp="1"/>
          </p:cNvSpPr>
          <p:nvPr>
            <p:ph type="body" idx="1"/>
          </p:nvPr>
        </p:nvSpPr>
        <p:spPr>
          <a:xfrm>
            <a:off x="304800" y="762000"/>
            <a:ext cx="8381999" cy="6032421"/>
          </a:xfrm>
        </p:spPr>
        <p:txBody>
          <a:bodyPr/>
          <a:lstStyle/>
          <a:p>
            <a:pPr marL="514350" indent="-514350">
              <a:buFont typeface="+mj-lt"/>
              <a:buAutoNum type="arabicPeriod"/>
            </a:pPr>
            <a:r>
              <a:rPr lang="en-US" b="0" dirty="0" smtClean="0"/>
              <a:t>Transforming VA Community Care</a:t>
            </a:r>
          </a:p>
          <a:p>
            <a:pPr marL="514350" indent="-514350">
              <a:buFont typeface="+mj-lt"/>
              <a:buAutoNum type="arabicPeriod"/>
            </a:pPr>
            <a:r>
              <a:rPr lang="en-US" b="0" dirty="0" smtClean="0"/>
              <a:t>Referral and Authorization</a:t>
            </a:r>
          </a:p>
          <a:p>
            <a:pPr marL="514350" indent="-514350">
              <a:buFont typeface="+mj-lt"/>
              <a:buAutoNum type="arabicPeriod"/>
            </a:pPr>
            <a:r>
              <a:rPr lang="en-US" b="0" dirty="0" smtClean="0"/>
              <a:t>Claims Process</a:t>
            </a:r>
          </a:p>
          <a:p>
            <a:pPr marL="514350" indent="-514350">
              <a:buFont typeface="+mj-lt"/>
              <a:buAutoNum type="arabicPeriod"/>
            </a:pPr>
            <a:r>
              <a:rPr lang="en-US" b="0" dirty="0" smtClean="0"/>
              <a:t>Prescriptions</a:t>
            </a:r>
          </a:p>
          <a:p>
            <a:pPr marL="514350" indent="-514350">
              <a:buFont typeface="+mj-lt"/>
              <a:buAutoNum type="arabicPeriod"/>
            </a:pPr>
            <a:r>
              <a:rPr lang="en-US" b="0" dirty="0" smtClean="0"/>
              <a:t>Emergency Care</a:t>
            </a:r>
          </a:p>
          <a:p>
            <a:pPr marL="514350" indent="-514350">
              <a:buFont typeface="+mj-lt"/>
              <a:buAutoNum type="arabicPeriod"/>
            </a:pPr>
            <a:r>
              <a:rPr lang="en-US" b="0" dirty="0" smtClean="0"/>
              <a:t>Other Health Insurance</a:t>
            </a:r>
          </a:p>
          <a:p>
            <a:pPr marL="514350" indent="-514350">
              <a:buFont typeface="+mj-lt"/>
              <a:buAutoNum type="arabicPeriod"/>
            </a:pPr>
            <a:r>
              <a:rPr lang="en-US" b="0" dirty="0" smtClean="0"/>
              <a:t>Appeals Process</a:t>
            </a:r>
          </a:p>
          <a:p>
            <a:pPr marL="514350" indent="-514350">
              <a:buFont typeface="+mj-lt"/>
              <a:buAutoNum type="arabicPeriod"/>
            </a:pPr>
            <a:r>
              <a:rPr lang="en-US" b="0" dirty="0"/>
              <a:t>Claims Processing Hot Topics and </a:t>
            </a:r>
            <a:r>
              <a:rPr lang="en-US" b="0" dirty="0" smtClean="0"/>
              <a:t>Updates</a:t>
            </a:r>
          </a:p>
          <a:p>
            <a:pPr marL="514350" indent="-514350">
              <a:buFont typeface="+mj-lt"/>
              <a:buAutoNum type="arabicPeriod"/>
            </a:pPr>
            <a:r>
              <a:rPr lang="en-US" b="0" dirty="0"/>
              <a:t>Timely Provider </a:t>
            </a:r>
            <a:r>
              <a:rPr lang="en-US" b="0" dirty="0" smtClean="0"/>
              <a:t>Payment</a:t>
            </a:r>
          </a:p>
          <a:p>
            <a:pPr marL="514350" indent="-514350">
              <a:buFont typeface="+mj-lt"/>
              <a:buAutoNum type="arabicPeriod"/>
            </a:pPr>
            <a:r>
              <a:rPr lang="en-US" b="0" dirty="0" smtClean="0"/>
              <a:t> Questions</a:t>
            </a:r>
          </a:p>
          <a:p>
            <a:pPr marL="514350" indent="-514350">
              <a:buFont typeface="+mj-lt"/>
              <a:buAutoNum type="arabicPeriod"/>
            </a:pPr>
            <a:r>
              <a:rPr lang="en-US" b="0" dirty="0"/>
              <a:t> </a:t>
            </a:r>
            <a:r>
              <a:rPr lang="en-US" b="0" dirty="0" smtClean="0"/>
              <a:t>Appendix</a:t>
            </a:r>
            <a:endParaRPr lang="en-US" b="0" dirty="0"/>
          </a:p>
          <a:p>
            <a:pPr marL="514350" indent="-514350">
              <a:buFont typeface="+mj-lt"/>
              <a:buAutoNum type="arabicPeriod"/>
            </a:pPr>
            <a:endParaRPr lang="en-US" b="0" dirty="0"/>
          </a:p>
          <a:p>
            <a:pPr marL="514350" indent="-514350">
              <a:buFont typeface="+mj-lt"/>
              <a:buAutoNum type="arabicPeriod"/>
            </a:pPr>
            <a:endParaRPr lang="en-US" b="0" dirty="0" smtClean="0"/>
          </a:p>
          <a:p>
            <a:endParaRPr lang="en-US" dirty="0"/>
          </a:p>
        </p:txBody>
      </p:sp>
      <p:sp>
        <p:nvSpPr>
          <p:cNvPr id="2" name="Slide Number Placeholder 1"/>
          <p:cNvSpPr>
            <a:spLocks noGrp="1"/>
          </p:cNvSpPr>
          <p:nvPr>
            <p:ph type="sldNum" sz="quarter" idx="7"/>
          </p:nvPr>
        </p:nvSpPr>
        <p:spPr/>
        <p:txBody>
          <a:bodyPr/>
          <a:lstStyle/>
          <a:p>
            <a:pPr marL="25400"/>
            <a:fld id="{81D60167-4931-47E6-BA6A-407CBD079E47}" type="slidenum">
              <a:rPr lang="en-US" smtClean="0">
                <a:solidFill>
                  <a:prstClr val="white"/>
                </a:solidFill>
              </a:rPr>
              <a:pPr marL="25400"/>
              <a:t>2</a:t>
            </a:fld>
            <a:endParaRPr lang="en-US" dirty="0">
              <a:solidFill>
                <a:prstClr val="white"/>
              </a:solidFill>
            </a:endParaRPr>
          </a:p>
        </p:txBody>
      </p:sp>
    </p:spTree>
    <p:extLst>
      <p:ext uri="{BB962C8B-B14F-4D97-AF65-F5344CB8AC3E}">
        <p14:creationId xmlns:p14="http://schemas.microsoft.com/office/powerpoint/2010/main" val="3824041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10"/>
            <a:ext cx="8229600" cy="467710"/>
          </a:xfrm>
        </p:spPr>
        <p:txBody>
          <a:bodyPr anchor="ctr">
            <a:normAutofit/>
          </a:bodyPr>
          <a:lstStyle/>
          <a:p>
            <a:pPr algn="ctr"/>
            <a:r>
              <a:rPr lang="en-US" sz="2800" dirty="0" smtClean="0">
                <a:latin typeface="Georgia" panose="02040502050405020303" pitchFamily="18" charset="0"/>
              </a:rPr>
              <a:t>VACC </a:t>
            </a:r>
            <a:r>
              <a:rPr lang="en-US" sz="2800" dirty="0">
                <a:latin typeface="Georgia" panose="02040502050405020303" pitchFamily="18" charset="0"/>
              </a:rPr>
              <a:t>Claims Processing Timeliness</a:t>
            </a:r>
          </a:p>
        </p:txBody>
      </p:sp>
      <p:sp>
        <p:nvSpPr>
          <p:cNvPr id="3" name="Content Placeholder 2"/>
          <p:cNvSpPr>
            <a:spLocks noGrp="1"/>
          </p:cNvSpPr>
          <p:nvPr>
            <p:ph idx="1"/>
          </p:nvPr>
        </p:nvSpPr>
        <p:spPr>
          <a:xfrm>
            <a:off x="23648" y="838200"/>
            <a:ext cx="8915400" cy="5105400"/>
          </a:xfrm>
        </p:spPr>
        <p:txBody>
          <a:bodyPr>
            <a:normAutofit fontScale="92500"/>
          </a:bodyPr>
          <a:lstStyle/>
          <a:p>
            <a:pPr lvl="1"/>
            <a:r>
              <a:rPr lang="en-US" sz="2400" dirty="0" smtClean="0">
                <a:solidFill>
                  <a:prstClr val="black"/>
                </a:solidFill>
              </a:rPr>
              <a:t>Atlanta:</a:t>
            </a:r>
            <a:endParaRPr lang="en-US" sz="2400" dirty="0">
              <a:solidFill>
                <a:prstClr val="black"/>
              </a:solidFill>
            </a:endParaRPr>
          </a:p>
          <a:p>
            <a:pPr lvl="2"/>
            <a:r>
              <a:rPr lang="en-US" sz="2400" dirty="0"/>
              <a:t>Overall Performance is – </a:t>
            </a:r>
            <a:r>
              <a:rPr lang="en-US" sz="2400" dirty="0" smtClean="0"/>
              <a:t>86.11%  </a:t>
            </a:r>
            <a:endParaRPr lang="en-US" sz="2400" dirty="0"/>
          </a:p>
          <a:p>
            <a:pPr lvl="2"/>
            <a:r>
              <a:rPr lang="en-US" sz="2400" dirty="0"/>
              <a:t>Authorized Claims Performance – </a:t>
            </a:r>
            <a:r>
              <a:rPr lang="en-US" sz="2400" dirty="0" smtClean="0"/>
              <a:t>79.35% </a:t>
            </a:r>
            <a:r>
              <a:rPr lang="en-US" sz="2400" dirty="0"/>
              <a:t>of the inventory is current</a:t>
            </a:r>
          </a:p>
          <a:p>
            <a:pPr lvl="2"/>
            <a:r>
              <a:rPr lang="en-US" sz="2400" dirty="0"/>
              <a:t>Unauthorized Claims Performance – </a:t>
            </a:r>
            <a:r>
              <a:rPr lang="en-US" sz="2400" dirty="0" smtClean="0"/>
              <a:t>91.02% </a:t>
            </a:r>
            <a:r>
              <a:rPr lang="en-US" sz="2400" dirty="0"/>
              <a:t>of the inventory is current </a:t>
            </a:r>
            <a:endParaRPr lang="en-US" sz="2400" dirty="0" smtClean="0"/>
          </a:p>
          <a:p>
            <a:pPr lvl="1"/>
            <a:r>
              <a:rPr lang="en-US" sz="2400" dirty="0" smtClean="0">
                <a:solidFill>
                  <a:prstClr val="black"/>
                </a:solidFill>
              </a:rPr>
              <a:t>Augusta:</a:t>
            </a:r>
            <a:endParaRPr lang="en-US" sz="2400" dirty="0">
              <a:solidFill>
                <a:prstClr val="black"/>
              </a:solidFill>
            </a:endParaRPr>
          </a:p>
          <a:p>
            <a:pPr lvl="2"/>
            <a:r>
              <a:rPr lang="en-US" sz="2400" dirty="0"/>
              <a:t>Overall Performance – </a:t>
            </a:r>
            <a:r>
              <a:rPr lang="en-US" sz="2400" dirty="0" smtClean="0"/>
              <a:t>76.60%  </a:t>
            </a:r>
            <a:endParaRPr lang="en-US" sz="2400" dirty="0"/>
          </a:p>
          <a:p>
            <a:pPr lvl="2"/>
            <a:r>
              <a:rPr lang="en-US" sz="2400" dirty="0"/>
              <a:t>Authorized Claims Performance – </a:t>
            </a:r>
            <a:r>
              <a:rPr lang="en-US" sz="2400" dirty="0" smtClean="0"/>
              <a:t>71.37% </a:t>
            </a:r>
            <a:r>
              <a:rPr lang="en-US" sz="2400" dirty="0"/>
              <a:t>of the inventory is current</a:t>
            </a:r>
          </a:p>
          <a:p>
            <a:pPr lvl="2"/>
            <a:r>
              <a:rPr lang="en-US" sz="2400" dirty="0"/>
              <a:t>Unauthorized Claims Performance – </a:t>
            </a:r>
            <a:r>
              <a:rPr lang="en-US" sz="2400" dirty="0" smtClean="0"/>
              <a:t>86.01% </a:t>
            </a:r>
            <a:r>
              <a:rPr lang="en-US" sz="2400" dirty="0"/>
              <a:t>of the inventory is current </a:t>
            </a:r>
          </a:p>
          <a:p>
            <a:pPr lvl="1"/>
            <a:r>
              <a:rPr lang="en-US" sz="2400" dirty="0" smtClean="0"/>
              <a:t>Dublin:</a:t>
            </a:r>
          </a:p>
          <a:p>
            <a:pPr lvl="2"/>
            <a:r>
              <a:rPr lang="en-US" sz="2400" dirty="0" smtClean="0"/>
              <a:t>Overall Performance – 79.02%  </a:t>
            </a:r>
          </a:p>
          <a:p>
            <a:pPr lvl="2"/>
            <a:r>
              <a:rPr lang="en-US" sz="2400" dirty="0" smtClean="0"/>
              <a:t>Authorized Claims Performance – 80.81% of the inventory is current</a:t>
            </a:r>
          </a:p>
          <a:p>
            <a:pPr lvl="2"/>
            <a:r>
              <a:rPr lang="en-US" sz="2400" dirty="0" smtClean="0"/>
              <a:t>Unauthorized Claims Performance – 76.29% of the inventory is current </a:t>
            </a:r>
          </a:p>
          <a:p>
            <a:pPr marL="914400" lvl="2" indent="0">
              <a:buNone/>
            </a:pPr>
            <a:endParaRPr lang="en-US" sz="1700" dirty="0"/>
          </a:p>
          <a:p>
            <a:pPr lvl="1"/>
            <a:endParaRPr lang="en-US" sz="2100" dirty="0">
              <a:solidFill>
                <a:prstClr val="black"/>
              </a:solidFill>
            </a:endParaRPr>
          </a:p>
          <a:p>
            <a:pPr lvl="2"/>
            <a:endParaRPr lang="en-US" sz="1700" dirty="0" smtClean="0"/>
          </a:p>
          <a:p>
            <a:pPr lvl="1"/>
            <a:endParaRPr lang="en-US" sz="2100" dirty="0" smtClean="0"/>
          </a:p>
          <a:p>
            <a:pPr lvl="1"/>
            <a:endParaRPr lang="en-US" dirty="0"/>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B27D237-6C0D-5549-BE11-2040A22CBC71}" type="slidenum">
              <a:rPr lang="en-US" smtClean="0"/>
              <a:pPr/>
              <a:t>20</a:t>
            </a:fld>
            <a:endParaRPr lang="en-US" dirty="0"/>
          </a:p>
        </p:txBody>
      </p:sp>
    </p:spTree>
    <p:extLst>
      <p:ext uri="{BB962C8B-B14F-4D97-AF65-F5344CB8AC3E}">
        <p14:creationId xmlns:p14="http://schemas.microsoft.com/office/powerpoint/2010/main" val="95926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1600200"/>
            <a:ext cx="8229600" cy="4525963"/>
          </a:xfrm>
        </p:spPr>
        <p:txBody>
          <a:bodyPr>
            <a:normAutofit/>
          </a:bodyPr>
          <a:lstStyle/>
          <a:p>
            <a:endParaRPr lang="en-US" sz="2000" dirty="0" smtClean="0"/>
          </a:p>
          <a:p>
            <a:endParaRPr lang="en-US" sz="2000" dirty="0" smtClean="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rPr>
              <a:t>Internal VA Use Only</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4878344-ACF8-4BEF-825F-4772DDDDA850}" type="slidenum">
              <a:rPr lang="en-US" smtClean="0">
                <a:solidFill>
                  <a:prstClr val="black">
                    <a:tint val="75000"/>
                  </a:prstClr>
                </a:solidFill>
              </a:rPr>
              <a:pPr/>
              <a:t>21</a:t>
            </a:fld>
            <a:endParaRPr lang="en-US" dirty="0">
              <a:solidFill>
                <a:prstClr val="black">
                  <a:tint val="75000"/>
                </a:prstClr>
              </a:solidFill>
            </a:endParaRPr>
          </a:p>
        </p:txBody>
      </p:sp>
      <p:sp>
        <p:nvSpPr>
          <p:cNvPr id="8" name="Title 1"/>
          <p:cNvSpPr txBox="1">
            <a:spLocks/>
          </p:cNvSpPr>
          <p:nvPr/>
        </p:nvSpPr>
        <p:spPr>
          <a:xfrm>
            <a:off x="457200" y="0"/>
            <a:ext cx="822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Georgia" panose="02040502050405020303" pitchFamily="18" charset="0"/>
              </a:rPr>
              <a:t>VISN Inventory </a:t>
            </a:r>
            <a:endParaRPr lang="en-US" sz="2800" dirty="0">
              <a:solidFill>
                <a:schemeClr val="bg1"/>
              </a:solidFill>
              <a:latin typeface="Georgia" panose="02040502050405020303" pitchFamily="18"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762000"/>
            <a:ext cx="868680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34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1600200"/>
            <a:ext cx="8229600" cy="4525963"/>
          </a:xfrm>
        </p:spPr>
        <p:txBody>
          <a:bodyPr>
            <a:normAutofit/>
          </a:bodyPr>
          <a:lstStyle/>
          <a:p>
            <a:endParaRPr lang="en-US" sz="2000" dirty="0" smtClean="0"/>
          </a:p>
          <a:p>
            <a:endParaRPr lang="en-US" sz="2000" dirty="0" smtClean="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rPr>
              <a:t>Internal VA Use Only</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4878344-ACF8-4BEF-825F-4772DDDDA850}" type="slidenum">
              <a:rPr lang="en-US" smtClean="0">
                <a:solidFill>
                  <a:prstClr val="black">
                    <a:tint val="75000"/>
                  </a:prstClr>
                </a:solidFill>
              </a:rPr>
              <a:pPr/>
              <a:t>22</a:t>
            </a:fld>
            <a:endParaRPr lang="en-US" dirty="0">
              <a:solidFill>
                <a:prstClr val="black">
                  <a:tint val="75000"/>
                </a:prstClr>
              </a:solidFill>
            </a:endParaRPr>
          </a:p>
        </p:txBody>
      </p:sp>
      <p:sp>
        <p:nvSpPr>
          <p:cNvPr id="8" name="Title 1"/>
          <p:cNvSpPr txBox="1">
            <a:spLocks/>
          </p:cNvSpPr>
          <p:nvPr/>
        </p:nvSpPr>
        <p:spPr>
          <a:xfrm>
            <a:off x="457200" y="0"/>
            <a:ext cx="8229600" cy="457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Georgia" panose="02040502050405020303" pitchFamily="18" charset="0"/>
              </a:rPr>
              <a:t>Station Inventory </a:t>
            </a:r>
            <a:endParaRPr lang="en-US" sz="2800" dirty="0">
              <a:solidFill>
                <a:schemeClr val="bg1"/>
              </a:solidFill>
              <a:latin typeface="Georgia" panose="02040502050405020303"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649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1600200"/>
            <a:ext cx="8229600" cy="4525963"/>
          </a:xfrm>
        </p:spPr>
        <p:txBody>
          <a:bodyPr>
            <a:normAutofit/>
          </a:bodyPr>
          <a:lstStyle/>
          <a:p>
            <a:endParaRPr lang="en-US" sz="2000" dirty="0" smtClean="0"/>
          </a:p>
          <a:p>
            <a:endParaRPr lang="en-US" sz="2000" dirty="0" smtClean="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rPr>
              <a:t>Internal VA Use Only</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4878344-ACF8-4BEF-825F-4772DDDDA850}" type="slidenum">
              <a:rPr lang="en-US" smtClean="0">
                <a:solidFill>
                  <a:prstClr val="black">
                    <a:tint val="75000"/>
                  </a:prstClr>
                </a:solidFill>
              </a:rPr>
              <a:pPr/>
              <a:t>23</a:t>
            </a:fld>
            <a:endParaRPr lang="en-US" dirty="0">
              <a:solidFill>
                <a:prstClr val="black">
                  <a:tint val="75000"/>
                </a:prstClr>
              </a:solidFill>
            </a:endParaRPr>
          </a:p>
        </p:txBody>
      </p:sp>
      <p:sp>
        <p:nvSpPr>
          <p:cNvPr id="8" name="Title 1"/>
          <p:cNvSpPr txBox="1">
            <a:spLocks/>
          </p:cNvSpPr>
          <p:nvPr/>
        </p:nvSpPr>
        <p:spPr>
          <a:xfrm>
            <a:off x="457200" y="0"/>
            <a:ext cx="8229600" cy="457200"/>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Georgia" panose="02040502050405020303" pitchFamily="18" charset="0"/>
              </a:rPr>
              <a:t>Station Inventory </a:t>
            </a:r>
            <a:endParaRPr lang="en-US" sz="2800" dirty="0">
              <a:solidFill>
                <a:schemeClr val="bg1"/>
              </a:solidFill>
              <a:latin typeface="Georgia" panose="02040502050405020303"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7" y="685800"/>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585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1600200"/>
            <a:ext cx="8229600" cy="4525963"/>
          </a:xfrm>
        </p:spPr>
        <p:txBody>
          <a:bodyPr>
            <a:normAutofit/>
          </a:bodyPr>
          <a:lstStyle/>
          <a:p>
            <a:endParaRPr lang="en-US" sz="2000" dirty="0" smtClean="0"/>
          </a:p>
          <a:p>
            <a:endParaRPr lang="en-US" sz="2000" dirty="0" smtClean="0"/>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dirty="0" smtClean="0">
                <a:solidFill>
                  <a:prstClr val="black">
                    <a:tint val="75000"/>
                  </a:prstClr>
                </a:solidFill>
              </a:rPr>
              <a:t>Internal VA Use Only</a:t>
            </a:r>
            <a:endParaRPr lang="en-US" dirty="0">
              <a:solidFill>
                <a:prstClr val="black">
                  <a:tint val="75000"/>
                </a:prstClr>
              </a:solidFill>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4878344-ACF8-4BEF-825F-4772DDDDA850}" type="slidenum">
              <a:rPr lang="en-US" smtClean="0">
                <a:solidFill>
                  <a:prstClr val="black">
                    <a:tint val="75000"/>
                  </a:prstClr>
                </a:solidFill>
              </a:rPr>
              <a:pPr/>
              <a:t>24</a:t>
            </a:fld>
            <a:endParaRPr lang="en-US" dirty="0">
              <a:solidFill>
                <a:prstClr val="black">
                  <a:tint val="75000"/>
                </a:prstClr>
              </a:solidFill>
            </a:endParaRPr>
          </a:p>
        </p:txBody>
      </p:sp>
      <p:sp>
        <p:nvSpPr>
          <p:cNvPr id="8" name="Title 1"/>
          <p:cNvSpPr txBox="1">
            <a:spLocks/>
          </p:cNvSpPr>
          <p:nvPr/>
        </p:nvSpPr>
        <p:spPr>
          <a:xfrm>
            <a:off x="457200" y="0"/>
            <a:ext cx="8229600" cy="457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Georgia" panose="02040502050405020303" pitchFamily="18" charset="0"/>
              </a:rPr>
              <a:t>Station Inventory </a:t>
            </a:r>
            <a:endParaRPr lang="en-US" sz="2800" dirty="0">
              <a:solidFill>
                <a:schemeClr val="bg1"/>
              </a:solidFill>
              <a:latin typeface="Georgia" panose="02040502050405020303"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2" y="685800"/>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8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chor="ctr">
            <a:normAutofit/>
          </a:bodyPr>
          <a:lstStyle/>
          <a:p>
            <a:pPr algn="ctr"/>
            <a:r>
              <a:rPr lang="en-US" sz="2800" dirty="0" smtClean="0">
                <a:latin typeface="Georgia" panose="02040502050405020303" pitchFamily="18" charset="0"/>
              </a:rPr>
              <a:t>VACC Claims </a:t>
            </a:r>
            <a:r>
              <a:rPr lang="en-US" sz="2800" dirty="0">
                <a:latin typeface="Georgia" panose="02040502050405020303" pitchFamily="18" charset="0"/>
              </a:rPr>
              <a:t>Processing Timeliness</a:t>
            </a:r>
          </a:p>
        </p:txBody>
      </p:sp>
      <p:sp>
        <p:nvSpPr>
          <p:cNvPr id="3" name="Content Placeholder 2"/>
          <p:cNvSpPr>
            <a:spLocks noGrp="1"/>
          </p:cNvSpPr>
          <p:nvPr>
            <p:ph idx="1"/>
          </p:nvPr>
        </p:nvSpPr>
        <p:spPr>
          <a:xfrm>
            <a:off x="381000" y="762000"/>
            <a:ext cx="8458200" cy="5181600"/>
          </a:xfrm>
        </p:spPr>
        <p:txBody>
          <a:bodyPr>
            <a:normAutofit/>
          </a:bodyPr>
          <a:lstStyle/>
          <a:p>
            <a:r>
              <a:rPr lang="en-US" dirty="0" smtClean="0"/>
              <a:t>Update on CBOPC actions taken to improve timeliness:</a:t>
            </a:r>
          </a:p>
          <a:p>
            <a:pPr marL="914400" lvl="1" indent="-457200">
              <a:buFont typeface="Arial" panose="020B0604020202020204" pitchFamily="34" charset="0"/>
              <a:buChar char="•"/>
            </a:pPr>
            <a:r>
              <a:rPr lang="en-US" sz="2800" dirty="0" smtClean="0"/>
              <a:t>Expanded use of overtime</a:t>
            </a:r>
          </a:p>
          <a:p>
            <a:pPr marL="914400" lvl="1" indent="-457200">
              <a:buFont typeface="Arial" panose="020B0604020202020204" pitchFamily="34" charset="0"/>
              <a:buChar char="•"/>
            </a:pPr>
            <a:r>
              <a:rPr lang="en-US" sz="2800" dirty="0" smtClean="0"/>
              <a:t>Added Staffing</a:t>
            </a:r>
          </a:p>
          <a:p>
            <a:pPr marL="914400" lvl="1" indent="-457200">
              <a:buFont typeface="Arial" panose="020B0604020202020204" pitchFamily="34" charset="0"/>
              <a:buChar char="•"/>
            </a:pPr>
            <a:r>
              <a:rPr lang="en-US" sz="2800" dirty="0" smtClean="0"/>
              <a:t>Expedited recruitments</a:t>
            </a:r>
          </a:p>
          <a:p>
            <a:pPr marL="914400" lvl="1" indent="-457200">
              <a:buFont typeface="Arial" panose="020B0604020202020204" pitchFamily="34" charset="0"/>
              <a:buChar char="•"/>
            </a:pPr>
            <a:r>
              <a:rPr lang="en-US" sz="2800" dirty="0" smtClean="0"/>
              <a:t>Increased reliance on external support units and their resources</a:t>
            </a:r>
          </a:p>
          <a:p>
            <a:pPr marL="914400" lvl="1" indent="-457200">
              <a:buFont typeface="Arial" panose="020B0604020202020204" pitchFamily="34" charset="0"/>
              <a:buChar char="•"/>
            </a:pPr>
            <a:r>
              <a:rPr lang="en-US" sz="2800" dirty="0" smtClean="0"/>
              <a:t>Established a “Command Center” and Dashboard to monitor claims status with much more detail</a:t>
            </a:r>
          </a:p>
          <a:p>
            <a:pPr marL="914400" lvl="1" indent="-457200">
              <a:buFont typeface="Arial" panose="020B0604020202020204" pitchFamily="34" charset="0"/>
              <a:buChar char="•"/>
            </a:pPr>
            <a:r>
              <a:rPr lang="en-US" sz="2800" dirty="0" smtClean="0"/>
              <a:t>Increased system functionality to improve automated claims adjudication</a:t>
            </a:r>
          </a:p>
          <a:p>
            <a:pPr lvl="2"/>
            <a:endParaRPr lang="en-US" sz="800" dirty="0"/>
          </a:p>
          <a:p>
            <a:pPr lvl="2"/>
            <a:endParaRPr lang="en-US" dirty="0" smtClean="0"/>
          </a:p>
          <a:p>
            <a:pPr lvl="2"/>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B27D237-6C0D-5549-BE11-2040A22CBC71}" type="slidenum">
              <a:rPr lang="en-US" smtClean="0"/>
              <a:pPr/>
              <a:t>25</a:t>
            </a:fld>
            <a:endParaRPr lang="en-US" dirty="0"/>
          </a:p>
        </p:txBody>
      </p:sp>
    </p:spTree>
    <p:extLst>
      <p:ext uri="{BB962C8B-B14F-4D97-AF65-F5344CB8AC3E}">
        <p14:creationId xmlns:p14="http://schemas.microsoft.com/office/powerpoint/2010/main" val="139730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457200"/>
          </a:xfrm>
        </p:spPr>
        <p:txBody>
          <a:bodyPr anchor="ctr">
            <a:normAutofit/>
          </a:bodyPr>
          <a:lstStyle/>
          <a:p>
            <a:pPr algn="ctr" eaLnBrk="1" hangingPunct="1"/>
            <a:r>
              <a:rPr lang="en-US" altLang="en-US" sz="2800" dirty="0" smtClean="0">
                <a:latin typeface="Georgia" pitchFamily="18" charset="0"/>
                <a:cs typeface="Georgia" pitchFamily="18" charset="0"/>
              </a:rPr>
              <a:t>Increased Efficiencies: Command Center</a:t>
            </a:r>
          </a:p>
        </p:txBody>
      </p:sp>
      <p:sp>
        <p:nvSpPr>
          <p:cNvPr id="9219" name="Slide Number Placeholder 4"/>
          <p:cNvSpPr>
            <a:spLocks noGrp="1"/>
          </p:cNvSpPr>
          <p:nvPr>
            <p:ph type="sldNum" sz="quarter" idx="4294967295"/>
          </p:nvPr>
        </p:nvSpPr>
        <p:spPr bwMode="auto">
          <a:xfrm>
            <a:off x="6629400" y="63246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a:solidFill>
                  <a:schemeClr val="tx1"/>
                </a:solidFill>
                <a:latin typeface="Calibri" pitchFamily="34" charset="0"/>
                <a:ea typeface="Georgia" pitchFamily="18" charset="0"/>
                <a:cs typeface="Georgia" pitchFamily="18" charset="0"/>
              </a:defRPr>
            </a:lvl1pPr>
            <a:lvl2pPr marL="742950" indent="-285750" eaLnBrk="0" hangingPunct="0">
              <a:spcBef>
                <a:spcPct val="20000"/>
              </a:spcBef>
              <a:buFont typeface="Arial" charset="0"/>
              <a:buChar char="–"/>
              <a:defRPr sz="1600">
                <a:solidFill>
                  <a:schemeClr val="tx1"/>
                </a:solidFill>
                <a:latin typeface="Calibri" pitchFamily="34" charset="0"/>
                <a:ea typeface="Georgia" pitchFamily="18" charset="0"/>
                <a:cs typeface="Georgia" pitchFamily="18" charset="0"/>
              </a:defRPr>
            </a:lvl2pPr>
            <a:lvl3pPr marL="1143000" indent="-228600" eaLnBrk="0" hangingPunct="0">
              <a:spcBef>
                <a:spcPct val="20000"/>
              </a:spcBef>
              <a:buFont typeface="Arial" charset="0"/>
              <a:buChar char="•"/>
              <a:defRPr sz="1400">
                <a:solidFill>
                  <a:schemeClr val="tx1"/>
                </a:solidFill>
                <a:latin typeface="Calibri" pitchFamily="34" charset="0"/>
                <a:ea typeface="Georgia" pitchFamily="18" charset="0"/>
                <a:cs typeface="Georgia" pitchFamily="18" charset="0"/>
              </a:defRPr>
            </a:lvl3pPr>
            <a:lvl4pPr marL="1600200" indent="-228600" eaLnBrk="0" hangingPunct="0">
              <a:spcBef>
                <a:spcPct val="20000"/>
              </a:spcBef>
              <a:buFont typeface="Arial" charset="0"/>
              <a:buChar char="–"/>
              <a:defRPr sz="1200">
                <a:solidFill>
                  <a:schemeClr val="tx1"/>
                </a:solidFill>
                <a:latin typeface="Calibri" pitchFamily="34" charset="0"/>
                <a:ea typeface="Georgia" pitchFamily="18" charset="0"/>
                <a:cs typeface="Georgia" pitchFamily="18" charset="0"/>
              </a:defRPr>
            </a:lvl4pPr>
            <a:lvl5pPr marL="2057400" indent="-2286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algn="r" eaLnBrk="1" fontAlgn="base" hangingPunct="1">
              <a:spcBef>
                <a:spcPct val="0"/>
              </a:spcBef>
              <a:spcAft>
                <a:spcPct val="0"/>
              </a:spcAft>
              <a:buFontTx/>
              <a:buNone/>
            </a:pPr>
            <a:fld id="{BF08B046-B9C4-49C3-A798-5B2002477FB9}" type="slidenum">
              <a:rPr lang="en-US" altLang="en-US" smtClean="0">
                <a:solidFill>
                  <a:srgbClr val="898989"/>
                </a:solidFill>
                <a:latin typeface="Georgia" pitchFamily="18" charset="0"/>
              </a:rPr>
              <a:pPr algn="r" eaLnBrk="1" fontAlgn="base" hangingPunct="1">
                <a:spcBef>
                  <a:spcPct val="0"/>
                </a:spcBef>
                <a:spcAft>
                  <a:spcPct val="0"/>
                </a:spcAft>
                <a:buFontTx/>
                <a:buNone/>
              </a:pPr>
              <a:t>26</a:t>
            </a:fld>
            <a:endParaRPr lang="en-US" altLang="en-US" dirty="0" smtClean="0">
              <a:solidFill>
                <a:srgbClr val="898989"/>
              </a:solidFill>
              <a:latin typeface="Georgia" pitchFamily="18" charset="0"/>
            </a:endParaRPr>
          </a:p>
        </p:txBody>
      </p:sp>
      <p:pic>
        <p:nvPicPr>
          <p:cNvPr id="9220" name="Content Placeholder 3" descr="Microsoft Excel - FBCS_NewDashboard.xlsx  [Read-Only]"/>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609600"/>
            <a:ext cx="8686800" cy="5410200"/>
          </a:xfrm>
        </p:spPr>
      </p:pic>
    </p:spTree>
    <p:extLst>
      <p:ext uri="{BB962C8B-B14F-4D97-AF65-F5344CB8AC3E}">
        <p14:creationId xmlns:p14="http://schemas.microsoft.com/office/powerpoint/2010/main" val="48956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105281" y="2454066"/>
            <a:ext cx="6933437" cy="492443"/>
          </a:xfrm>
        </p:spPr>
        <p:txBody>
          <a:bodyPr/>
          <a:lstStyle/>
          <a:p>
            <a:pPr algn="ctr"/>
            <a:r>
              <a:rPr lang="en-US" sz="3200" dirty="0" smtClean="0"/>
              <a:t>Prescriptions</a:t>
            </a:r>
            <a:r>
              <a:rPr lang="en-US" dirty="0" smtClean="0"/>
              <a:t> </a:t>
            </a:r>
            <a:endParaRPr lang="en-US" dirty="0"/>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solidFill>
                  <a:prstClr val="white"/>
                </a:solidFill>
              </a:rPr>
              <a:pPr marL="25400"/>
              <a:t>27</a:t>
            </a:fld>
            <a:endParaRPr lang="en-US" dirty="0">
              <a:solidFill>
                <a:prstClr val="white"/>
              </a:solidFill>
            </a:endParaRPr>
          </a:p>
        </p:txBody>
      </p:sp>
    </p:spTree>
    <p:extLst>
      <p:ext uri="{BB962C8B-B14F-4D97-AF65-F5344CB8AC3E}">
        <p14:creationId xmlns:p14="http://schemas.microsoft.com/office/powerpoint/2010/main" val="1969410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0"/>
            <a:ext cx="8681719" cy="304800"/>
          </a:xfrm>
        </p:spPr>
        <p:txBody>
          <a:bodyPr>
            <a:normAutofit fontScale="90000"/>
          </a:bodyPr>
          <a:lstStyle/>
          <a:p>
            <a:pPr algn="ctr"/>
            <a:r>
              <a:rPr lang="en-US" sz="3100" dirty="0"/>
              <a:t>Prescriptions Written by Non-VA Physicians</a:t>
            </a:r>
          </a:p>
        </p:txBody>
      </p:sp>
      <p:sp>
        <p:nvSpPr>
          <p:cNvPr id="4" name="Slide Number Placeholder 3"/>
          <p:cNvSpPr>
            <a:spLocks noGrp="1"/>
          </p:cNvSpPr>
          <p:nvPr>
            <p:ph type="sldNum" sz="quarter" idx="7"/>
          </p:nvPr>
        </p:nvSpPr>
        <p:spPr/>
        <p:txBody>
          <a:bodyPr/>
          <a:lstStyle/>
          <a:p>
            <a:fld id="{9B27D237-6C0D-5549-BE11-2040A22CBC71}" type="slidenum">
              <a:rPr lang="en-US" smtClean="0"/>
              <a:pPr/>
              <a:t>28</a:t>
            </a:fld>
            <a:endParaRPr lang="en-US" dirty="0"/>
          </a:p>
        </p:txBody>
      </p:sp>
      <p:sp>
        <p:nvSpPr>
          <p:cNvPr id="10" name="TextBox 9"/>
          <p:cNvSpPr txBox="1"/>
          <p:nvPr/>
        </p:nvSpPr>
        <p:spPr>
          <a:xfrm>
            <a:off x="223652" y="986641"/>
            <a:ext cx="8839200" cy="1985159"/>
          </a:xfrm>
          <a:prstGeom prst="rect">
            <a:avLst/>
          </a:prstGeom>
          <a:noFill/>
        </p:spPr>
        <p:txBody>
          <a:bodyPr wrap="square" rtlCol="0">
            <a:spAutoFit/>
          </a:bodyPr>
          <a:lstStyle/>
          <a:p>
            <a:pPr marL="274320" lvl="0" indent="-274320">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Community providers may </a:t>
            </a:r>
            <a:r>
              <a:rPr lang="en-US" dirty="0">
                <a:solidFill>
                  <a:prstClr val="black"/>
                </a:solidFill>
                <a:latin typeface="Arial" panose="020B0604020202020204" pitchFamily="34" charset="0"/>
                <a:cs typeface="Arial" panose="020B0604020202020204" pitchFamily="34" charset="0"/>
              </a:rPr>
              <a:t>prescribe medication </a:t>
            </a:r>
            <a:r>
              <a:rPr lang="en-US" dirty="0" smtClean="0">
                <a:solidFill>
                  <a:prstClr val="black"/>
                </a:solidFill>
                <a:latin typeface="Arial" panose="020B0604020202020204" pitchFamily="34" charset="0"/>
                <a:cs typeface="Arial" panose="020B0604020202020204" pitchFamily="34" charset="0"/>
              </a:rPr>
              <a:t>for authorized care.</a:t>
            </a:r>
          </a:p>
          <a:p>
            <a:pPr marL="274320" lvl="0" indent="-274320">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Prescriptions </a:t>
            </a:r>
            <a:r>
              <a:rPr lang="en-US" dirty="0">
                <a:solidFill>
                  <a:prstClr val="black"/>
                </a:solidFill>
                <a:latin typeface="Arial" panose="020B0604020202020204" pitchFamily="34" charset="0"/>
                <a:cs typeface="Arial" panose="020B0604020202020204" pitchFamily="34" charset="0"/>
              </a:rPr>
              <a:t>must meet the VA Formulary guidelines, which can be found at </a:t>
            </a:r>
            <a:r>
              <a:rPr lang="en-US" dirty="0">
                <a:solidFill>
                  <a:prstClr val="black"/>
                </a:solidFill>
                <a:latin typeface="Arial" panose="020B0604020202020204" pitchFamily="34" charset="0"/>
                <a:cs typeface="Arial" panose="020B0604020202020204" pitchFamily="34" charset="0"/>
                <a:hlinkClick r:id="rId3"/>
              </a:rPr>
              <a:t>http://</a:t>
            </a:r>
            <a:r>
              <a:rPr lang="en-US" dirty="0" smtClean="0">
                <a:solidFill>
                  <a:prstClr val="black"/>
                </a:solidFill>
                <a:latin typeface="Arial" panose="020B0604020202020204" pitchFamily="34" charset="0"/>
                <a:cs typeface="Arial" panose="020B0604020202020204" pitchFamily="34" charset="0"/>
                <a:hlinkClick r:id="rId3"/>
              </a:rPr>
              <a:t>www.pbm.va.gov/NationalFormulary.aspx</a:t>
            </a:r>
            <a:r>
              <a:rPr lang="en-US"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274320" lvl="0" indent="-274320">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All prescriptions generally </a:t>
            </a:r>
            <a:r>
              <a:rPr lang="en-US" b="1" u="sng" dirty="0" smtClean="0">
                <a:solidFill>
                  <a:prstClr val="black"/>
                </a:solidFill>
                <a:latin typeface="Arial" panose="020B0604020202020204" pitchFamily="34" charset="0"/>
                <a:cs typeface="Arial" panose="020B0604020202020204" pitchFamily="34" charset="0"/>
              </a:rPr>
              <a:t>must</a:t>
            </a:r>
            <a:r>
              <a:rPr lang="en-US" dirty="0" smtClean="0">
                <a:solidFill>
                  <a:prstClr val="black"/>
                </a:solidFill>
                <a:latin typeface="Arial" panose="020B0604020202020204" pitchFamily="34" charset="0"/>
                <a:cs typeface="Arial" panose="020B0604020202020204" pitchFamily="34" charset="0"/>
              </a:rPr>
              <a:t> be filled at a VA pharmacy.</a:t>
            </a:r>
          </a:p>
          <a:p>
            <a:pPr marL="274320" indent="-274320">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VA </a:t>
            </a:r>
            <a:r>
              <a:rPr lang="en-US" dirty="0">
                <a:solidFill>
                  <a:prstClr val="black"/>
                </a:solidFill>
                <a:latin typeface="Arial" panose="020B0604020202020204" pitchFamily="34" charset="0"/>
                <a:cs typeface="Arial" panose="020B0604020202020204" pitchFamily="34" charset="0"/>
              </a:rPr>
              <a:t>may reimburse up to a 10-day supply with no refills </a:t>
            </a:r>
            <a:r>
              <a:rPr lang="en-US" dirty="0" smtClean="0">
                <a:solidFill>
                  <a:prstClr val="black"/>
                </a:solidFill>
                <a:latin typeface="Arial" panose="020B0604020202020204" pitchFamily="34" charset="0"/>
                <a:cs typeface="Arial" panose="020B0604020202020204" pitchFamily="34" charset="0"/>
              </a:rPr>
              <a:t>when </a:t>
            </a:r>
            <a:r>
              <a:rPr lang="en-US" dirty="0">
                <a:solidFill>
                  <a:prstClr val="black"/>
                </a:solidFill>
                <a:latin typeface="Arial" panose="020B0604020202020204" pitchFamily="34" charset="0"/>
                <a:cs typeface="Arial" panose="020B0604020202020204" pitchFamily="34" charset="0"/>
              </a:rPr>
              <a:t>medically necessary to start </a:t>
            </a:r>
            <a:r>
              <a:rPr lang="en-US" dirty="0" smtClean="0">
                <a:solidFill>
                  <a:prstClr val="black"/>
                </a:solidFill>
                <a:latin typeface="Arial" panose="020B0604020202020204" pitchFamily="34" charset="0"/>
                <a:cs typeface="Arial" panose="020B0604020202020204" pitchFamily="34" charset="0"/>
              </a:rPr>
              <a:t>promptly.</a:t>
            </a:r>
          </a:p>
        </p:txBody>
      </p:sp>
    </p:spTree>
    <p:extLst>
      <p:ext uri="{BB962C8B-B14F-4D97-AF65-F5344CB8AC3E}">
        <p14:creationId xmlns:p14="http://schemas.microsoft.com/office/powerpoint/2010/main" val="3755490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281" y="2454066"/>
            <a:ext cx="6933437" cy="553998"/>
          </a:xfrm>
        </p:spPr>
        <p:txBody>
          <a:bodyPr/>
          <a:lstStyle/>
          <a:p>
            <a:pPr algn="ctr"/>
            <a:r>
              <a:rPr lang="en-US" sz="3600" dirty="0" smtClean="0"/>
              <a:t>Emergency Care </a:t>
            </a:r>
            <a:endParaRPr lang="en-US" sz="3600" dirty="0"/>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29</a:t>
            </a:fld>
            <a:endParaRPr lang="en-US" dirty="0">
              <a:solidFill>
                <a:prstClr val="white"/>
              </a:solidFill>
            </a:endParaRPr>
          </a:p>
        </p:txBody>
      </p:sp>
    </p:spTree>
    <p:extLst>
      <p:ext uri="{BB962C8B-B14F-4D97-AF65-F5344CB8AC3E}">
        <p14:creationId xmlns:p14="http://schemas.microsoft.com/office/powerpoint/2010/main" val="235781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05281" y="2454066"/>
            <a:ext cx="6933437" cy="492443"/>
          </a:xfrm>
        </p:spPr>
        <p:txBody>
          <a:bodyPr/>
          <a:lstStyle/>
          <a:p>
            <a:pPr algn="ctr"/>
            <a:r>
              <a:rPr lang="en-US" sz="3200" dirty="0" smtClean="0"/>
              <a:t>Transforming VA Community Care</a:t>
            </a:r>
            <a:endParaRPr lang="en-US" sz="3200" dirty="0"/>
          </a:p>
        </p:txBody>
      </p:sp>
      <p:sp>
        <p:nvSpPr>
          <p:cNvPr id="2" name="Slide Number Placeholder 1"/>
          <p:cNvSpPr>
            <a:spLocks noGrp="1"/>
          </p:cNvSpPr>
          <p:nvPr>
            <p:ph type="sldNum" sz="quarter" idx="7"/>
          </p:nvPr>
        </p:nvSpPr>
        <p:spPr/>
        <p:txBody>
          <a:bodyPr/>
          <a:lstStyle/>
          <a:p>
            <a:pPr marL="25400"/>
            <a:fld id="{81D60167-4931-47E6-BA6A-407CBD079E47}" type="slidenum">
              <a:rPr lang="en-US" smtClean="0">
                <a:solidFill>
                  <a:prstClr val="white"/>
                </a:solidFill>
              </a:rPr>
              <a:pPr marL="25400"/>
              <a:t>3</a:t>
            </a:fld>
            <a:endParaRPr lang="en-US" dirty="0">
              <a:solidFill>
                <a:prstClr val="white"/>
              </a:solidFill>
            </a:endParaRPr>
          </a:p>
        </p:txBody>
      </p:sp>
    </p:spTree>
    <p:extLst>
      <p:ext uri="{BB962C8B-B14F-4D97-AF65-F5344CB8AC3E}">
        <p14:creationId xmlns:p14="http://schemas.microsoft.com/office/powerpoint/2010/main" val="1676625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96253"/>
            <a:ext cx="8229600" cy="553453"/>
          </a:xfrm>
          <a:prstGeom prst="rect">
            <a:avLst/>
          </a:prstGeom>
        </p:spPr>
        <p:txBody>
          <a:bodyPr wrap="square" lIns="0" tIns="0" rIns="0" bIns="0" anchor="b">
            <a:normAutofit/>
          </a:bodyPr>
          <a:lstStyle>
            <a:lvl1pPr>
              <a:defRPr sz="2400" b="1" i="0">
                <a:solidFill>
                  <a:schemeClr val="bg1"/>
                </a:solidFill>
                <a:latin typeface="Arial"/>
                <a:ea typeface="+mj-ea"/>
                <a:cs typeface="Arial"/>
              </a:defRPr>
            </a:lvl1pPr>
          </a:lstStyle>
          <a:p>
            <a:pPr algn="ctr"/>
            <a:r>
              <a:rPr lang="en-US" sz="2800" kern="0" dirty="0" smtClean="0">
                <a:latin typeface="Arial" panose="020B0604020202020204" pitchFamily="34" charset="0"/>
                <a:cs typeface="Arial" panose="020B0604020202020204" pitchFamily="34" charset="0"/>
              </a:rPr>
              <a:t>When Emergency Care is Needed</a:t>
            </a:r>
            <a:endParaRPr lang="en-US" sz="2800" kern="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solidFill>
                  <a:prstClr val="white"/>
                </a:solidFill>
              </a:rPr>
              <a:pPr marL="25400"/>
              <a:t>30</a:t>
            </a:fld>
            <a:endParaRPr lang="en-US" dirty="0">
              <a:solidFill>
                <a:prstClr val="white"/>
              </a:solidFill>
            </a:endParaRPr>
          </a:p>
        </p:txBody>
      </p:sp>
      <p:grpSp>
        <p:nvGrpSpPr>
          <p:cNvPr id="15" name="Group 14"/>
          <p:cNvGrpSpPr/>
          <p:nvPr/>
        </p:nvGrpSpPr>
        <p:grpSpPr>
          <a:xfrm>
            <a:off x="495300" y="1369689"/>
            <a:ext cx="8153400" cy="4650111"/>
            <a:chOff x="409699" y="1143000"/>
            <a:chExt cx="8153400" cy="4650111"/>
          </a:xfrm>
        </p:grpSpPr>
        <p:grpSp>
          <p:nvGrpSpPr>
            <p:cNvPr id="14" name="Group 13"/>
            <p:cNvGrpSpPr/>
            <p:nvPr/>
          </p:nvGrpSpPr>
          <p:grpSpPr>
            <a:xfrm>
              <a:off x="409699" y="1143000"/>
              <a:ext cx="8153400" cy="4650111"/>
              <a:chOff x="409699" y="1141089"/>
              <a:chExt cx="8153400" cy="4650111"/>
            </a:xfrm>
          </p:grpSpPr>
          <p:sp>
            <p:nvSpPr>
              <p:cNvPr id="9" name="Rectangle 8"/>
              <p:cNvSpPr/>
              <p:nvPr/>
            </p:nvSpPr>
            <p:spPr bwMode="auto">
              <a:xfrm>
                <a:off x="409699" y="1312277"/>
                <a:ext cx="8153400" cy="4478923"/>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2362200" y="1141089"/>
                <a:ext cx="4250177" cy="369332"/>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5 Key Facts   </a:t>
                </a:r>
                <a:endParaRPr lang="en-US" b="1" dirty="0">
                  <a:solidFill>
                    <a:schemeClr val="accent1"/>
                  </a:solidFill>
                  <a:latin typeface="Arial" panose="020B0604020202020204" pitchFamily="34" charset="0"/>
                  <a:cs typeface="Arial" panose="020B0604020202020204" pitchFamily="34" charset="0"/>
                </a:endParaRPr>
              </a:p>
            </p:txBody>
          </p:sp>
        </p:grpSp>
        <p:grpSp>
          <p:nvGrpSpPr>
            <p:cNvPr id="13" name="Group 12"/>
            <p:cNvGrpSpPr/>
            <p:nvPr/>
          </p:nvGrpSpPr>
          <p:grpSpPr>
            <a:xfrm>
              <a:off x="541421" y="1524000"/>
              <a:ext cx="8021677" cy="3730823"/>
              <a:chOff x="541421" y="1524000"/>
              <a:chExt cx="8021677" cy="3730823"/>
            </a:xfrm>
          </p:grpSpPr>
          <p:grpSp>
            <p:nvGrpSpPr>
              <p:cNvPr id="22" name="Group 21"/>
              <p:cNvGrpSpPr/>
              <p:nvPr/>
            </p:nvGrpSpPr>
            <p:grpSpPr>
              <a:xfrm>
                <a:off x="541421" y="1524000"/>
                <a:ext cx="7759225" cy="2095864"/>
                <a:chOff x="541421" y="1524000"/>
                <a:chExt cx="7759225" cy="2095864"/>
              </a:xfrm>
            </p:grpSpPr>
            <p:grpSp>
              <p:nvGrpSpPr>
                <p:cNvPr id="20" name="Group 19"/>
                <p:cNvGrpSpPr/>
                <p:nvPr/>
              </p:nvGrpSpPr>
              <p:grpSpPr>
                <a:xfrm>
                  <a:off x="541421" y="1524000"/>
                  <a:ext cx="7740422" cy="905708"/>
                  <a:chOff x="527772" y="1524000"/>
                  <a:chExt cx="7740422" cy="905708"/>
                </a:xfrm>
              </p:grpSpPr>
              <p:sp>
                <p:nvSpPr>
                  <p:cNvPr id="2" name="TextBox 1"/>
                  <p:cNvSpPr txBox="1"/>
                  <p:nvPr/>
                </p:nvSpPr>
                <p:spPr>
                  <a:xfrm>
                    <a:off x="1029194" y="1567934"/>
                    <a:ext cx="7239000" cy="86177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Urgent/emergent </a:t>
                    </a:r>
                    <a:r>
                      <a:rPr lang="en-US" sz="1600" dirty="0">
                        <a:latin typeface="Arial" panose="020B0604020202020204" pitchFamily="34" charset="0"/>
                        <a:cs typeface="Arial" panose="020B0604020202020204" pitchFamily="34" charset="0"/>
                      </a:rPr>
                      <a:t>hospital admissions should be reported to the nearest VA within 24 hours when possible; notification should not exceed 72 </a:t>
                    </a:r>
                    <a:r>
                      <a:rPr lang="en-US" sz="1600" dirty="0" smtClean="0">
                        <a:latin typeface="Arial" panose="020B0604020202020204" pitchFamily="34" charset="0"/>
                        <a:cs typeface="Arial" panose="020B0604020202020204" pitchFamily="34" charset="0"/>
                      </a:rPr>
                      <a:t>hours. </a:t>
                    </a:r>
                    <a:endParaRPr lang="en-US" sz="1600" dirty="0">
                      <a:latin typeface="Arial" panose="020B0604020202020204" pitchFamily="34" charset="0"/>
                      <a:cs typeface="Arial" panose="020B0604020202020204" pitchFamily="34" charset="0"/>
                    </a:endParaRPr>
                  </a:p>
                  <a:p>
                    <a:endParaRPr lang="en-US" dirty="0"/>
                  </a:p>
                </p:txBody>
              </p:sp>
              <p:sp>
                <p:nvSpPr>
                  <p:cNvPr id="16" name="Rectangle 15"/>
                  <p:cNvSpPr/>
                  <p:nvPr/>
                </p:nvSpPr>
                <p:spPr>
                  <a:xfrm>
                    <a:off x="527772" y="1524000"/>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Arial Rounded MT Bold" panose="020F0704030504030204" pitchFamily="34" charset="0"/>
                      </a:rPr>
                      <a:t>1</a:t>
                    </a:r>
                    <a:endParaRPr lang="en-US" sz="2800" b="1" dirty="0">
                      <a:latin typeface="Arial Rounded MT Bold" panose="020F0704030504030204" pitchFamily="34" charset="0"/>
                    </a:endParaRPr>
                  </a:p>
                </p:txBody>
              </p:sp>
            </p:grpSp>
            <p:grpSp>
              <p:nvGrpSpPr>
                <p:cNvPr id="21" name="Group 20"/>
                <p:cNvGrpSpPr/>
                <p:nvPr/>
              </p:nvGrpSpPr>
              <p:grpSpPr>
                <a:xfrm>
                  <a:off x="541421" y="3035089"/>
                  <a:ext cx="7745576" cy="584775"/>
                  <a:chOff x="522618" y="3035089"/>
                  <a:chExt cx="7745576" cy="584775"/>
                </a:xfrm>
              </p:grpSpPr>
              <p:sp>
                <p:nvSpPr>
                  <p:cNvPr id="3" name="TextBox 2"/>
                  <p:cNvSpPr txBox="1"/>
                  <p:nvPr/>
                </p:nvSpPr>
                <p:spPr>
                  <a:xfrm>
                    <a:off x="1029194" y="3035089"/>
                    <a:ext cx="72390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If </a:t>
                    </a:r>
                    <a:r>
                      <a:rPr lang="en-US" sz="1600" dirty="0">
                        <a:latin typeface="Arial" panose="020B0604020202020204" pitchFamily="34" charset="0"/>
                        <a:cs typeface="Arial" panose="020B0604020202020204" pitchFamily="34" charset="0"/>
                      </a:rPr>
                      <a:t>the VA has </a:t>
                    </a:r>
                    <a:r>
                      <a:rPr lang="en-US" sz="1600" dirty="0" smtClean="0">
                        <a:latin typeface="Arial" panose="020B0604020202020204" pitchFamily="34" charset="0"/>
                        <a:cs typeface="Arial" panose="020B0604020202020204" pitchFamily="34" charset="0"/>
                      </a:rPr>
                      <a:t>capacity, transfer to VA </a:t>
                    </a:r>
                    <a:r>
                      <a:rPr lang="en-US" sz="1600" dirty="0">
                        <a:latin typeface="Arial" panose="020B0604020202020204" pitchFamily="34" charset="0"/>
                        <a:cs typeface="Arial" panose="020B0604020202020204" pitchFamily="34" charset="0"/>
                      </a:rPr>
                      <a:t>hospital will be facilitated when the patient is stable to </a:t>
                    </a:r>
                    <a:r>
                      <a:rPr lang="en-US" sz="1600" dirty="0" smtClean="0">
                        <a:latin typeface="Arial" panose="020B0604020202020204" pitchFamily="34" charset="0"/>
                        <a:cs typeface="Arial" panose="020B0604020202020204" pitchFamily="34" charset="0"/>
                      </a:rPr>
                      <a:t>transfer. </a:t>
                    </a:r>
                    <a:endParaRPr lang="en-US" sz="1600" dirty="0">
                      <a:latin typeface="Arial" panose="020B0604020202020204" pitchFamily="34" charset="0"/>
                      <a:cs typeface="Arial" panose="020B0604020202020204" pitchFamily="34" charset="0"/>
                    </a:endParaRPr>
                  </a:p>
                </p:txBody>
              </p:sp>
              <p:sp>
                <p:nvSpPr>
                  <p:cNvPr id="24" name="Rectangle 23"/>
                  <p:cNvSpPr/>
                  <p:nvPr/>
                </p:nvSpPr>
                <p:spPr>
                  <a:xfrm>
                    <a:off x="522618" y="3098876"/>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Rounded MT Bold" panose="020F0704030504030204" pitchFamily="34" charset="0"/>
                      </a:rPr>
                      <a:t>3</a:t>
                    </a:r>
                  </a:p>
                </p:txBody>
              </p:sp>
            </p:grpSp>
            <p:grpSp>
              <p:nvGrpSpPr>
                <p:cNvPr id="19" name="Group 18"/>
                <p:cNvGrpSpPr/>
                <p:nvPr/>
              </p:nvGrpSpPr>
              <p:grpSpPr>
                <a:xfrm>
                  <a:off x="541421" y="2362200"/>
                  <a:ext cx="7759225" cy="628709"/>
                  <a:chOff x="546575" y="2400300"/>
                  <a:chExt cx="7759225" cy="628709"/>
                </a:xfrm>
              </p:grpSpPr>
              <p:sp>
                <p:nvSpPr>
                  <p:cNvPr id="4" name="TextBox 3"/>
                  <p:cNvSpPr txBox="1"/>
                  <p:nvPr/>
                </p:nvSpPr>
                <p:spPr>
                  <a:xfrm>
                    <a:off x="1029194" y="2444234"/>
                    <a:ext cx="7276606" cy="584775"/>
                  </a:xfrm>
                  <a:prstGeom prst="rect">
                    <a:avLst/>
                  </a:prstGeom>
                  <a:noFill/>
                </p:spPr>
                <p:txBody>
                  <a:bodyPr wrap="square" rtlCol="0">
                    <a:spAutoFit/>
                  </a:bodyPr>
                  <a:lstStyle/>
                  <a:p>
                    <a:pPr marL="0" lvl="1"/>
                    <a:r>
                      <a:rPr lang="en-US" sz="1600" dirty="0" smtClean="0">
                        <a:solidFill>
                          <a:prstClr val="black"/>
                        </a:solidFill>
                        <a:latin typeface="Arial" panose="020B0604020202020204" pitchFamily="34" charset="0"/>
                        <a:cs typeface="Arial" panose="020B0604020202020204" pitchFamily="34" charset="0"/>
                      </a:rPr>
                      <a:t>VA </a:t>
                    </a:r>
                    <a:r>
                      <a:rPr lang="en-US" sz="1600" dirty="0">
                        <a:solidFill>
                          <a:prstClr val="black"/>
                        </a:solidFill>
                        <a:latin typeface="Arial" panose="020B0604020202020204" pitchFamily="34" charset="0"/>
                        <a:cs typeface="Arial" panose="020B0604020202020204" pitchFamily="34" charset="0"/>
                      </a:rPr>
                      <a:t>must be notified to facilitate admission to a VA Medical Center or to authorize the transfer to a second non-VA </a:t>
                    </a:r>
                    <a:r>
                      <a:rPr lang="en-US" sz="1600" dirty="0" smtClean="0">
                        <a:solidFill>
                          <a:prstClr val="black"/>
                        </a:solidFill>
                        <a:latin typeface="Arial" panose="020B0604020202020204" pitchFamily="34" charset="0"/>
                        <a:cs typeface="Arial" panose="020B0604020202020204" pitchFamily="34" charset="0"/>
                      </a:rPr>
                      <a:t>facility if higher care is needed.</a:t>
                    </a:r>
                    <a:endParaRPr lang="en-US" sz="16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546575" y="2400300"/>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Rounded MT Bold" panose="020F0704030504030204" pitchFamily="34" charset="0"/>
                      </a:rPr>
                      <a:t>2</a:t>
                    </a:r>
                  </a:p>
                </p:txBody>
              </p:sp>
            </p:grpSp>
          </p:grpSp>
          <p:sp>
            <p:nvSpPr>
              <p:cNvPr id="25" name="TextBox 24"/>
              <p:cNvSpPr txBox="1"/>
              <p:nvPr/>
            </p:nvSpPr>
            <p:spPr>
              <a:xfrm>
                <a:off x="1042472" y="3801070"/>
                <a:ext cx="7239000" cy="892552"/>
              </a:xfrm>
              <a:prstGeom prst="rect">
                <a:avLst/>
              </a:prstGeom>
              <a:noFill/>
            </p:spPr>
            <p:txBody>
              <a:bodyPr wrap="square" rtlCol="0">
                <a:spAutoFit/>
              </a:bodyPr>
              <a:lstStyle/>
              <a:p>
                <a:pPr marL="0" lvl="1"/>
                <a:r>
                  <a:rPr lang="en-US" sz="1600" dirty="0" smtClean="0">
                    <a:solidFill>
                      <a:prstClr val="black"/>
                    </a:solidFill>
                    <a:latin typeface="Arial" panose="020B0604020202020204" pitchFamily="34" charset="0"/>
                    <a:cs typeface="Arial" panose="020B0604020202020204" pitchFamily="34" charset="0"/>
                  </a:rPr>
                  <a:t>If </a:t>
                </a:r>
                <a:r>
                  <a:rPr lang="en-US" sz="1600" dirty="0">
                    <a:solidFill>
                      <a:prstClr val="black"/>
                    </a:solidFill>
                    <a:latin typeface="Arial" panose="020B0604020202020204" pitchFamily="34" charset="0"/>
                    <a:cs typeface="Arial" panose="020B0604020202020204" pitchFamily="34" charset="0"/>
                  </a:rPr>
                  <a:t>the patient refuses transfer, VA payment will cease and the Veteran will be liable for additional physician and facility </a:t>
                </a:r>
                <a:r>
                  <a:rPr lang="en-US" sz="1600" dirty="0" smtClean="0">
                    <a:solidFill>
                      <a:prstClr val="black"/>
                    </a:solidFill>
                    <a:latin typeface="Arial" panose="020B0604020202020204" pitchFamily="34" charset="0"/>
                    <a:cs typeface="Arial" panose="020B0604020202020204" pitchFamily="34" charset="0"/>
                  </a:rPr>
                  <a:t>charges.</a:t>
                </a:r>
                <a:endParaRPr lang="en-US" sz="1600" dirty="0">
                  <a:solidFill>
                    <a:prstClr val="black"/>
                  </a:solidFill>
                  <a:latin typeface="Arial" panose="020B0604020202020204" pitchFamily="34" charset="0"/>
                  <a:cs typeface="Arial" panose="020B0604020202020204" pitchFamily="34" charset="0"/>
                </a:endParaRPr>
              </a:p>
              <a:p>
                <a:endParaRPr lang="en-US" dirty="0"/>
              </a:p>
            </p:txBody>
          </p:sp>
          <p:sp>
            <p:nvSpPr>
              <p:cNvPr id="26" name="Rectangle 25"/>
              <p:cNvSpPr/>
              <p:nvPr/>
            </p:nvSpPr>
            <p:spPr>
              <a:xfrm>
                <a:off x="541421" y="3924490"/>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Rounded MT Bold" panose="020F0704030504030204" pitchFamily="34" charset="0"/>
                  </a:rPr>
                  <a:t>4</a:t>
                </a:r>
              </a:p>
            </p:txBody>
          </p:sp>
          <p:sp>
            <p:nvSpPr>
              <p:cNvPr id="27" name="TextBox 26"/>
              <p:cNvSpPr txBox="1"/>
              <p:nvPr/>
            </p:nvSpPr>
            <p:spPr>
              <a:xfrm>
                <a:off x="1066799" y="4670048"/>
                <a:ext cx="7496299" cy="584775"/>
              </a:xfrm>
              <a:prstGeom prst="rect">
                <a:avLst/>
              </a:prstGeom>
              <a:noFill/>
            </p:spPr>
            <p:txBody>
              <a:bodyPr wrap="square" rtlCol="0">
                <a:spAutoFit/>
              </a:bodyPr>
              <a:lstStyle/>
              <a:p>
                <a:pPr marL="0" lvl="1"/>
                <a:r>
                  <a:rPr lang="en-US" sz="1600" dirty="0" smtClean="0">
                    <a:solidFill>
                      <a:prstClr val="black"/>
                    </a:solidFill>
                    <a:latin typeface="Arial" panose="020B0604020202020204" pitchFamily="34" charset="0"/>
                    <a:cs typeface="Arial" panose="020B0604020202020204" pitchFamily="34" charset="0"/>
                  </a:rPr>
                  <a:t>Providers must verify </a:t>
                </a:r>
                <a:r>
                  <a:rPr lang="en-US" sz="1600" dirty="0">
                    <a:solidFill>
                      <a:prstClr val="black"/>
                    </a:solidFill>
                    <a:latin typeface="Arial" panose="020B0604020202020204" pitchFamily="34" charset="0"/>
                    <a:cs typeface="Arial" panose="020B0604020202020204" pitchFamily="34" charset="0"/>
                  </a:rPr>
                  <a:t>Veteran eligibility for reimbursement of claims and identify the VA of jurisdiction for claims </a:t>
                </a:r>
                <a:r>
                  <a:rPr lang="en-US" sz="1600" dirty="0" smtClean="0">
                    <a:solidFill>
                      <a:prstClr val="black"/>
                    </a:solidFill>
                    <a:latin typeface="Arial" panose="020B0604020202020204" pitchFamily="34" charset="0"/>
                    <a:cs typeface="Arial" panose="020B0604020202020204" pitchFamily="34" charset="0"/>
                  </a:rPr>
                  <a:t>submission.</a:t>
                </a:r>
                <a:endParaRPr lang="en-US" dirty="0"/>
              </a:p>
            </p:txBody>
          </p:sp>
          <p:sp>
            <p:nvSpPr>
              <p:cNvPr id="28" name="Rectangle 27"/>
              <p:cNvSpPr/>
              <p:nvPr/>
            </p:nvSpPr>
            <p:spPr>
              <a:xfrm>
                <a:off x="541421" y="4626114"/>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Rounded MT Bold" panose="020F0704030504030204" pitchFamily="34" charset="0"/>
                  </a:rPr>
                  <a:t>5</a:t>
                </a:r>
              </a:p>
            </p:txBody>
          </p:sp>
        </p:grpSp>
      </p:grpSp>
      <p:sp>
        <p:nvSpPr>
          <p:cNvPr id="29" name="TextBox 28"/>
          <p:cNvSpPr txBox="1"/>
          <p:nvPr/>
        </p:nvSpPr>
        <p:spPr>
          <a:xfrm>
            <a:off x="0" y="533400"/>
            <a:ext cx="914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Emergency Care is handled differently than routine care furnished through one of the VA Community Care programs.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1665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96253"/>
            <a:ext cx="8229600" cy="553453"/>
          </a:xfrm>
          <a:prstGeom prst="rect">
            <a:avLst/>
          </a:prstGeom>
        </p:spPr>
        <p:txBody>
          <a:bodyPr wrap="square" lIns="0" tIns="0" rIns="0" bIns="0" anchor="b">
            <a:normAutofit/>
          </a:bodyPr>
          <a:lstStyle>
            <a:lvl1pPr>
              <a:defRPr sz="2400" b="1" i="0">
                <a:solidFill>
                  <a:schemeClr val="bg1"/>
                </a:solidFill>
                <a:latin typeface="Arial"/>
                <a:ea typeface="+mj-ea"/>
                <a:cs typeface="Arial"/>
              </a:defRPr>
            </a:lvl1pPr>
          </a:lstStyle>
          <a:p>
            <a:pPr algn="ctr"/>
            <a:r>
              <a:rPr lang="en-US" sz="2800" kern="0" dirty="0" smtClean="0">
                <a:latin typeface="Arial" panose="020B0604020202020204" pitchFamily="34" charset="0"/>
                <a:cs typeface="Arial" panose="020B0604020202020204" pitchFamily="34" charset="0"/>
              </a:rPr>
              <a:t>Payment for Emergency Care</a:t>
            </a:r>
            <a:endParaRPr lang="en-US" sz="2800" kern="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solidFill>
                  <a:prstClr val="white"/>
                </a:solidFill>
              </a:rPr>
              <a:pPr marL="25400"/>
              <a:t>31</a:t>
            </a:fld>
            <a:endParaRPr lang="en-US" dirty="0">
              <a:solidFill>
                <a:prstClr val="white"/>
              </a:solidFill>
            </a:endParaRPr>
          </a:p>
        </p:txBody>
      </p:sp>
      <p:sp>
        <p:nvSpPr>
          <p:cNvPr id="10" name="TextBox 9"/>
          <p:cNvSpPr txBox="1"/>
          <p:nvPr/>
        </p:nvSpPr>
        <p:spPr>
          <a:xfrm>
            <a:off x="0" y="545068"/>
            <a:ext cx="91440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VA only provides payment provisions for preauthorized care for service connected or special authority conditions. </a:t>
            </a:r>
            <a:endParaRPr lang="en-US" dirty="0">
              <a:latin typeface="Arial" panose="020B0604020202020204" pitchFamily="34" charset="0"/>
              <a:cs typeface="Arial" panose="020B0604020202020204" pitchFamily="34" charset="0"/>
            </a:endParaRPr>
          </a:p>
        </p:txBody>
      </p:sp>
      <p:grpSp>
        <p:nvGrpSpPr>
          <p:cNvPr id="23" name="Group 22"/>
          <p:cNvGrpSpPr/>
          <p:nvPr/>
        </p:nvGrpSpPr>
        <p:grpSpPr>
          <a:xfrm>
            <a:off x="381000" y="1402080"/>
            <a:ext cx="4337986" cy="4114800"/>
            <a:chOff x="395024" y="1113312"/>
            <a:chExt cx="8729402" cy="2191010"/>
          </a:xfrm>
        </p:grpSpPr>
        <p:sp>
          <p:nvSpPr>
            <p:cNvPr id="9" name="Rectangle 8"/>
            <p:cNvSpPr/>
            <p:nvPr/>
          </p:nvSpPr>
          <p:spPr bwMode="auto">
            <a:xfrm>
              <a:off x="409698" y="1312277"/>
              <a:ext cx="8418944" cy="1992045"/>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1451427" y="1113312"/>
              <a:ext cx="6119346" cy="347848"/>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Service Connected Conditions  </a:t>
              </a:r>
              <a:endParaRPr lang="en-US" b="1" dirty="0">
                <a:solidFill>
                  <a:schemeClr val="accent1"/>
                </a:solidFill>
                <a:latin typeface="Arial" panose="020B0604020202020204" pitchFamily="34" charset="0"/>
                <a:cs typeface="Arial" panose="020B0604020202020204" pitchFamily="34" charset="0"/>
              </a:endParaRPr>
            </a:p>
          </p:txBody>
        </p:sp>
        <p:grpSp>
          <p:nvGrpSpPr>
            <p:cNvPr id="22" name="Group 21"/>
            <p:cNvGrpSpPr/>
            <p:nvPr/>
          </p:nvGrpSpPr>
          <p:grpSpPr>
            <a:xfrm>
              <a:off x="395024" y="1492859"/>
              <a:ext cx="8729402" cy="918449"/>
              <a:chOff x="395024" y="1492859"/>
              <a:chExt cx="8729402" cy="918449"/>
            </a:xfrm>
          </p:grpSpPr>
          <p:sp>
            <p:nvSpPr>
              <p:cNvPr id="2" name="TextBox 1"/>
              <p:cNvSpPr txBox="1"/>
              <p:nvPr/>
            </p:nvSpPr>
            <p:spPr>
              <a:xfrm>
                <a:off x="395024" y="1492859"/>
                <a:ext cx="8168072" cy="31471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a:t>
                </a:r>
                <a:r>
                  <a:rPr lang="en-US" sz="1600" dirty="0" smtClean="0">
                    <a:latin typeface="Arial" panose="020B0604020202020204" pitchFamily="34" charset="0"/>
                    <a:cs typeface="Arial" panose="020B0604020202020204" pitchFamily="34" charset="0"/>
                  </a:rPr>
                  <a:t>o provision </a:t>
                </a:r>
                <a:r>
                  <a:rPr lang="en-US" sz="1600" dirty="0">
                    <a:latin typeface="Arial" panose="020B0604020202020204" pitchFamily="34" charset="0"/>
                    <a:cs typeface="Arial" panose="020B0604020202020204" pitchFamily="34" charset="0"/>
                  </a:rPr>
                  <a:t>for payment unless care is </a:t>
                </a:r>
                <a:r>
                  <a:rPr lang="en-US" sz="1600" dirty="0" smtClean="0">
                    <a:latin typeface="Arial" panose="020B0604020202020204" pitchFamily="34" charset="0"/>
                    <a:cs typeface="Arial" panose="020B0604020202020204" pitchFamily="34" charset="0"/>
                  </a:rPr>
                  <a:t>preauthorized.</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395024" y="2231038"/>
                <a:ext cx="8729402" cy="18027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etroactive authorizations are not allowed.</a:t>
                </a:r>
                <a:endParaRPr lang="en-US" sz="1600" dirty="0">
                  <a:latin typeface="Arial" panose="020B0604020202020204" pitchFamily="34" charset="0"/>
                  <a:cs typeface="Arial" panose="020B0604020202020204" pitchFamily="34" charset="0"/>
                </a:endParaRPr>
              </a:p>
            </p:txBody>
          </p:sp>
          <p:sp>
            <p:nvSpPr>
              <p:cNvPr id="4" name="TextBox 3"/>
              <p:cNvSpPr txBox="1"/>
              <p:nvPr/>
            </p:nvSpPr>
            <p:spPr>
              <a:xfrm>
                <a:off x="409700" y="1861949"/>
                <a:ext cx="8153398" cy="31471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t>
                </a:r>
                <a:r>
                  <a:rPr lang="en-US" sz="1600" dirty="0" smtClean="0">
                    <a:latin typeface="Arial" panose="020B0604020202020204" pitchFamily="34" charset="0"/>
                    <a:cs typeface="Arial" panose="020B0604020202020204" pitchFamily="34" charset="0"/>
                  </a:rPr>
                  <a:t>ayment </a:t>
                </a:r>
                <a:r>
                  <a:rPr lang="en-US" sz="1600" dirty="0">
                    <a:latin typeface="Arial" panose="020B0604020202020204" pitchFamily="34" charset="0"/>
                    <a:cs typeface="Arial" panose="020B0604020202020204" pitchFamily="34" charset="0"/>
                  </a:rPr>
                  <a:t>is the contracted percent of the Medicare </a:t>
                </a:r>
                <a:r>
                  <a:rPr lang="en-US" sz="1600" dirty="0" smtClean="0">
                    <a:latin typeface="Arial" panose="020B0604020202020204" pitchFamily="34" charset="0"/>
                    <a:cs typeface="Arial" panose="020B0604020202020204" pitchFamily="34" charset="0"/>
                  </a:rPr>
                  <a:t>rate or VA </a:t>
                </a:r>
                <a:r>
                  <a:rPr lang="en-US" sz="1600" dirty="0">
                    <a:latin typeface="Arial" panose="020B0604020202020204" pitchFamily="34" charset="0"/>
                    <a:cs typeface="Arial" panose="020B0604020202020204" pitchFamily="34" charset="0"/>
                  </a:rPr>
                  <a:t>Fee </a:t>
                </a:r>
                <a:r>
                  <a:rPr lang="en-US" sz="1600" dirty="0" smtClean="0">
                    <a:latin typeface="Arial" panose="020B0604020202020204" pitchFamily="34" charset="0"/>
                    <a:cs typeface="Arial" panose="020B0604020202020204" pitchFamily="34" charset="0"/>
                  </a:rPr>
                  <a:t>Schedule.</a:t>
                </a:r>
                <a:endParaRPr lang="en-US" sz="1600" dirty="0">
                  <a:latin typeface="Arial" panose="020B0604020202020204" pitchFamily="34" charset="0"/>
                  <a:ea typeface="Calibri"/>
                  <a:cs typeface="Arial" panose="020B0604020202020204" pitchFamily="34" charset="0"/>
                </a:endParaRPr>
              </a:p>
            </p:txBody>
          </p:sp>
        </p:grpSp>
      </p:grpSp>
      <p:grpSp>
        <p:nvGrpSpPr>
          <p:cNvPr id="31" name="Group 30"/>
          <p:cNvGrpSpPr/>
          <p:nvPr/>
        </p:nvGrpSpPr>
        <p:grpSpPr>
          <a:xfrm>
            <a:off x="4718986" y="1402080"/>
            <a:ext cx="4348814" cy="4114800"/>
            <a:chOff x="409699" y="1113312"/>
            <a:chExt cx="8316612" cy="2191010"/>
          </a:xfrm>
        </p:grpSpPr>
        <p:sp>
          <p:nvSpPr>
            <p:cNvPr id="32" name="Rectangle 31"/>
            <p:cNvSpPr/>
            <p:nvPr/>
          </p:nvSpPr>
          <p:spPr bwMode="auto">
            <a:xfrm>
              <a:off x="409699" y="1312277"/>
              <a:ext cx="8153400" cy="1992045"/>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33" name="TextBox 32"/>
            <p:cNvSpPr txBox="1"/>
            <p:nvPr/>
          </p:nvSpPr>
          <p:spPr>
            <a:xfrm>
              <a:off x="1451427" y="1113312"/>
              <a:ext cx="6119346" cy="347848"/>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Non Service Connected Conditions  </a:t>
              </a:r>
              <a:endParaRPr lang="en-US" b="1" dirty="0">
                <a:solidFill>
                  <a:schemeClr val="accent1"/>
                </a:solidFill>
                <a:latin typeface="Arial" panose="020B0604020202020204" pitchFamily="34" charset="0"/>
                <a:cs typeface="Arial" panose="020B0604020202020204" pitchFamily="34" charset="0"/>
              </a:endParaRPr>
            </a:p>
          </p:txBody>
        </p:sp>
        <p:grpSp>
          <p:nvGrpSpPr>
            <p:cNvPr id="34" name="Group 33"/>
            <p:cNvGrpSpPr/>
            <p:nvPr/>
          </p:nvGrpSpPr>
          <p:grpSpPr>
            <a:xfrm>
              <a:off x="409699" y="1540157"/>
              <a:ext cx="8316612" cy="1341770"/>
              <a:chOff x="409699" y="1540157"/>
              <a:chExt cx="8316612" cy="1341770"/>
            </a:xfrm>
          </p:grpSpPr>
          <p:sp>
            <p:nvSpPr>
              <p:cNvPr id="37" name="TextBox 36"/>
              <p:cNvSpPr txBox="1"/>
              <p:nvPr/>
            </p:nvSpPr>
            <p:spPr>
              <a:xfrm>
                <a:off x="409699" y="1540157"/>
                <a:ext cx="7872144" cy="18027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a:t>
                </a:r>
                <a:r>
                  <a:rPr lang="en-US" sz="1600" dirty="0" smtClean="0">
                    <a:latin typeface="Arial" panose="020B0604020202020204" pitchFamily="34" charset="0"/>
                    <a:cs typeface="Arial" panose="020B0604020202020204" pitchFamily="34" charset="0"/>
                  </a:rPr>
                  <a:t>o provision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payment.</a:t>
                </a:r>
                <a:endParaRPr lang="en-US" sz="1600" dirty="0">
                  <a:latin typeface="Arial" panose="020B0604020202020204" pitchFamily="34" charset="0"/>
                  <a:cs typeface="Arial" panose="020B0604020202020204" pitchFamily="34" charset="0"/>
                </a:endParaRPr>
              </a:p>
            </p:txBody>
          </p:sp>
          <p:sp>
            <p:nvSpPr>
              <p:cNvPr id="38" name="TextBox 37"/>
              <p:cNvSpPr txBox="1"/>
              <p:nvPr/>
            </p:nvSpPr>
            <p:spPr>
              <a:xfrm>
                <a:off x="1047997" y="2683157"/>
                <a:ext cx="7239001" cy="198770"/>
              </a:xfrm>
              <a:prstGeom prst="rect">
                <a:avLst/>
              </a:prstGeom>
              <a:noFill/>
            </p:spPr>
            <p:txBody>
              <a:bodyPr wrap="square" rtlCol="0">
                <a:spAutoFit/>
              </a:bodyPr>
              <a:lstStyle/>
              <a:p>
                <a:endParaRPr lang="en-US" dirty="0"/>
              </a:p>
            </p:txBody>
          </p:sp>
          <p:sp>
            <p:nvSpPr>
              <p:cNvPr id="39" name="TextBox 38"/>
              <p:cNvSpPr txBox="1"/>
              <p:nvPr/>
            </p:nvSpPr>
            <p:spPr>
              <a:xfrm>
                <a:off x="409699" y="1867993"/>
                <a:ext cx="8316612" cy="18027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Pay lesser of 70</a:t>
                </a:r>
                <a:r>
                  <a:rPr lang="en-US" sz="1600" dirty="0">
                    <a:latin typeface="Arial" panose="020B0604020202020204" pitchFamily="34" charset="0"/>
                    <a:cs typeface="Arial" panose="020B0604020202020204" pitchFamily="34" charset="0"/>
                  </a:rPr>
                  <a:t>% of </a:t>
                </a:r>
                <a:r>
                  <a:rPr lang="en-US" sz="1600" dirty="0" smtClean="0">
                    <a:latin typeface="Arial" panose="020B0604020202020204" pitchFamily="34" charset="0"/>
                    <a:cs typeface="Arial" panose="020B0604020202020204" pitchFamily="34" charset="0"/>
                  </a:rPr>
                  <a:t>MPFS or bill amount.</a:t>
                </a:r>
                <a:endParaRPr lang="en-US" sz="1600" dirty="0">
                  <a:latin typeface="Arial" panose="020B0604020202020204" pitchFamily="34" charset="0"/>
                  <a:ea typeface="Calibri"/>
                  <a:cs typeface="Arial" panose="020B0604020202020204" pitchFamily="34" charset="0"/>
                </a:endParaRPr>
              </a:p>
            </p:txBody>
          </p:sp>
        </p:grpSp>
      </p:grpSp>
      <p:sp>
        <p:nvSpPr>
          <p:cNvPr id="40" name="TextBox 39"/>
          <p:cNvSpPr txBox="1"/>
          <p:nvPr/>
        </p:nvSpPr>
        <p:spPr>
          <a:xfrm>
            <a:off x="381000" y="4122003"/>
            <a:ext cx="405903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Pay lesser of: Medicare Physician Fee </a:t>
            </a:r>
            <a:r>
              <a:rPr lang="en-US" sz="1600" dirty="0">
                <a:latin typeface="Arial" panose="020B0604020202020204" pitchFamily="34" charset="0"/>
                <a:cs typeface="Arial" panose="020B0604020202020204" pitchFamily="34" charset="0"/>
              </a:rPr>
              <a:t>Schedule (MPFS) </a:t>
            </a:r>
            <a:r>
              <a:rPr lang="en-US" sz="1600" dirty="0" smtClean="0">
                <a:latin typeface="Arial" panose="020B0604020202020204" pitchFamily="34" charset="0"/>
                <a:cs typeface="Arial" panose="020B0604020202020204" pitchFamily="34" charset="0"/>
              </a:rPr>
              <a:t>rate </a:t>
            </a:r>
            <a:r>
              <a:rPr lang="en-US" sz="1600" dirty="0">
                <a:latin typeface="Arial" panose="020B0604020202020204" pitchFamily="34" charset="0"/>
                <a:cs typeface="Arial" panose="020B0604020202020204" pitchFamily="34" charset="0"/>
              </a:rPr>
              <a:t>or </a:t>
            </a:r>
            <a:r>
              <a:rPr lang="en-US" sz="1600" dirty="0" smtClean="0">
                <a:latin typeface="Arial" panose="020B0604020202020204" pitchFamily="34" charset="0"/>
                <a:cs typeface="Arial" panose="020B0604020202020204" pitchFamily="34" charset="0"/>
              </a:rPr>
              <a:t>bill amount.</a:t>
            </a:r>
            <a:endParaRPr lang="en-US" sz="1600" dirty="0">
              <a:latin typeface="Arial" panose="020B0604020202020204" pitchFamily="34" charset="0"/>
              <a:cs typeface="Arial" panose="020B0604020202020204" pitchFamily="34" charset="0"/>
            </a:endParaRPr>
          </a:p>
        </p:txBody>
      </p:sp>
      <p:sp>
        <p:nvSpPr>
          <p:cNvPr id="42" name="TextBox 41"/>
          <p:cNvSpPr txBox="1"/>
          <p:nvPr/>
        </p:nvSpPr>
        <p:spPr>
          <a:xfrm>
            <a:off x="381000" y="4825425"/>
            <a:ext cx="4059039"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If no MPFS, then pay lesser of: VA Fee Schedule or bill amount.</a:t>
            </a:r>
            <a:endParaRPr lang="en-US" sz="1600" dirty="0">
              <a:latin typeface="Arial" panose="020B0604020202020204" pitchFamily="34" charset="0"/>
              <a:cs typeface="Arial" panose="020B0604020202020204" pitchFamily="34" charset="0"/>
            </a:endParaRPr>
          </a:p>
        </p:txBody>
      </p:sp>
      <p:sp>
        <p:nvSpPr>
          <p:cNvPr id="43" name="TextBox 42"/>
          <p:cNvSpPr txBox="1"/>
          <p:nvPr/>
        </p:nvSpPr>
        <p:spPr>
          <a:xfrm>
            <a:off x="4724400" y="3505200"/>
            <a:ext cx="433425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If no MPFS, then patient pays the amount personally liable.</a:t>
            </a:r>
            <a:endParaRPr lang="en-US" sz="1600" dirty="0">
              <a:latin typeface="Arial" panose="020B0604020202020204" pitchFamily="34" charset="0"/>
              <a:ea typeface="Calibri"/>
              <a:cs typeface="Arial" panose="020B0604020202020204" pitchFamily="34" charset="0"/>
            </a:endParaRPr>
          </a:p>
        </p:txBody>
      </p:sp>
      <p:sp>
        <p:nvSpPr>
          <p:cNvPr id="12" name="Rectangle 11"/>
          <p:cNvSpPr/>
          <p:nvPr/>
        </p:nvSpPr>
        <p:spPr>
          <a:xfrm>
            <a:off x="1190823" y="5700802"/>
            <a:ext cx="7876977" cy="318998"/>
          </a:xfrm>
          <a:prstGeom prst="rect">
            <a:avLst/>
          </a:prstGeom>
        </p:spPr>
        <p:txBody>
          <a:bodyPr wrap="square">
            <a:spAutoFit/>
          </a:bodyPr>
          <a:lstStyle/>
          <a:p>
            <a:pPr>
              <a:lnSpc>
                <a:spcPct val="115000"/>
              </a:lnSpc>
            </a:pPr>
            <a:r>
              <a:rPr lang="en-US" sz="1400" b="1" dirty="0" smtClean="0">
                <a:latin typeface="Arial" panose="020B0604020202020204" pitchFamily="34" charset="0"/>
                <a:cs typeface="Arial" panose="020B0604020202020204" pitchFamily="34" charset="0"/>
              </a:rPr>
              <a:t>Note:  </a:t>
            </a:r>
            <a:r>
              <a:rPr lang="en-US" sz="1400" b="1" dirty="0">
                <a:latin typeface="Arial" panose="020B0604020202020204" pitchFamily="34" charset="0"/>
                <a:cs typeface="Arial" panose="020B0604020202020204" pitchFamily="34" charset="0"/>
              </a:rPr>
              <a:t>Services provided in Alaska are paid using the Alaska Fee Schedule</a:t>
            </a:r>
            <a:endParaRPr lang="en-US" sz="1400" b="1" dirty="0">
              <a:latin typeface="Arial" panose="020B0604020202020204" pitchFamily="34" charset="0"/>
              <a:ea typeface="Calibri"/>
              <a:cs typeface="Arial" panose="020B0604020202020204" pitchFamily="34" charset="0"/>
            </a:endParaRPr>
          </a:p>
        </p:txBody>
      </p:sp>
      <p:pic>
        <p:nvPicPr>
          <p:cNvPr id="2050" name="Picture 2" descr="C:\Users\vacowillsn\AppData\Local\Microsoft\Windows\Temporary Internet Files\Content.IE5\UQMB3FUW\1280px-Flag_map_of_Alaska.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8" y="5562600"/>
            <a:ext cx="701351" cy="50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07755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14036" y="28801"/>
            <a:ext cx="8448964" cy="533401"/>
          </a:xfrm>
        </p:spPr>
        <p:txBody>
          <a:bodyPr>
            <a:normAutofit fontScale="90000"/>
          </a:bodyPr>
          <a:lstStyle/>
          <a:p>
            <a:pPr algn="ctr"/>
            <a:r>
              <a:rPr lang="en-US" sz="2800" b="1" dirty="0" smtClean="0">
                <a:latin typeface="Arial" panose="020B0604020202020204" pitchFamily="34" charset="0"/>
                <a:ea typeface="ＭＳ Ｐゴシック"/>
                <a:cs typeface="Arial" panose="020B0604020202020204" pitchFamily="34" charset="0"/>
              </a:rPr>
              <a:t>Service-Connected Conditions and Special Authority </a:t>
            </a:r>
          </a:p>
        </p:txBody>
      </p:sp>
      <p:grpSp>
        <p:nvGrpSpPr>
          <p:cNvPr id="13" name="Group 12"/>
          <p:cNvGrpSpPr/>
          <p:nvPr/>
        </p:nvGrpSpPr>
        <p:grpSpPr>
          <a:xfrm>
            <a:off x="76200" y="838200"/>
            <a:ext cx="9080938" cy="1461939"/>
            <a:chOff x="76200" y="838200"/>
            <a:chExt cx="9080938" cy="1461939"/>
          </a:xfrm>
        </p:grpSpPr>
        <p:sp>
          <p:nvSpPr>
            <p:cNvPr id="5" name="TextBox 4"/>
            <p:cNvSpPr txBox="1"/>
            <p:nvPr/>
          </p:nvSpPr>
          <p:spPr>
            <a:xfrm>
              <a:off x="76200" y="1299865"/>
              <a:ext cx="9080938" cy="100027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Service-Connected (SC) refers to the Veterans Benefits Administration determination that a illness or injury was incurred in or aggravated by military service.</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Non-Service Connected (NSC) refers to conditions not related to military service. </a:t>
              </a: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228600" y="838200"/>
              <a:ext cx="518160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Service - Connected Conditions</a:t>
              </a:r>
              <a:endParaRPr lang="en-US" sz="2400" b="1" dirty="0">
                <a:latin typeface="Arial" panose="020B0604020202020204" pitchFamily="34" charset="0"/>
                <a:cs typeface="Arial" panose="020B0604020202020204" pitchFamily="34" charset="0"/>
              </a:endParaRPr>
            </a:p>
          </p:txBody>
        </p:sp>
      </p:grpSp>
      <p:grpSp>
        <p:nvGrpSpPr>
          <p:cNvPr id="14" name="Group 13"/>
          <p:cNvGrpSpPr/>
          <p:nvPr/>
        </p:nvGrpSpPr>
        <p:grpSpPr>
          <a:xfrm>
            <a:off x="76200" y="3070087"/>
            <a:ext cx="9080938" cy="2873513"/>
            <a:chOff x="76200" y="3070087"/>
            <a:chExt cx="9080938" cy="2873513"/>
          </a:xfrm>
        </p:grpSpPr>
        <p:grpSp>
          <p:nvGrpSpPr>
            <p:cNvPr id="10" name="Group 9"/>
            <p:cNvGrpSpPr/>
            <p:nvPr/>
          </p:nvGrpSpPr>
          <p:grpSpPr>
            <a:xfrm>
              <a:off x="76200" y="3070087"/>
              <a:ext cx="9080938" cy="1358443"/>
              <a:chOff x="76200" y="3070087"/>
              <a:chExt cx="9080938" cy="1358443"/>
            </a:xfrm>
          </p:grpSpPr>
          <p:sp>
            <p:nvSpPr>
              <p:cNvPr id="7" name="TextBox 6"/>
              <p:cNvSpPr txBox="1"/>
              <p:nvPr/>
            </p:nvSpPr>
            <p:spPr>
              <a:xfrm>
                <a:off x="76200" y="3505200"/>
                <a:ext cx="908093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Veterans are eligible for cost-free medical care for conditions that have been adjudicated as special treatment authorities related to specific exposures or experiences.</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228600" y="3070087"/>
                <a:ext cx="5138482"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Special Authority Eligibility </a:t>
                </a:r>
                <a:endParaRPr lang="en-US" sz="2400" b="1" dirty="0">
                  <a:latin typeface="Arial" panose="020B0604020202020204" pitchFamily="34" charset="0"/>
                  <a:cs typeface="Arial" panose="020B0604020202020204" pitchFamily="34" charset="0"/>
                </a:endParaRPr>
              </a:p>
            </p:txBody>
          </p:sp>
        </p:grpSp>
        <p:grpSp>
          <p:nvGrpSpPr>
            <p:cNvPr id="6" name="Group 5"/>
            <p:cNvGrpSpPr/>
            <p:nvPr/>
          </p:nvGrpSpPr>
          <p:grpSpPr>
            <a:xfrm>
              <a:off x="457201" y="4635550"/>
              <a:ext cx="8534399" cy="1308050"/>
              <a:chOff x="609600" y="4113059"/>
              <a:chExt cx="8534400" cy="1308050"/>
            </a:xfrm>
          </p:grpSpPr>
          <p:sp>
            <p:nvSpPr>
              <p:cNvPr id="4" name="TextBox 3"/>
              <p:cNvSpPr txBox="1"/>
              <p:nvPr/>
            </p:nvSpPr>
            <p:spPr>
              <a:xfrm>
                <a:off x="609600" y="4113059"/>
                <a:ext cx="3810000" cy="1308050"/>
              </a:xfrm>
              <a:prstGeom prst="rect">
                <a:avLst/>
              </a:prstGeom>
              <a:noFill/>
            </p:spPr>
            <p:txBody>
              <a:bodyPr wrap="square" rtlCol="0">
                <a:spAutoFit/>
              </a:bodyPr>
              <a:lstStyle/>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Agent Orange (AO) </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Camp Lejeune (CL) </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Ionizing Radiation (IR</a:t>
                </a:r>
                <a:r>
                  <a:rPr lang="en-US" sz="1600" dirty="0" smtClean="0">
                    <a:latin typeface="Arial" panose="020B0604020202020204" pitchFamily="34" charset="0"/>
                    <a:cs typeface="Arial" panose="020B0604020202020204" pitchFamily="34" charset="0"/>
                  </a:rPr>
                  <a:t>)</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Military Sexual Trauma (MST) </a:t>
                </a:r>
              </a:p>
            </p:txBody>
          </p:sp>
          <p:sp>
            <p:nvSpPr>
              <p:cNvPr id="11" name="TextBox 10"/>
              <p:cNvSpPr txBox="1"/>
              <p:nvPr/>
            </p:nvSpPr>
            <p:spPr>
              <a:xfrm>
                <a:off x="4267200" y="4113059"/>
                <a:ext cx="4876800" cy="1308050"/>
              </a:xfrm>
              <a:prstGeom prst="rect">
                <a:avLst/>
              </a:prstGeom>
              <a:noFill/>
            </p:spPr>
            <p:txBody>
              <a:bodyPr wrap="square" rtlCol="0">
                <a:spAutoFit/>
              </a:bodyPr>
              <a:lstStyle/>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Project Shipboard Hazard and Defense (SHAD) </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Head and Neck Cancer </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Combat Veteran (CV) </a:t>
                </a:r>
              </a:p>
              <a:p>
                <a:pPr marL="285750" indent="-285750">
                  <a:spcAft>
                    <a:spcPts val="600"/>
                  </a:spcAft>
                  <a:buClr>
                    <a:srgbClr val="C00000"/>
                  </a:buClr>
                  <a:buSzPct val="125000"/>
                  <a:buFont typeface="Wingdings" panose="05000000000000000000" pitchFamily="2" charset="2"/>
                  <a:buChar char="ü"/>
                </a:pPr>
                <a:r>
                  <a:rPr lang="en-US" sz="1600" dirty="0">
                    <a:latin typeface="Arial" panose="020B0604020202020204" pitchFamily="34" charset="0"/>
                    <a:cs typeface="Arial" panose="020B0604020202020204" pitchFamily="34" charset="0"/>
                  </a:rPr>
                  <a:t>Southwest Asia Conditions (SWA) </a:t>
                </a:r>
              </a:p>
            </p:txBody>
          </p:sp>
        </p:grpSp>
      </p:grpSp>
      <p:sp>
        <p:nvSpPr>
          <p:cNvPr id="15" name="Slide Number Placeholder 14"/>
          <p:cNvSpPr>
            <a:spLocks noGrp="1"/>
          </p:cNvSpPr>
          <p:nvPr>
            <p:ph type="sldNum" sz="quarter" idx="7"/>
          </p:nvPr>
        </p:nvSpPr>
        <p:spPr/>
        <p:txBody>
          <a:bodyPr/>
          <a:lstStyle/>
          <a:p>
            <a:pPr marL="25400"/>
            <a:fld id="{81D60167-4931-47E6-BA6A-407CBD079E47}" type="slidenum">
              <a:rPr lang="en-US" smtClean="0">
                <a:solidFill>
                  <a:prstClr val="white"/>
                </a:solidFill>
              </a:rPr>
              <a:pPr marL="25400"/>
              <a:t>32</a:t>
            </a:fld>
            <a:endParaRPr lang="en-US" dirty="0">
              <a:solidFill>
                <a:prstClr val="white"/>
              </a:solidFill>
            </a:endParaRPr>
          </a:p>
        </p:txBody>
      </p:sp>
    </p:spTree>
    <p:extLst>
      <p:ext uri="{BB962C8B-B14F-4D97-AF65-F5344CB8AC3E}">
        <p14:creationId xmlns:p14="http://schemas.microsoft.com/office/powerpoint/2010/main" val="361669321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67697"/>
            <a:ext cx="8681719" cy="369332"/>
          </a:xfrm>
        </p:spPr>
        <p:txBody>
          <a:bodyPr anchor="ctr"/>
          <a:lstStyle/>
          <a:p>
            <a:pPr algn="ctr"/>
            <a:r>
              <a:rPr lang="en-US" dirty="0">
                <a:latin typeface="Arial" panose="020B0604020202020204" pitchFamily="34" charset="0"/>
                <a:cs typeface="Arial" panose="020B0604020202020204" pitchFamily="34" charset="0"/>
              </a:rPr>
              <a:t>Payment for Outpatient and Inpatient  Emergency </a:t>
            </a:r>
            <a:r>
              <a:rPr lang="en-US" dirty="0" smtClean="0">
                <a:latin typeface="Arial" panose="020B0604020202020204" pitchFamily="34" charset="0"/>
                <a:cs typeface="Arial" panose="020B0604020202020204" pitchFamily="34" charset="0"/>
              </a:rPr>
              <a:t>Care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33</a:t>
            </a:fld>
            <a:endParaRPr lang="en-US" dirty="0">
              <a:solidFill>
                <a:prstClr val="white"/>
              </a:solidFill>
            </a:endParaRPr>
          </a:p>
        </p:txBody>
      </p:sp>
      <p:grpSp>
        <p:nvGrpSpPr>
          <p:cNvPr id="19" name="Group 18"/>
          <p:cNvGrpSpPr/>
          <p:nvPr/>
        </p:nvGrpSpPr>
        <p:grpSpPr>
          <a:xfrm>
            <a:off x="138974" y="990600"/>
            <a:ext cx="4297680" cy="2011680"/>
            <a:chOff x="395024" y="1113312"/>
            <a:chExt cx="8969661" cy="2191010"/>
          </a:xfrm>
        </p:grpSpPr>
        <p:sp>
          <p:nvSpPr>
            <p:cNvPr id="20" name="Rectangle 19"/>
            <p:cNvSpPr/>
            <p:nvPr/>
          </p:nvSpPr>
          <p:spPr bwMode="auto">
            <a:xfrm>
              <a:off x="409699" y="1312277"/>
              <a:ext cx="8954986" cy="1992045"/>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21" name="TextBox 20"/>
            <p:cNvSpPr txBox="1"/>
            <p:nvPr/>
          </p:nvSpPr>
          <p:spPr>
            <a:xfrm>
              <a:off x="1451427" y="1113312"/>
              <a:ext cx="6119346" cy="402250"/>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Outpatient SC  </a:t>
              </a:r>
              <a:endParaRPr lang="en-US" b="1" dirty="0">
                <a:solidFill>
                  <a:schemeClr val="accent1"/>
                </a:solidFill>
                <a:latin typeface="Arial" panose="020B0604020202020204" pitchFamily="34" charset="0"/>
                <a:cs typeface="Arial" panose="020B0604020202020204" pitchFamily="34" charset="0"/>
              </a:endParaRPr>
            </a:p>
          </p:txBody>
        </p:sp>
        <p:sp>
          <p:nvSpPr>
            <p:cNvPr id="23" name="TextBox 22"/>
            <p:cNvSpPr txBox="1"/>
            <p:nvPr/>
          </p:nvSpPr>
          <p:spPr>
            <a:xfrm>
              <a:off x="395024" y="1492859"/>
              <a:ext cx="8809487" cy="1417952"/>
            </a:xfrm>
            <a:prstGeom prst="rect">
              <a:avLst/>
            </a:prstGeom>
            <a:noFill/>
          </p:spPr>
          <p:txBody>
            <a:bodyPr wrap="square" rtlCol="0">
              <a:spAutoFit/>
            </a:bodyPr>
            <a:lstStyle/>
            <a:p>
              <a:pPr marL="285750" indent="-285750">
                <a:lnSpc>
                  <a:spcPct val="115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Lesser </a:t>
              </a:r>
              <a:r>
                <a:rPr lang="en-US" sz="1600" dirty="0">
                  <a:latin typeface="Arial" panose="020B0604020202020204" pitchFamily="34" charset="0"/>
                  <a:cs typeface="Arial" panose="020B0604020202020204" pitchFamily="34" charset="0"/>
                </a:rPr>
                <a:t>of Medicare rate or billed </a:t>
              </a:r>
              <a:r>
                <a:rPr lang="en-US" sz="1600" dirty="0" smtClean="0">
                  <a:latin typeface="Arial" panose="020B0604020202020204" pitchFamily="34" charset="0"/>
                  <a:cs typeface="Arial" panose="020B0604020202020204" pitchFamily="34" charset="0"/>
                </a:rPr>
                <a:t>amount.</a:t>
              </a:r>
            </a:p>
            <a:p>
              <a:pPr marL="285750" indent="-285750">
                <a:lnSpc>
                  <a:spcPct val="115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If</a:t>
              </a:r>
              <a:r>
                <a:rPr lang="en-US" sz="1600" b="1" dirty="0" smtClean="0">
                  <a:latin typeface="Arial" panose="020B0604020202020204" pitchFamily="34" charset="0"/>
                  <a:cs typeface="Arial" panose="020B0604020202020204" pitchFamily="34" charset="0"/>
                </a:rPr>
                <a:t> </a:t>
              </a:r>
              <a:r>
                <a:rPr lang="en-US" sz="1600" b="1" u="sng" dirty="0">
                  <a:latin typeface="Arial" panose="020B0604020202020204" pitchFamily="34" charset="0"/>
                  <a:cs typeface="Arial" panose="020B0604020202020204" pitchFamily="34" charset="0"/>
                </a:rPr>
                <a:t>no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Medicare rate exists or Medicare exempt, then pay the lesser of Local </a:t>
              </a:r>
              <a:r>
                <a:rPr lang="en-US" sz="1600" dirty="0" smtClean="0">
                  <a:latin typeface="Arial" panose="020B0604020202020204" pitchFamily="34" charset="0"/>
                  <a:cs typeface="Arial" panose="020B0604020202020204" pitchFamily="34" charset="0"/>
                </a:rPr>
                <a:t>VA  </a:t>
              </a:r>
              <a:r>
                <a:rPr lang="en-US" sz="1600" dirty="0">
                  <a:latin typeface="Arial" panose="020B0604020202020204" pitchFamily="34" charset="0"/>
                  <a:cs typeface="Arial" panose="020B0604020202020204" pitchFamily="34" charset="0"/>
                </a:rPr>
                <a:t>Fee Schedule or billed </a:t>
              </a:r>
              <a:r>
                <a:rPr lang="en-US" sz="1600" dirty="0" smtClean="0">
                  <a:latin typeface="Arial" panose="020B0604020202020204" pitchFamily="34" charset="0"/>
                  <a:cs typeface="Arial" panose="020B0604020202020204" pitchFamily="34" charset="0"/>
                </a:rPr>
                <a:t>amount.</a:t>
              </a:r>
              <a:endParaRPr lang="en-US" sz="1600" dirty="0">
                <a:latin typeface="Arial" panose="020B0604020202020204" pitchFamily="34" charset="0"/>
                <a:cs typeface="Arial" panose="020B0604020202020204" pitchFamily="34" charset="0"/>
              </a:endParaRPr>
            </a:p>
          </p:txBody>
        </p:sp>
      </p:grpSp>
      <p:grpSp>
        <p:nvGrpSpPr>
          <p:cNvPr id="40" name="Group 39"/>
          <p:cNvGrpSpPr/>
          <p:nvPr/>
        </p:nvGrpSpPr>
        <p:grpSpPr>
          <a:xfrm>
            <a:off x="138974" y="3723317"/>
            <a:ext cx="4297680" cy="2221771"/>
            <a:chOff x="152400" y="3723317"/>
            <a:chExt cx="4297680" cy="2221771"/>
          </a:xfrm>
        </p:grpSpPr>
        <p:sp>
          <p:nvSpPr>
            <p:cNvPr id="27" name="Rectangle 26"/>
            <p:cNvSpPr/>
            <p:nvPr/>
          </p:nvSpPr>
          <p:spPr bwMode="auto">
            <a:xfrm>
              <a:off x="159431" y="3912919"/>
              <a:ext cx="4290649" cy="1898307"/>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28" name="TextBox 27"/>
            <p:cNvSpPr txBox="1"/>
            <p:nvPr/>
          </p:nvSpPr>
          <p:spPr>
            <a:xfrm>
              <a:off x="658560" y="3723317"/>
              <a:ext cx="2931994" cy="549980"/>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Outpatient NSC  </a:t>
              </a:r>
              <a:endParaRPr lang="en-US" b="1" dirty="0">
                <a:solidFill>
                  <a:schemeClr val="accent1"/>
                </a:solidFill>
                <a:latin typeface="Arial" panose="020B0604020202020204" pitchFamily="34" charset="0"/>
                <a:cs typeface="Arial" panose="020B0604020202020204" pitchFamily="34" charset="0"/>
              </a:endParaRPr>
            </a:p>
          </p:txBody>
        </p:sp>
        <p:sp>
          <p:nvSpPr>
            <p:cNvPr id="29" name="TextBox 28"/>
            <p:cNvSpPr txBox="1"/>
            <p:nvPr/>
          </p:nvSpPr>
          <p:spPr>
            <a:xfrm>
              <a:off x="152400" y="4283095"/>
              <a:ext cx="4220935" cy="1661993"/>
            </a:xfrm>
            <a:prstGeom prst="rect">
              <a:avLst/>
            </a:prstGeom>
            <a:noFill/>
          </p:spPr>
          <p:txBody>
            <a:bodyPr wrap="square" rtlCol="0">
              <a:spAutoFit/>
            </a:bodyPr>
            <a:lstStyle/>
            <a:p>
              <a:pPr marL="285750" indent="-285750">
                <a:lnSpc>
                  <a:spcPct val="115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Lesser </a:t>
              </a:r>
              <a:r>
                <a:rPr lang="en-US" sz="1600" dirty="0">
                  <a:latin typeface="Arial" panose="020B0604020202020204" pitchFamily="34" charset="0"/>
                  <a:cs typeface="Arial" panose="020B0604020202020204" pitchFamily="34" charset="0"/>
                </a:rPr>
                <a:t>of 70% of Medicare rate or amount patient is </a:t>
              </a:r>
              <a:r>
                <a:rPr lang="en-US" sz="1600" dirty="0" smtClean="0">
                  <a:latin typeface="Arial" panose="020B0604020202020204" pitchFamily="34" charset="0"/>
                  <a:cs typeface="Arial" panose="020B0604020202020204" pitchFamily="34" charset="0"/>
                </a:rPr>
                <a:t>liable.</a:t>
              </a:r>
            </a:p>
            <a:p>
              <a:pPr marL="285750" indent="-285750">
                <a:lnSpc>
                  <a:spcPct val="115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If </a:t>
              </a:r>
              <a:r>
                <a:rPr lang="en-US" sz="1600" b="1" u="sng" dirty="0">
                  <a:latin typeface="Arial" panose="020B0604020202020204" pitchFamily="34" charset="0"/>
                  <a:cs typeface="Arial" panose="020B0604020202020204" pitchFamily="34" charset="0"/>
                </a:rPr>
                <a:t>no</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Medicare rate exists, then patient pays the amount </a:t>
              </a:r>
              <a:r>
                <a:rPr lang="en-US" sz="1600" dirty="0" smtClean="0">
                  <a:latin typeface="Arial" panose="020B0604020202020204" pitchFamily="34" charset="0"/>
                  <a:cs typeface="Arial" panose="020B0604020202020204" pitchFamily="34" charset="0"/>
                </a:rPr>
                <a:t>liable.</a:t>
              </a:r>
              <a:endParaRPr lang="en-US" sz="1600" dirty="0">
                <a:latin typeface="Arial" panose="020B0604020202020204" pitchFamily="34" charset="0"/>
                <a:cs typeface="Arial" panose="020B0604020202020204" pitchFamily="34" charset="0"/>
              </a:endParaRPr>
            </a:p>
            <a:p>
              <a:pPr>
                <a:lnSpc>
                  <a:spcPct val="115000"/>
                </a:lnSpc>
              </a:pPr>
              <a:endParaRPr lang="en-US" sz="1600" dirty="0">
                <a:latin typeface="Arial" panose="020B0604020202020204" pitchFamily="34" charset="0"/>
                <a:cs typeface="Arial" panose="020B0604020202020204" pitchFamily="34" charset="0"/>
              </a:endParaRPr>
            </a:p>
          </p:txBody>
        </p:sp>
      </p:grpSp>
      <p:grpSp>
        <p:nvGrpSpPr>
          <p:cNvPr id="30" name="Group 29"/>
          <p:cNvGrpSpPr/>
          <p:nvPr/>
        </p:nvGrpSpPr>
        <p:grpSpPr>
          <a:xfrm>
            <a:off x="4632960" y="990600"/>
            <a:ext cx="4297680" cy="2526711"/>
            <a:chOff x="395024" y="1113312"/>
            <a:chExt cx="8969661" cy="2751953"/>
          </a:xfrm>
        </p:grpSpPr>
        <p:sp>
          <p:nvSpPr>
            <p:cNvPr id="31" name="Rectangle 30"/>
            <p:cNvSpPr/>
            <p:nvPr/>
          </p:nvSpPr>
          <p:spPr bwMode="auto">
            <a:xfrm>
              <a:off x="409699" y="1312277"/>
              <a:ext cx="8954986" cy="1992045"/>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32" name="TextBox 31"/>
            <p:cNvSpPr txBox="1"/>
            <p:nvPr/>
          </p:nvSpPr>
          <p:spPr>
            <a:xfrm>
              <a:off x="1451427" y="1113312"/>
              <a:ext cx="6119345" cy="636904"/>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Acute Inpatient SC</a:t>
              </a:r>
            </a:p>
            <a:p>
              <a:pPr algn="ctr"/>
              <a:r>
                <a:rPr lang="en-US" sz="1400" b="1" dirty="0" smtClean="0">
                  <a:solidFill>
                    <a:schemeClr val="accent1"/>
                  </a:solidFill>
                  <a:latin typeface="Arial" panose="020B0604020202020204" pitchFamily="34" charset="0"/>
                  <a:cs typeface="Arial" panose="020B0604020202020204" pitchFamily="34" charset="0"/>
                </a:rPr>
                <a:t>(CMS IPPS Exempt)  </a:t>
              </a:r>
              <a:endParaRPr lang="en-US" sz="1400" b="1" dirty="0">
                <a:solidFill>
                  <a:schemeClr val="accent1"/>
                </a:solidFill>
                <a:latin typeface="Arial" panose="020B0604020202020204" pitchFamily="34" charset="0"/>
                <a:cs typeface="Arial" panose="020B0604020202020204" pitchFamily="34" charset="0"/>
              </a:endParaRPr>
            </a:p>
          </p:txBody>
        </p:sp>
        <p:sp>
          <p:nvSpPr>
            <p:cNvPr id="33" name="TextBox 32"/>
            <p:cNvSpPr txBox="1"/>
            <p:nvPr/>
          </p:nvSpPr>
          <p:spPr>
            <a:xfrm>
              <a:off x="395024" y="1746718"/>
              <a:ext cx="8809487" cy="2118547"/>
            </a:xfrm>
            <a:prstGeom prst="rect">
              <a:avLst/>
            </a:prstGeom>
            <a:noFill/>
          </p:spPr>
          <p:txBody>
            <a:bodyPr wrap="square" rtlCol="0">
              <a:spAutoFit/>
            </a:bodyPr>
            <a:lstStyle/>
            <a:p>
              <a:pPr marL="285750" indent="-285750">
                <a:lnSpc>
                  <a:spcPct val="115000"/>
                </a:lnSpc>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Pay VA cost-to-charge rate </a:t>
              </a:r>
              <a:r>
                <a:rPr lang="en-US" sz="1600" dirty="0" smtClean="0">
                  <a:latin typeface="Arial" panose="020B0604020202020204" pitchFamily="34" charset="0"/>
                  <a:cs typeface="Arial" panose="020B0604020202020204" pitchFamily="34" charset="0"/>
                </a:rPr>
                <a:t>48.3%. Generally for Long Term Acute Care authorized under 1703.</a:t>
              </a:r>
            </a:p>
            <a:p>
              <a:pPr marL="285750" indent="-285750">
                <a:lnSpc>
                  <a:spcPct val="115000"/>
                </a:lnSpc>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Payment </a:t>
              </a:r>
              <a:r>
                <a:rPr lang="en-US" sz="1600" dirty="0">
                  <a:latin typeface="Arial" panose="020B0604020202020204" pitchFamily="34" charset="0"/>
                  <a:cs typeface="Arial" panose="020B0604020202020204" pitchFamily="34" charset="0"/>
                </a:rPr>
                <a:t>is not to exceed billed </a:t>
              </a:r>
              <a:r>
                <a:rPr lang="en-US" sz="1600" dirty="0" smtClean="0">
                  <a:latin typeface="Arial" panose="020B0604020202020204" pitchFamily="34" charset="0"/>
                  <a:cs typeface="Arial" panose="020B0604020202020204" pitchFamily="34" charset="0"/>
                </a:rPr>
                <a:t>charges.</a:t>
              </a:r>
              <a:endParaRPr lang="en-US" sz="1600" dirty="0">
                <a:latin typeface="Arial" panose="020B0604020202020204" pitchFamily="34" charset="0"/>
                <a:ea typeface="Calibri"/>
                <a:cs typeface="Arial" panose="020B0604020202020204" pitchFamily="34" charset="0"/>
              </a:endParaRPr>
            </a:p>
            <a:p>
              <a:pPr marL="285750" indent="-285750">
                <a:lnSpc>
                  <a:spcPct val="115000"/>
                </a:lnSpc>
                <a:buFont typeface="Arial" panose="020B0604020202020204" pitchFamily="34" charset="0"/>
                <a:buChar char="•"/>
              </a:pPr>
              <a:endParaRPr lang="en-US" sz="1600" dirty="0">
                <a:latin typeface="Arial" panose="020B0604020202020204" pitchFamily="34" charset="0"/>
                <a:ea typeface="Calibri"/>
                <a:cs typeface="Arial" panose="020B0604020202020204" pitchFamily="34" charset="0"/>
              </a:endParaRPr>
            </a:p>
            <a:p>
              <a:pPr>
                <a:lnSpc>
                  <a:spcPct val="115000"/>
                </a:lnSpc>
              </a:pPr>
              <a:endParaRPr lang="en-US" sz="1600" dirty="0">
                <a:latin typeface="Arial" panose="020B0604020202020204" pitchFamily="34" charset="0"/>
                <a:cs typeface="Arial" panose="020B0604020202020204" pitchFamily="34" charset="0"/>
              </a:endParaRPr>
            </a:p>
          </p:txBody>
        </p:sp>
      </p:grpSp>
      <p:grpSp>
        <p:nvGrpSpPr>
          <p:cNvPr id="41" name="Group 40"/>
          <p:cNvGrpSpPr/>
          <p:nvPr/>
        </p:nvGrpSpPr>
        <p:grpSpPr>
          <a:xfrm>
            <a:off x="4648200" y="3723317"/>
            <a:ext cx="4297680" cy="2087909"/>
            <a:chOff x="4663440" y="3723317"/>
            <a:chExt cx="4297680" cy="2087909"/>
          </a:xfrm>
        </p:grpSpPr>
        <p:sp>
          <p:nvSpPr>
            <p:cNvPr id="35" name="Rectangle 34"/>
            <p:cNvSpPr/>
            <p:nvPr/>
          </p:nvSpPr>
          <p:spPr bwMode="auto">
            <a:xfrm>
              <a:off x="4663440" y="3911101"/>
              <a:ext cx="4297680" cy="1900125"/>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36" name="TextBox 35"/>
            <p:cNvSpPr txBox="1"/>
            <p:nvPr/>
          </p:nvSpPr>
          <p:spPr>
            <a:xfrm>
              <a:off x="5148146" y="3723317"/>
              <a:ext cx="2936798" cy="584775"/>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Inpatient NSC</a:t>
              </a:r>
            </a:p>
            <a:p>
              <a:pPr algn="ctr"/>
              <a:r>
                <a:rPr lang="en-US" sz="1400" b="1" dirty="0" smtClean="0">
                  <a:solidFill>
                    <a:schemeClr val="accent1"/>
                  </a:solidFill>
                  <a:latin typeface="Arial" panose="020B0604020202020204" pitchFamily="34" charset="0"/>
                  <a:cs typeface="Arial" panose="020B0604020202020204" pitchFamily="34" charset="0"/>
                </a:rPr>
                <a:t>  </a:t>
              </a:r>
              <a:endParaRPr lang="en-US" sz="1400" b="1" dirty="0">
                <a:solidFill>
                  <a:schemeClr val="accent1"/>
                </a:solidFill>
                <a:latin typeface="Arial" panose="020B0604020202020204" pitchFamily="34" charset="0"/>
                <a:cs typeface="Arial" panose="020B0604020202020204" pitchFamily="34" charset="0"/>
              </a:endParaRPr>
            </a:p>
          </p:txBody>
        </p:sp>
        <p:sp>
          <p:nvSpPr>
            <p:cNvPr id="39" name="TextBox 38"/>
            <p:cNvSpPr txBox="1"/>
            <p:nvPr/>
          </p:nvSpPr>
          <p:spPr>
            <a:xfrm>
              <a:off x="4876800" y="4283095"/>
              <a:ext cx="3886297" cy="944874"/>
            </a:xfrm>
            <a:prstGeom prst="rect">
              <a:avLst/>
            </a:prstGeom>
            <a:noFill/>
          </p:spPr>
          <p:txBody>
            <a:bodyPr wrap="square" rtlCol="0">
              <a:spAutoFit/>
            </a:bodyPr>
            <a:lstStyle/>
            <a:p>
              <a:pPr marL="285750" indent="-285750" fontAlgn="t">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Pay Lesser of: 70% of Medicare rate or amount patient is personally </a:t>
              </a:r>
              <a:r>
                <a:rPr lang="en-US" sz="1600" dirty="0" smtClean="0">
                  <a:latin typeface="Arial" panose="020B0604020202020204" pitchFamily="34" charset="0"/>
                  <a:cs typeface="Arial" panose="020B0604020202020204" pitchFamily="34" charset="0"/>
                </a:rPr>
                <a:t>liable.</a:t>
              </a:r>
              <a:endParaRPr lang="en-US" sz="1600" dirty="0">
                <a:latin typeface="Arial" panose="020B0604020202020204" pitchFamily="34" charset="0"/>
                <a:cs typeface="Arial" panose="020B0604020202020204" pitchFamily="34" charset="0"/>
              </a:endParaRPr>
            </a:p>
            <a:p>
              <a:pPr>
                <a:lnSpc>
                  <a:spcPct val="115000"/>
                </a:lnSpc>
              </a:pPr>
              <a:endParaRPr lang="en-US" sz="1600"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09546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0973" y="2813447"/>
            <a:ext cx="6782054" cy="492443"/>
          </a:xfrm>
          <a:prstGeom prst="rect">
            <a:avLst/>
          </a:prstGeom>
        </p:spPr>
        <p:txBody>
          <a:bodyPr vert="horz" wrap="square" lIns="0" tIns="0" rIns="0" bIns="0" rtlCol="0">
            <a:spAutoFit/>
          </a:bodyPr>
          <a:lstStyle/>
          <a:p>
            <a:pPr marL="12700" algn="ctr"/>
            <a:r>
              <a:rPr lang="en-US" sz="3200" b="1" dirty="0" smtClean="0">
                <a:solidFill>
                  <a:prstClr val="black"/>
                </a:solidFill>
                <a:latin typeface="Arial"/>
                <a:cs typeface="Arial"/>
              </a:rPr>
              <a:t>Other Health Insurance (OHI)</a:t>
            </a:r>
            <a:endParaRPr sz="3200" b="1" dirty="0">
              <a:solidFill>
                <a:prstClr val="black"/>
              </a:solidFill>
              <a:latin typeface="Arial"/>
              <a:cs typeface="Aria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white"/>
                </a:solidFill>
              </a:rPr>
              <a:pPr marL="25400"/>
              <a:t>34</a:t>
            </a:fld>
            <a:endParaRPr dirty="0">
              <a:solidFill>
                <a:prstClr val="white"/>
              </a:solidFill>
            </a:endParaRPr>
          </a:p>
        </p:txBody>
      </p:sp>
    </p:spTree>
    <p:extLst>
      <p:ext uri="{BB962C8B-B14F-4D97-AF65-F5344CB8AC3E}">
        <p14:creationId xmlns:p14="http://schemas.microsoft.com/office/powerpoint/2010/main" val="2426192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38" y="20053"/>
            <a:ext cx="8681719" cy="430887"/>
          </a:xfrm>
        </p:spPr>
        <p:txBody>
          <a:bodyPr/>
          <a:lstStyle/>
          <a:p>
            <a:pPr algn="ctr"/>
            <a:r>
              <a:rPr lang="en-US" sz="2800" dirty="0" smtClean="0"/>
              <a:t>What is OHI?</a:t>
            </a:r>
            <a:endParaRPr lang="en-US" sz="2800" dirty="0"/>
          </a:p>
        </p:txBody>
      </p:sp>
      <p:sp>
        <p:nvSpPr>
          <p:cNvPr id="4" name="Slide Number Placeholder 3"/>
          <p:cNvSpPr>
            <a:spLocks noGrp="1"/>
          </p:cNvSpPr>
          <p:nvPr>
            <p:ph type="sldNum" sz="quarter" idx="4294967295"/>
          </p:nvPr>
        </p:nvSpPr>
        <p:spPr>
          <a:xfrm>
            <a:off x="8583351" y="6249857"/>
            <a:ext cx="490750" cy="365125"/>
          </a:xfrm>
          <a:prstGeom prst="rect">
            <a:avLst/>
          </a:prstGeom>
        </p:spPr>
        <p:txBody>
          <a:bodyPr/>
          <a:lstStyle/>
          <a:p>
            <a:fld id="{9B27D237-6C0D-5549-BE11-2040A22CBC71}" type="slidenum">
              <a:rPr lang="en-US" smtClean="0"/>
              <a:pPr/>
              <a:t>35</a:t>
            </a:fld>
            <a:endParaRPr lang="en-US" dirty="0"/>
          </a:p>
        </p:txBody>
      </p:sp>
      <p:sp>
        <p:nvSpPr>
          <p:cNvPr id="5" name="TextBox 4"/>
          <p:cNvSpPr txBox="1"/>
          <p:nvPr/>
        </p:nvSpPr>
        <p:spPr>
          <a:xfrm>
            <a:off x="30783" y="682585"/>
            <a:ext cx="9102011"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Other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ealth insurance (OHI) is coverage </a:t>
            </a:r>
            <a:r>
              <a:rPr lang="en-US" dirty="0">
                <a:latin typeface="Arial" panose="020B0604020202020204" pitchFamily="34" charset="0"/>
                <a:cs typeface="Arial" panose="020B0604020202020204" pitchFamily="34" charset="0"/>
              </a:rPr>
              <a:t>through Veteran or Veteran's spouse provided by employer, Veteran or other non-federal </a:t>
            </a:r>
            <a:r>
              <a:rPr lang="en-US" dirty="0" smtClean="0">
                <a:latin typeface="Arial" panose="020B0604020202020204" pitchFamily="34" charset="0"/>
                <a:cs typeface="Arial" panose="020B0604020202020204" pitchFamily="34" charset="0"/>
              </a:rPr>
              <a:t>source.</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is required to bill </a:t>
            </a:r>
            <a:r>
              <a:rPr lang="en-US" dirty="0" smtClean="0">
                <a:latin typeface="Arial" panose="020B0604020202020204" pitchFamily="34" charset="0"/>
                <a:cs typeface="Arial" panose="020B0604020202020204" pitchFamily="34" charset="0"/>
              </a:rPr>
              <a:t>OHI for </a:t>
            </a:r>
            <a:r>
              <a:rPr lang="en-US" dirty="0">
                <a:latin typeface="Arial" panose="020B0604020202020204" pitchFamily="34" charset="0"/>
                <a:cs typeface="Arial" panose="020B0604020202020204" pitchFamily="34" charset="0"/>
              </a:rPr>
              <a:t>medical care, </a:t>
            </a:r>
            <a:r>
              <a:rPr lang="en-US" dirty="0" smtClean="0">
                <a:latin typeface="Arial" panose="020B0604020202020204" pitchFamily="34" charset="0"/>
                <a:cs typeface="Arial" panose="020B0604020202020204" pitchFamily="34" charset="0"/>
              </a:rPr>
              <a:t>supplies, </a:t>
            </a:r>
            <a:r>
              <a:rPr lang="en-US" dirty="0">
                <a:latin typeface="Arial" panose="020B0604020202020204" pitchFamily="34" charset="0"/>
                <a:cs typeface="Arial" panose="020B0604020202020204" pitchFamily="34" charset="0"/>
              </a:rPr>
              <a:t>and prescriptions provided for treatment of Veterans’ </a:t>
            </a:r>
            <a:r>
              <a:rPr lang="en-US" dirty="0" smtClean="0">
                <a:latin typeface="Arial" panose="020B0604020202020204" pitchFamily="34" charset="0"/>
                <a:cs typeface="Arial" panose="020B0604020202020204" pitchFamily="34" charset="0"/>
              </a:rPr>
              <a:t>NSC conditions.</a:t>
            </a:r>
          </a:p>
          <a:p>
            <a:pPr marL="285750" indent="-2857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VA </a:t>
            </a:r>
            <a:r>
              <a:rPr lang="en-US" dirty="0">
                <a:latin typeface="Arial" panose="020B0604020202020204" pitchFamily="34" charset="0"/>
                <a:cs typeface="Arial" panose="020B0604020202020204" pitchFamily="34" charset="0"/>
              </a:rPr>
              <a:t>cannot bill Medicare, but can bill Medicare supplemental health insurance for covered </a:t>
            </a:r>
            <a:r>
              <a:rPr lang="en-US" dirty="0" smtClean="0">
                <a:latin typeface="Arial" panose="020B0604020202020204" pitchFamily="34" charset="0"/>
                <a:cs typeface="Arial" panose="020B0604020202020204" pitchFamily="34" charset="0"/>
              </a:rPr>
              <a:t>services.</a:t>
            </a:r>
            <a:endParaRPr lang="en-US" dirty="0">
              <a:latin typeface="Arial" panose="020B0604020202020204" pitchFamily="34" charset="0"/>
              <a:cs typeface="Arial" panose="020B0604020202020204" pitchFamily="34" charset="0"/>
            </a:endParaRPr>
          </a:p>
        </p:txBody>
      </p:sp>
      <p:sp>
        <p:nvSpPr>
          <p:cNvPr id="9" name="Rectangle 8"/>
          <p:cNvSpPr/>
          <p:nvPr/>
        </p:nvSpPr>
        <p:spPr bwMode="auto">
          <a:xfrm>
            <a:off x="304800" y="3429000"/>
            <a:ext cx="8534400" cy="2133600"/>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2895600" y="3259723"/>
            <a:ext cx="3352800" cy="369332"/>
          </a:xfrm>
          <a:prstGeom prst="rect">
            <a:avLst/>
          </a:prstGeom>
          <a:solidFill>
            <a:schemeClr val="bg1"/>
          </a:solidFill>
        </p:spPr>
        <p:txBody>
          <a:bodyPr wrap="square" rtlCol="0">
            <a:spAutoFit/>
          </a:bodyPr>
          <a:lstStyle/>
          <a:p>
            <a:pPr algn="ctr"/>
            <a:r>
              <a:rPr lang="en-US" b="1" dirty="0" smtClean="0">
                <a:solidFill>
                  <a:schemeClr val="accent1"/>
                </a:solidFill>
                <a:latin typeface="Arial" panose="020B0604020202020204" pitchFamily="34" charset="0"/>
                <a:cs typeface="Arial" panose="020B0604020202020204" pitchFamily="34" charset="0"/>
              </a:rPr>
              <a:t>Typical OHI Sources</a:t>
            </a:r>
            <a:endParaRPr lang="en-US" b="1" dirty="0">
              <a:solidFill>
                <a:schemeClr val="accent1"/>
              </a:solidFill>
              <a:latin typeface="Arial" panose="020B0604020202020204" pitchFamily="34" charset="0"/>
              <a:cs typeface="Arial" panose="020B0604020202020204" pitchFamily="34" charset="0"/>
            </a:endParaRPr>
          </a:p>
        </p:txBody>
      </p:sp>
      <p:sp>
        <p:nvSpPr>
          <p:cNvPr id="14" name="Content Placeholder 2"/>
          <p:cNvSpPr>
            <a:spLocks noGrp="1"/>
          </p:cNvSpPr>
          <p:nvPr>
            <p:ph type="body" idx="1"/>
          </p:nvPr>
        </p:nvSpPr>
        <p:spPr>
          <a:xfrm>
            <a:off x="381000" y="4191000"/>
            <a:ext cx="2667000" cy="1318620"/>
          </a:xfrm>
        </p:spPr>
        <p:txBody>
          <a:bodyPr>
            <a:noAutofit/>
          </a:bodyPr>
          <a:lstStyle/>
          <a:p>
            <a:pPr marL="0" lvl="1" algn="l" rtl="0">
              <a:spcAft>
                <a:spcPts val="600"/>
              </a:spcAft>
            </a:pPr>
            <a:r>
              <a:rPr lang="en-US" b="1" kern="1200" dirty="0">
                <a:solidFill>
                  <a:prstClr val="black"/>
                </a:solidFill>
                <a:latin typeface="Arial" panose="020B0604020202020204" pitchFamily="34" charset="0"/>
                <a:cs typeface="Arial" panose="020B0604020202020204" pitchFamily="34" charset="0"/>
              </a:rPr>
              <a:t>Private Insurance</a:t>
            </a:r>
          </a:p>
          <a:p>
            <a:pPr marL="274320" lvl="1" indent="-274320" algn="l" rtl="0">
              <a:spcAft>
                <a:spcPts val="600"/>
              </a:spcAft>
              <a:buFont typeface="Arial" panose="020B0604020202020204" pitchFamily="34" charset="0"/>
              <a:buChar char="•"/>
            </a:pPr>
            <a:r>
              <a:rPr lang="en-US" kern="1200" dirty="0">
                <a:solidFill>
                  <a:prstClr val="black"/>
                </a:solidFill>
                <a:latin typeface="Arial" panose="020B0604020202020204" pitchFamily="34" charset="0"/>
                <a:cs typeface="Arial" panose="020B0604020202020204" pitchFamily="34" charset="0"/>
              </a:rPr>
              <a:t>Commercial </a:t>
            </a:r>
            <a:r>
              <a:rPr lang="en-US" kern="1200" dirty="0" smtClean="0">
                <a:solidFill>
                  <a:prstClr val="black"/>
                </a:solidFill>
                <a:latin typeface="Arial" panose="020B0604020202020204" pitchFamily="34" charset="0"/>
                <a:cs typeface="Arial" panose="020B0604020202020204" pitchFamily="34" charset="0"/>
              </a:rPr>
              <a:t>policies </a:t>
            </a:r>
          </a:p>
        </p:txBody>
      </p:sp>
      <p:sp>
        <p:nvSpPr>
          <p:cNvPr id="8" name="Content Placeholder 2"/>
          <p:cNvSpPr txBox="1">
            <a:spLocks/>
          </p:cNvSpPr>
          <p:nvPr/>
        </p:nvSpPr>
        <p:spPr>
          <a:xfrm>
            <a:off x="3427476" y="4191000"/>
            <a:ext cx="2670048" cy="1082455"/>
          </a:xfrm>
          <a:prstGeom prst="rect">
            <a:avLst/>
          </a:prstGeom>
        </p:spPr>
        <p:txBody>
          <a:bodyPr wrap="square" lIns="0" tIns="0" rIns="0" bIns="0">
            <a:noAutofit/>
          </a:bodyPr>
          <a:lstStyle>
            <a:lvl1pPr marL="0">
              <a:defRPr sz="28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l" rtl="0">
              <a:spcAft>
                <a:spcPts val="600"/>
              </a:spcAft>
            </a:pPr>
            <a:r>
              <a:rPr lang="en-US" b="1" kern="1200" dirty="0" smtClean="0">
                <a:solidFill>
                  <a:prstClr val="black"/>
                </a:solidFill>
                <a:latin typeface="Arial" panose="020B0604020202020204" pitchFamily="34" charset="0"/>
                <a:cs typeface="Arial" panose="020B0604020202020204" pitchFamily="34" charset="0"/>
              </a:rPr>
              <a:t>Public Insurance</a:t>
            </a:r>
          </a:p>
          <a:p>
            <a:pPr marL="274320" lvl="1" indent="-274320" algn="l" rtl="0">
              <a:spcAft>
                <a:spcPts val="600"/>
              </a:spcAft>
              <a:buFont typeface="Arial" panose="020B0604020202020204" pitchFamily="34" charset="0"/>
              <a:buChar char="•"/>
            </a:pPr>
            <a:r>
              <a:rPr lang="en-US" kern="1200" dirty="0" smtClean="0">
                <a:solidFill>
                  <a:prstClr val="black"/>
                </a:solidFill>
                <a:latin typeface="Arial" panose="020B0604020202020204" pitchFamily="34" charset="0"/>
                <a:cs typeface="Arial" panose="020B0604020202020204" pitchFamily="34" charset="0"/>
              </a:rPr>
              <a:t>Medicare</a:t>
            </a:r>
          </a:p>
          <a:p>
            <a:pPr marL="274320" lvl="1" indent="-274320" algn="l" rtl="0">
              <a:spcAft>
                <a:spcPts val="600"/>
              </a:spcAft>
              <a:buFont typeface="Arial" panose="020B0604020202020204" pitchFamily="34" charset="0"/>
              <a:buChar char="•"/>
            </a:pPr>
            <a:r>
              <a:rPr lang="en-US" kern="1200" dirty="0" smtClean="0">
                <a:solidFill>
                  <a:prstClr val="black"/>
                </a:solidFill>
                <a:latin typeface="Arial" panose="020B0604020202020204" pitchFamily="34" charset="0"/>
                <a:cs typeface="Arial" panose="020B0604020202020204" pitchFamily="34" charset="0"/>
              </a:rPr>
              <a:t>Medicaid</a:t>
            </a:r>
          </a:p>
        </p:txBody>
      </p:sp>
      <p:sp>
        <p:nvSpPr>
          <p:cNvPr id="11" name="Content Placeholder 2"/>
          <p:cNvSpPr txBox="1">
            <a:spLocks/>
          </p:cNvSpPr>
          <p:nvPr/>
        </p:nvSpPr>
        <p:spPr>
          <a:xfrm>
            <a:off x="6477000" y="4191000"/>
            <a:ext cx="2286000" cy="1062591"/>
          </a:xfrm>
          <a:prstGeom prst="rect">
            <a:avLst/>
          </a:prstGeom>
        </p:spPr>
        <p:txBody>
          <a:bodyPr wrap="square" lIns="0" tIns="0" rIns="0" bIns="0">
            <a:noAutofit/>
          </a:bodyPr>
          <a:lstStyle>
            <a:lvl1pPr marL="0">
              <a:defRPr sz="28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l" rtl="0">
              <a:spcAft>
                <a:spcPts val="600"/>
              </a:spcAft>
            </a:pPr>
            <a:r>
              <a:rPr lang="en-US" b="1" kern="1200" dirty="0" smtClean="0">
                <a:solidFill>
                  <a:prstClr val="black"/>
                </a:solidFill>
                <a:latin typeface="Arial" panose="020B0604020202020204" pitchFamily="34" charset="0"/>
                <a:cs typeface="Arial" panose="020B0604020202020204" pitchFamily="34" charset="0"/>
              </a:rPr>
              <a:t>Government Plans</a:t>
            </a:r>
          </a:p>
          <a:p>
            <a:pPr marL="274320" lvl="1" indent="-274320" algn="l" rtl="0">
              <a:spcAft>
                <a:spcPts val="600"/>
              </a:spcAft>
              <a:buFont typeface="Arial" panose="020B0604020202020204" pitchFamily="34" charset="0"/>
              <a:buChar char="•"/>
            </a:pPr>
            <a:r>
              <a:rPr lang="en-US" kern="1200" dirty="0" smtClean="0">
                <a:solidFill>
                  <a:prstClr val="black"/>
                </a:solidFill>
                <a:latin typeface="Arial" panose="020B0604020202020204" pitchFamily="34" charset="0"/>
                <a:cs typeface="Arial" panose="020B0604020202020204" pitchFamily="34" charset="0"/>
              </a:rPr>
              <a:t>TRICARE</a:t>
            </a:r>
          </a:p>
          <a:p>
            <a:pPr marL="274320" lvl="1" indent="-274320" algn="l" rtl="0">
              <a:spcAft>
                <a:spcPts val="600"/>
              </a:spcAft>
              <a:buFont typeface="Arial" panose="020B0604020202020204" pitchFamily="34" charset="0"/>
              <a:buChar char="•"/>
            </a:pPr>
            <a:r>
              <a:rPr lang="en-US" kern="1200" dirty="0" smtClean="0">
                <a:solidFill>
                  <a:prstClr val="black"/>
                </a:solidFill>
                <a:latin typeface="Arial" panose="020B0604020202020204" pitchFamily="34" charset="0"/>
                <a:cs typeface="Arial" panose="020B0604020202020204" pitchFamily="34" charset="0"/>
              </a:rPr>
              <a:t>CHAMPVA</a:t>
            </a:r>
            <a:endParaRPr lang="en-US"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085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281" y="2454066"/>
            <a:ext cx="6933437" cy="492443"/>
          </a:xfrm>
        </p:spPr>
        <p:txBody>
          <a:bodyPr/>
          <a:lstStyle/>
          <a:p>
            <a:pPr algn="ctr"/>
            <a:r>
              <a:rPr lang="en-US" sz="3200" dirty="0" smtClean="0"/>
              <a:t>Appeals</a:t>
            </a:r>
            <a:endParaRPr lang="en-US" sz="3200" dirty="0"/>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36</a:t>
            </a:fld>
            <a:endParaRPr lang="en-US" dirty="0">
              <a:solidFill>
                <a:prstClr val="white"/>
              </a:solidFill>
            </a:endParaRPr>
          </a:p>
        </p:txBody>
      </p:sp>
    </p:spTree>
    <p:extLst>
      <p:ext uri="{BB962C8B-B14F-4D97-AF65-F5344CB8AC3E}">
        <p14:creationId xmlns:p14="http://schemas.microsoft.com/office/powerpoint/2010/main" val="1262938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chor="b">
            <a:normAutofit fontScale="90000"/>
          </a:bodyPr>
          <a:lstStyle/>
          <a:p>
            <a:pPr algn="ctr"/>
            <a:r>
              <a:rPr lang="en-US" sz="2800" dirty="0" smtClean="0">
                <a:latin typeface="Arial" panose="020B0604020202020204" pitchFamily="34" charset="0"/>
                <a:cs typeface="Arial" panose="020B0604020202020204" pitchFamily="34" charset="0"/>
              </a:rPr>
              <a:t>When a Provider Disagrees with a Denial Coverage</a:t>
            </a:r>
            <a:endParaRPr lang="en-US" sz="2800" dirty="0">
              <a:latin typeface="Arial" panose="020B0604020202020204" pitchFamily="34" charset="0"/>
              <a:cs typeface="Arial" panose="020B0604020202020204" pitchFamily="34" charset="0"/>
            </a:endParaRPr>
          </a:p>
        </p:txBody>
      </p:sp>
      <p:sp>
        <p:nvSpPr>
          <p:cNvPr id="4" name="Content Placeholder 3"/>
          <p:cNvSpPr>
            <a:spLocks noGrp="1"/>
          </p:cNvSpPr>
          <p:nvPr>
            <p:ph type="body" idx="1"/>
          </p:nvPr>
        </p:nvSpPr>
        <p:spPr>
          <a:xfrm>
            <a:off x="330254" y="2438400"/>
            <a:ext cx="8395240" cy="2133600"/>
          </a:xfrm>
        </p:spPr>
        <p:txBody>
          <a:bodyPr>
            <a:noAutofit/>
          </a:bodyPr>
          <a:lstStyle/>
          <a:p>
            <a:pPr>
              <a:spcAft>
                <a:spcPts val="600"/>
              </a:spcAft>
            </a:pPr>
            <a:endParaRPr lang="en-US" sz="1600" dirty="0" smtClean="0">
              <a:solidFill>
                <a:srgbClr val="0070C0"/>
              </a:solidFill>
              <a:latin typeface="Arial" panose="020B0604020202020204" pitchFamily="34" charset="0"/>
              <a:cs typeface="Arial" panose="020B0604020202020204" pitchFamily="34" charset="0"/>
            </a:endParaRPr>
          </a:p>
          <a:p>
            <a:pPr algn="ctr">
              <a:spcAft>
                <a:spcPts val="600"/>
              </a:spcAft>
            </a:pPr>
            <a:r>
              <a:rPr lang="en-US" sz="1600" dirty="0" smtClean="0">
                <a:solidFill>
                  <a:srgbClr val="0070C0"/>
                </a:solidFill>
                <a:latin typeface="Arial" panose="020B0604020202020204" pitchFamily="34" charset="0"/>
                <a:cs typeface="Arial" panose="020B0604020202020204" pitchFamily="34" charset="0"/>
              </a:rPr>
              <a:t> </a:t>
            </a:r>
            <a:r>
              <a:rPr lang="en-US" sz="2000" dirty="0">
                <a:solidFill>
                  <a:srgbClr val="0070C0"/>
                </a:solidFill>
                <a:latin typeface="Arial" panose="020B0604020202020204" pitchFamily="34" charset="0"/>
                <a:cs typeface="Arial" panose="020B0604020202020204" pitchFamily="34" charset="0"/>
              </a:rPr>
              <a:t>R</a:t>
            </a:r>
            <a:r>
              <a:rPr lang="en-US" sz="2000" dirty="0" smtClean="0">
                <a:solidFill>
                  <a:srgbClr val="0070C0"/>
                </a:solidFill>
                <a:latin typeface="Arial" panose="020B0604020202020204" pitchFamily="34" charset="0"/>
                <a:cs typeface="Arial" panose="020B0604020202020204" pitchFamily="34" charset="0"/>
              </a:rPr>
              <a:t>econsideration </a:t>
            </a:r>
            <a:r>
              <a:rPr lang="en-US" sz="2000" dirty="0">
                <a:solidFill>
                  <a:srgbClr val="0070C0"/>
                </a:solidFill>
                <a:latin typeface="Arial" panose="020B0604020202020204" pitchFamily="34" charset="0"/>
                <a:cs typeface="Arial" panose="020B0604020202020204" pitchFamily="34" charset="0"/>
              </a:rPr>
              <a:t>R</a:t>
            </a:r>
            <a:r>
              <a:rPr lang="en-US" sz="2000" dirty="0" smtClean="0">
                <a:solidFill>
                  <a:srgbClr val="0070C0"/>
                </a:solidFill>
                <a:latin typeface="Arial" panose="020B0604020202020204" pitchFamily="34" charset="0"/>
                <a:cs typeface="Arial" panose="020B0604020202020204" pitchFamily="34" charset="0"/>
              </a:rPr>
              <a:t>equest Requirements</a:t>
            </a:r>
          </a:p>
          <a:p>
            <a:pPr marL="2857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B</a:t>
            </a:r>
            <a:r>
              <a:rPr lang="en-US" sz="1600" dirty="0" smtClean="0">
                <a:latin typeface="Arial" panose="020B0604020202020204" pitchFamily="34" charset="0"/>
                <a:cs typeface="Arial" panose="020B0604020202020204" pitchFamily="34" charset="0"/>
              </a:rPr>
              <a:t>e </a:t>
            </a:r>
            <a:r>
              <a:rPr lang="en-US" sz="1600" dirty="0">
                <a:latin typeface="Arial" panose="020B0604020202020204" pitchFamily="34" charset="0"/>
                <a:cs typeface="Arial" panose="020B0604020202020204" pitchFamily="34" charset="0"/>
              </a:rPr>
              <a:t>submitted to the site which made the original </a:t>
            </a:r>
            <a:r>
              <a:rPr lang="en-US" sz="1600" dirty="0" smtClean="0">
                <a:latin typeface="Arial" panose="020B0604020202020204" pitchFamily="34" charset="0"/>
                <a:cs typeface="Arial" panose="020B0604020202020204" pitchFamily="34" charset="0"/>
              </a:rPr>
              <a:t>determination.</a:t>
            </a:r>
            <a:endParaRPr lang="en-US" sz="1600" dirty="0">
              <a:latin typeface="Arial" panose="020B0604020202020204" pitchFamily="34" charset="0"/>
              <a:cs typeface="Arial" panose="020B0604020202020204" pitchFamily="34" charset="0"/>
            </a:endParaRPr>
          </a:p>
          <a:p>
            <a:pPr marL="274320" lvl="1" indent="-27432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Be submitted in writing within </a:t>
            </a:r>
            <a:r>
              <a:rPr lang="en-US" sz="1600" dirty="0">
                <a:latin typeface="Arial" panose="020B0604020202020204" pitchFamily="34" charset="0"/>
                <a:cs typeface="Arial" panose="020B0604020202020204" pitchFamily="34" charset="0"/>
              </a:rPr>
              <a:t>one year of the date of the initial </a:t>
            </a:r>
            <a:r>
              <a:rPr lang="en-US" sz="1600" dirty="0" smtClean="0">
                <a:latin typeface="Arial" panose="020B0604020202020204" pitchFamily="34" charset="0"/>
                <a:cs typeface="Arial" panose="020B0604020202020204" pitchFamily="34" charset="0"/>
              </a:rPr>
              <a:t>determination.</a:t>
            </a:r>
            <a:endParaRPr lang="en-US" sz="1600" dirty="0">
              <a:latin typeface="Arial" panose="020B0604020202020204" pitchFamily="34" charset="0"/>
              <a:cs typeface="Arial" panose="020B0604020202020204" pitchFamily="34" charset="0"/>
            </a:endParaRPr>
          </a:p>
          <a:p>
            <a:pPr marL="274320" lvl="1" indent="-27432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Identify why there is reason to believe the denial </a:t>
            </a:r>
            <a:r>
              <a:rPr lang="en-US" sz="1600" dirty="0">
                <a:latin typeface="Arial" panose="020B0604020202020204" pitchFamily="34" charset="0"/>
                <a:cs typeface="Arial" panose="020B0604020202020204" pitchFamily="34" charset="0"/>
              </a:rPr>
              <a:t>decision </a:t>
            </a:r>
            <a:r>
              <a:rPr lang="en-US" sz="1600" dirty="0" smtClean="0">
                <a:latin typeface="Arial" panose="020B0604020202020204" pitchFamily="34" charset="0"/>
                <a:cs typeface="Arial" panose="020B0604020202020204" pitchFamily="34" charset="0"/>
              </a:rPr>
              <a:t>was made </a:t>
            </a:r>
            <a:r>
              <a:rPr lang="en-US" sz="1600" dirty="0">
                <a:latin typeface="Arial" panose="020B0604020202020204" pitchFamily="34" charset="0"/>
                <a:cs typeface="Arial" panose="020B0604020202020204" pitchFamily="34" charset="0"/>
              </a:rPr>
              <a:t>in </a:t>
            </a:r>
            <a:r>
              <a:rPr lang="en-US" sz="1600" dirty="0" smtClean="0">
                <a:latin typeface="Arial" panose="020B0604020202020204" pitchFamily="34" charset="0"/>
                <a:cs typeface="Arial" panose="020B0604020202020204" pitchFamily="34" charset="0"/>
              </a:rPr>
              <a:t>error.</a:t>
            </a:r>
            <a:endParaRPr lang="en-US" sz="1600" dirty="0">
              <a:latin typeface="Arial" panose="020B0604020202020204" pitchFamily="34" charset="0"/>
              <a:cs typeface="Arial" panose="020B0604020202020204" pitchFamily="34" charset="0"/>
            </a:endParaRPr>
          </a:p>
          <a:p>
            <a:pPr marL="274320" lvl="1" indent="-27432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Include </a:t>
            </a:r>
            <a:r>
              <a:rPr lang="en-US" sz="1600" dirty="0">
                <a:latin typeface="Arial" panose="020B0604020202020204" pitchFamily="34" charset="0"/>
                <a:cs typeface="Arial" panose="020B0604020202020204" pitchFamily="34" charset="0"/>
              </a:rPr>
              <a:t>new and relevant information not previously </a:t>
            </a:r>
            <a:r>
              <a:rPr lang="en-US" sz="1600" dirty="0" smtClean="0">
                <a:latin typeface="Arial" panose="020B0604020202020204" pitchFamily="34" charset="0"/>
                <a:cs typeface="Arial" panose="020B0604020202020204" pitchFamily="34" charset="0"/>
              </a:rPr>
              <a:t>submitted.</a:t>
            </a:r>
            <a:endParaRPr lang="en-US"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37</a:t>
            </a:fld>
            <a:endParaRPr lang="en-US" dirty="0">
              <a:solidFill>
                <a:prstClr val="white"/>
              </a:solidFill>
            </a:endParaRPr>
          </a:p>
        </p:txBody>
      </p:sp>
      <p:sp>
        <p:nvSpPr>
          <p:cNvPr id="7" name="Rectangle 6"/>
          <p:cNvSpPr/>
          <p:nvPr/>
        </p:nvSpPr>
        <p:spPr>
          <a:xfrm>
            <a:off x="381000" y="877669"/>
            <a:ext cx="8534400" cy="646331"/>
          </a:xfrm>
          <a:prstGeom prst="rect">
            <a:avLst/>
          </a:prstGeom>
        </p:spPr>
        <p:txBody>
          <a:bodyPr wrap="square">
            <a:spAutoFit/>
          </a:bodyPr>
          <a:lstStyle/>
          <a:p>
            <a:pPr marL="0" lvl="1">
              <a:spcAft>
                <a:spcPts val="600"/>
              </a:spcAft>
            </a:pPr>
            <a:r>
              <a:rPr lang="en-US" dirty="0" smtClean="0">
                <a:latin typeface="Arial" panose="020B0604020202020204" pitchFamily="34" charset="0"/>
                <a:cs typeface="Arial" panose="020B0604020202020204" pitchFamily="34" charset="0"/>
              </a:rPr>
              <a:t>Appeals </a:t>
            </a:r>
            <a:r>
              <a:rPr lang="en-US" dirty="0">
                <a:latin typeface="Arial" panose="020B0604020202020204" pitchFamily="34" charset="0"/>
                <a:cs typeface="Arial" panose="020B0604020202020204" pitchFamily="34" charset="0"/>
              </a:rPr>
              <a:t>can be initiated by the provider, Veteran, legal guardian on the Veteran’s behalf, or a representative appointed in writing by the Veteran or </a:t>
            </a:r>
            <a:r>
              <a:rPr lang="en-US" dirty="0" smtClean="0">
                <a:latin typeface="Arial" panose="020B0604020202020204" pitchFamily="34" charset="0"/>
                <a:cs typeface="Arial" panose="020B0604020202020204" pitchFamily="34" charset="0"/>
              </a:rPr>
              <a:t>provider.</a:t>
            </a:r>
            <a:endParaRPr lang="en-US"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292749" y="4724400"/>
            <a:ext cx="8775051" cy="1219200"/>
          </a:xfrm>
          <a:prstGeom prst="rect">
            <a:avLst/>
          </a:prstGeom>
        </p:spPr>
        <p:txBody>
          <a:bodyPr wrap="square" lIns="0" tIns="0" rIns="0" bIns="0">
            <a:noAutofit/>
          </a:bodyPr>
          <a:lstStyle>
            <a:lvl1pPr marL="0">
              <a:defRPr sz="28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ctr">
              <a:spcAft>
                <a:spcPts val="600"/>
              </a:spcAft>
            </a:pPr>
            <a:r>
              <a:rPr lang="en-US" sz="2000" b="1" dirty="0">
                <a:solidFill>
                  <a:srgbClr val="0070C0"/>
                </a:solidFill>
                <a:latin typeface="Arial" panose="020B0604020202020204" pitchFamily="34" charset="0"/>
                <a:cs typeface="Arial" panose="020B0604020202020204" pitchFamily="34" charset="0"/>
              </a:rPr>
              <a:t>VA Response</a:t>
            </a:r>
          </a:p>
          <a:p>
            <a:pPr marL="285750" lvl="1" indent="-285750">
              <a:spcAft>
                <a:spcPts val="600"/>
              </a:spcAft>
              <a:buFont typeface="Arial" panose="020B0604020202020204" pitchFamily="34" charset="0"/>
              <a:buChar char="•"/>
            </a:pPr>
            <a:r>
              <a:rPr lang="en-US" sz="1600" kern="0" dirty="0" smtClean="0">
                <a:solidFill>
                  <a:sysClr val="windowText" lastClr="000000"/>
                </a:solidFill>
                <a:latin typeface="Arial" panose="020B0604020202020204" pitchFamily="34" charset="0"/>
                <a:cs typeface="Arial" panose="020B0604020202020204" pitchFamily="34" charset="0"/>
              </a:rPr>
              <a:t>After review, VA </a:t>
            </a:r>
            <a:r>
              <a:rPr lang="en-US" sz="1600" kern="0" dirty="0">
                <a:solidFill>
                  <a:sysClr val="windowText" lastClr="000000"/>
                </a:solidFill>
                <a:latin typeface="Arial" panose="020B0604020202020204" pitchFamily="34" charset="0"/>
                <a:cs typeface="Arial" panose="020B0604020202020204" pitchFamily="34" charset="0"/>
              </a:rPr>
              <a:t>staff </a:t>
            </a:r>
            <a:r>
              <a:rPr lang="en-US" sz="1600" kern="0" dirty="0" smtClean="0">
                <a:solidFill>
                  <a:sysClr val="windowText" lastClr="000000"/>
                </a:solidFill>
                <a:latin typeface="Arial" panose="020B0604020202020204" pitchFamily="34" charset="0"/>
                <a:cs typeface="Arial" panose="020B0604020202020204" pitchFamily="34" charset="0"/>
              </a:rPr>
              <a:t>will issue a letter </a:t>
            </a:r>
            <a:r>
              <a:rPr lang="en-US" sz="1600" kern="0" dirty="0">
                <a:solidFill>
                  <a:sysClr val="windowText" lastClr="000000"/>
                </a:solidFill>
                <a:latin typeface="Arial" panose="020B0604020202020204" pitchFamily="34" charset="0"/>
                <a:cs typeface="Arial" panose="020B0604020202020204" pitchFamily="34" charset="0"/>
              </a:rPr>
              <a:t>advising </a:t>
            </a:r>
            <a:r>
              <a:rPr lang="en-US" sz="1600" kern="0" dirty="0" smtClean="0">
                <a:solidFill>
                  <a:sysClr val="windowText" lastClr="000000"/>
                </a:solidFill>
                <a:latin typeface="Arial" panose="020B0604020202020204" pitchFamily="34" charset="0"/>
                <a:cs typeface="Arial" panose="020B0604020202020204" pitchFamily="34" charset="0"/>
              </a:rPr>
              <a:t>of the </a:t>
            </a:r>
            <a:r>
              <a:rPr lang="en-US" sz="1600" kern="0" dirty="0">
                <a:solidFill>
                  <a:sysClr val="windowText" lastClr="000000"/>
                </a:solidFill>
                <a:latin typeface="Arial" panose="020B0604020202020204" pitchFamily="34" charset="0"/>
                <a:cs typeface="Arial" panose="020B0604020202020204" pitchFamily="34" charset="0"/>
              </a:rPr>
              <a:t>decision.  If </a:t>
            </a:r>
            <a:r>
              <a:rPr lang="en-US" sz="1600" kern="0" dirty="0" smtClean="0">
                <a:solidFill>
                  <a:sysClr val="windowText" lastClr="000000"/>
                </a:solidFill>
                <a:latin typeface="Arial" panose="020B0604020202020204" pitchFamily="34" charset="0"/>
                <a:cs typeface="Arial" panose="020B0604020202020204" pitchFamily="34" charset="0"/>
              </a:rPr>
              <a:t>upheld</a:t>
            </a:r>
            <a:r>
              <a:rPr lang="en-US" sz="1600" kern="0" dirty="0">
                <a:solidFill>
                  <a:sysClr val="windowText" lastClr="000000"/>
                </a:solidFill>
                <a:latin typeface="Arial" panose="020B0604020202020204" pitchFamily="34" charset="0"/>
                <a:cs typeface="Arial" panose="020B0604020202020204" pitchFamily="34" charset="0"/>
              </a:rPr>
              <a:t>, the reconsideration will become a formal </a:t>
            </a:r>
            <a:r>
              <a:rPr lang="en-US" sz="1600" kern="0" dirty="0" smtClean="0">
                <a:solidFill>
                  <a:sysClr val="windowText" lastClr="000000"/>
                </a:solidFill>
                <a:latin typeface="Arial" panose="020B0604020202020204" pitchFamily="34" charset="0"/>
                <a:cs typeface="Arial" panose="020B0604020202020204" pitchFamily="34" charset="0"/>
              </a:rPr>
              <a:t>appeal.</a:t>
            </a:r>
            <a:endParaRPr lang="en-US" sz="1600" kern="0" dirty="0">
              <a:solidFill>
                <a:sysClr val="windowText" lastClr="0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10000" y="1736336"/>
            <a:ext cx="1379861" cy="86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008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2746" y="2667000"/>
            <a:ext cx="6782054" cy="1231106"/>
          </a:xfrm>
          <a:prstGeom prst="rect">
            <a:avLst/>
          </a:prstGeom>
        </p:spPr>
        <p:txBody>
          <a:bodyPr vert="horz" wrap="square" lIns="0" tIns="0" rIns="0" bIns="0" rtlCol="0">
            <a:spAutoFit/>
          </a:bodyPr>
          <a:lstStyle/>
          <a:p>
            <a:pPr marL="12700" algn="ctr"/>
            <a:r>
              <a:rPr lang="en-US" sz="4000" b="1" spc="-35" dirty="0" smtClean="0">
                <a:solidFill>
                  <a:prstClr val="black"/>
                </a:solidFill>
                <a:latin typeface="Arial"/>
                <a:cs typeface="Arial"/>
              </a:rPr>
              <a:t>Claims Processing Hot Topics and Updates</a:t>
            </a:r>
            <a:endParaRPr sz="4000" dirty="0">
              <a:solidFill>
                <a:prstClr val="black"/>
              </a:solidFill>
              <a:latin typeface="Arial"/>
              <a:cs typeface="Arial"/>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38</a:t>
            </a:fld>
            <a:endParaRPr lang="en-US" dirty="0">
              <a:solidFill>
                <a:prstClr val="white"/>
              </a:solidFill>
            </a:endParaRPr>
          </a:p>
        </p:txBody>
      </p:sp>
    </p:spTree>
    <p:extLst>
      <p:ext uri="{BB962C8B-B14F-4D97-AF65-F5344CB8AC3E}">
        <p14:creationId xmlns:p14="http://schemas.microsoft.com/office/powerpoint/2010/main" val="2890299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chor="b">
            <a:normAutofit/>
          </a:bodyPr>
          <a:lstStyle/>
          <a:p>
            <a:pPr algn="ctr"/>
            <a:r>
              <a:rPr lang="en-US" sz="2800" dirty="0" smtClean="0">
                <a:latin typeface="Arial" panose="020B0604020202020204" pitchFamily="34" charset="0"/>
                <a:cs typeface="Arial" panose="020B0604020202020204" pitchFamily="34" charset="0"/>
              </a:rPr>
              <a:t>Hot Topics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type="body" idx="1"/>
          </p:nvPr>
        </p:nvSpPr>
        <p:spPr>
          <a:xfrm>
            <a:off x="457200" y="685800"/>
            <a:ext cx="8229600" cy="4724400"/>
          </a:xfrm>
        </p:spPr>
        <p:txBody>
          <a:bodyPr>
            <a:noAutofit/>
          </a:bodyPr>
          <a:lstStyle/>
          <a:p>
            <a:r>
              <a:rPr lang="en-US" sz="1600" dirty="0">
                <a:solidFill>
                  <a:srgbClr val="0070C0"/>
                </a:solidFill>
                <a:latin typeface="Arial" panose="020B0604020202020204" pitchFamily="34" charset="0"/>
                <a:cs typeface="Arial" panose="020B0604020202020204" pitchFamily="34" charset="0"/>
              </a:rPr>
              <a:t>Receipt/mailing of Preliminary Fee Remittance Advice Reports (PFRARs)</a:t>
            </a:r>
          </a:p>
          <a:p>
            <a:pPr marL="274320" indent="-274320" algn="l" rtl="0">
              <a:spcAft>
                <a:spcPts val="600"/>
              </a:spcAft>
              <a:buFont typeface="Arial" panose="020B0604020202020204" pitchFamily="34" charset="0"/>
              <a:buChar char="•"/>
            </a:pPr>
            <a:r>
              <a:rPr lang="en-US" sz="1600" b="0" kern="1200" dirty="0">
                <a:solidFill>
                  <a:prstClr val="black"/>
                </a:solidFill>
                <a:latin typeface="Arial" panose="020B0604020202020204" pitchFamily="34" charset="0"/>
                <a:cs typeface="Arial" panose="020B0604020202020204" pitchFamily="34" charset="0"/>
              </a:rPr>
              <a:t>Standard processes and expectations remain in place to include daily receipt, </a:t>
            </a:r>
            <a:r>
              <a:rPr lang="en-US" sz="1600" b="0" kern="1200" dirty="0" smtClean="0">
                <a:solidFill>
                  <a:prstClr val="black"/>
                </a:solidFill>
                <a:latin typeface="Arial" panose="020B0604020202020204" pitchFamily="34" charset="0"/>
                <a:cs typeface="Arial" panose="020B0604020202020204" pitchFamily="34" charset="0"/>
              </a:rPr>
              <a:t>scanning, </a:t>
            </a:r>
            <a:r>
              <a:rPr lang="en-US" sz="1600" b="0" kern="1200" dirty="0">
                <a:solidFill>
                  <a:prstClr val="black"/>
                </a:solidFill>
                <a:latin typeface="Arial" panose="020B0604020202020204" pitchFamily="34" charset="0"/>
                <a:cs typeface="Arial" panose="020B0604020202020204" pitchFamily="34" charset="0"/>
              </a:rPr>
              <a:t>and mailing of </a:t>
            </a:r>
            <a:r>
              <a:rPr lang="en-US" sz="1600" b="0" kern="1200" dirty="0" smtClean="0">
                <a:solidFill>
                  <a:prstClr val="black"/>
                </a:solidFill>
                <a:latin typeface="Arial" panose="020B0604020202020204" pitchFamily="34" charset="0"/>
                <a:cs typeface="Arial" panose="020B0604020202020204" pitchFamily="34" charset="0"/>
              </a:rPr>
              <a:t>correspondence. </a:t>
            </a:r>
            <a:endParaRPr lang="en-US" sz="1600" b="0" kern="1200" dirty="0">
              <a:solidFill>
                <a:prstClr val="black"/>
              </a:solidFill>
              <a:latin typeface="Arial" panose="020B0604020202020204" pitchFamily="34" charset="0"/>
              <a:cs typeface="Arial" panose="020B0604020202020204" pitchFamily="34" charset="0"/>
            </a:endParaRPr>
          </a:p>
          <a:p>
            <a:pPr marL="274320" indent="-274320" algn="l" rtl="0">
              <a:spcAft>
                <a:spcPts val="1200"/>
              </a:spcAft>
              <a:buFont typeface="Arial" panose="020B0604020202020204" pitchFamily="34" charset="0"/>
              <a:buChar char="•"/>
            </a:pPr>
            <a:r>
              <a:rPr lang="en-US" sz="1600" b="0" kern="1200" dirty="0">
                <a:solidFill>
                  <a:prstClr val="black"/>
                </a:solidFill>
                <a:latin typeface="Arial" panose="020B0604020202020204" pitchFamily="34" charset="0"/>
                <a:cs typeface="Arial" panose="020B0604020202020204" pitchFamily="34" charset="0"/>
              </a:rPr>
              <a:t>Emergency system patch is currently in testing to increase PFRAR generation, </a:t>
            </a:r>
            <a:r>
              <a:rPr lang="en-US" sz="1600" b="0" kern="1200" dirty="0" smtClean="0">
                <a:solidFill>
                  <a:prstClr val="black"/>
                </a:solidFill>
                <a:latin typeface="Arial" panose="020B0604020202020204" pitchFamily="34" charset="0"/>
                <a:cs typeface="Arial" panose="020B0604020202020204" pitchFamily="34" charset="0"/>
              </a:rPr>
              <a:t>tracking, </a:t>
            </a:r>
            <a:r>
              <a:rPr lang="en-US" sz="1600" b="0" kern="1200" dirty="0">
                <a:solidFill>
                  <a:prstClr val="black"/>
                </a:solidFill>
                <a:latin typeface="Arial" panose="020B0604020202020204" pitchFamily="34" charset="0"/>
                <a:cs typeface="Arial" panose="020B0604020202020204" pitchFamily="34" charset="0"/>
              </a:rPr>
              <a:t>and </a:t>
            </a:r>
            <a:r>
              <a:rPr lang="en-US" sz="1600" b="0" kern="1200" dirty="0" smtClean="0">
                <a:solidFill>
                  <a:prstClr val="black"/>
                </a:solidFill>
                <a:latin typeface="Arial" panose="020B0604020202020204" pitchFamily="34" charset="0"/>
                <a:cs typeface="Arial" panose="020B0604020202020204" pitchFamily="34" charset="0"/>
              </a:rPr>
              <a:t>delivery.</a:t>
            </a:r>
            <a:endParaRPr lang="en-US" sz="1600" dirty="0" smtClean="0">
              <a:latin typeface="Arial" panose="020B0604020202020204" pitchFamily="34" charset="0"/>
              <a:cs typeface="Arial" panose="020B0604020202020204" pitchFamily="34" charset="0"/>
            </a:endParaRPr>
          </a:p>
          <a:p>
            <a:r>
              <a:rPr lang="en-US" sz="1600" dirty="0" smtClean="0">
                <a:solidFill>
                  <a:srgbClr val="0070C0"/>
                </a:solidFill>
                <a:latin typeface="Arial" panose="020B0604020202020204" pitchFamily="34" charset="0"/>
                <a:cs typeface="Arial" panose="020B0604020202020204" pitchFamily="34" charset="0"/>
              </a:rPr>
              <a:t>Processing </a:t>
            </a:r>
            <a:r>
              <a:rPr lang="en-US" sz="1600" dirty="0">
                <a:solidFill>
                  <a:srgbClr val="0070C0"/>
                </a:solidFill>
                <a:latin typeface="Arial" panose="020B0604020202020204" pitchFamily="34" charset="0"/>
                <a:cs typeface="Arial" panose="020B0604020202020204" pitchFamily="34" charset="0"/>
              </a:rPr>
              <a:t>of claims prior to records being scanned and </a:t>
            </a:r>
            <a:r>
              <a:rPr lang="en-US" sz="1600" dirty="0" smtClean="0">
                <a:solidFill>
                  <a:srgbClr val="0070C0"/>
                </a:solidFill>
                <a:latin typeface="Arial" panose="020B0604020202020204" pitchFamily="34" charset="0"/>
                <a:cs typeface="Arial" panose="020B0604020202020204" pitchFamily="34" charset="0"/>
              </a:rPr>
              <a:t>indexed</a:t>
            </a:r>
          </a:p>
          <a:p>
            <a:pPr marL="274320" lvl="1" indent="-274320" algn="l" rtl="0">
              <a:spcAft>
                <a:spcPts val="1200"/>
              </a:spcAft>
              <a:buFont typeface="Arial" panose="020B0604020202020204" pitchFamily="34" charset="0"/>
              <a:buChar char="•"/>
            </a:pPr>
            <a:r>
              <a:rPr lang="en-US" sz="1600" kern="1200" dirty="0">
                <a:solidFill>
                  <a:prstClr val="black"/>
                </a:solidFill>
                <a:latin typeface="Arial" panose="020B0604020202020204" pitchFamily="34" charset="0"/>
                <a:cs typeface="Arial" panose="020B0604020202020204" pitchFamily="34" charset="0"/>
              </a:rPr>
              <a:t>Implementation of a 14 day hold policy (1725/1728) and queue micromanagement to prevent premature </a:t>
            </a:r>
            <a:r>
              <a:rPr lang="en-US" sz="1600" kern="1200" dirty="0" smtClean="0">
                <a:solidFill>
                  <a:prstClr val="black"/>
                </a:solidFill>
                <a:latin typeface="Arial" panose="020B0604020202020204" pitchFamily="34" charset="0"/>
                <a:cs typeface="Arial" panose="020B0604020202020204" pitchFamily="34" charset="0"/>
              </a:rPr>
              <a:t>adjudication.</a:t>
            </a:r>
            <a:endParaRPr lang="en-US" sz="1600" dirty="0" smtClean="0">
              <a:latin typeface="Arial" panose="020B0604020202020204" pitchFamily="34" charset="0"/>
              <a:cs typeface="Arial" panose="020B0604020202020204" pitchFamily="34" charset="0"/>
            </a:endParaRPr>
          </a:p>
          <a:p>
            <a:r>
              <a:rPr lang="en-US" sz="1600" dirty="0" smtClean="0">
                <a:solidFill>
                  <a:srgbClr val="0070C0"/>
                </a:solidFill>
                <a:latin typeface="Arial" panose="020B0604020202020204" pitchFamily="34" charset="0"/>
                <a:cs typeface="Arial" panose="020B0604020202020204" pitchFamily="34" charset="0"/>
              </a:rPr>
              <a:t>Rejecting claims</a:t>
            </a:r>
          </a:p>
          <a:p>
            <a:pPr marL="274320" lvl="1" indent="-274320" algn="l" rtl="0">
              <a:spcAft>
                <a:spcPts val="1200"/>
              </a:spcAft>
              <a:buFont typeface="Arial" panose="020B0604020202020204" pitchFamily="34" charset="0"/>
              <a:buChar char="•"/>
            </a:pPr>
            <a:r>
              <a:rPr lang="en-US" sz="1600" kern="1200" dirty="0">
                <a:solidFill>
                  <a:prstClr val="black"/>
                </a:solidFill>
                <a:latin typeface="Arial" panose="020B0604020202020204" pitchFamily="34" charset="0"/>
                <a:cs typeface="Arial" panose="020B0604020202020204" pitchFamily="34" charset="0"/>
              </a:rPr>
              <a:t>Increased auditing established to detect and review adjudication decisions of all claims </a:t>
            </a:r>
            <a:r>
              <a:rPr lang="en-US" sz="1600" kern="1200" dirty="0" smtClean="0">
                <a:solidFill>
                  <a:prstClr val="black"/>
                </a:solidFill>
                <a:latin typeface="Arial" panose="020B0604020202020204" pitchFamily="34" charset="0"/>
                <a:cs typeface="Arial" panose="020B0604020202020204" pitchFamily="34" charset="0"/>
              </a:rPr>
              <a:t>processors.</a:t>
            </a:r>
            <a:endParaRPr lang="en-US" sz="1600" dirty="0">
              <a:latin typeface="Arial" panose="020B0604020202020204" pitchFamily="34" charset="0"/>
              <a:cs typeface="Arial" panose="020B0604020202020204" pitchFamily="34" charset="0"/>
            </a:endParaRPr>
          </a:p>
          <a:p>
            <a:r>
              <a:rPr lang="en-US" sz="1600" dirty="0">
                <a:solidFill>
                  <a:srgbClr val="0070C0"/>
                </a:solidFill>
                <a:latin typeface="Arial" panose="020B0604020202020204" pitchFamily="34" charset="0"/>
                <a:cs typeface="Arial" panose="020B0604020202020204" pitchFamily="34" charset="0"/>
              </a:rPr>
              <a:t>EDI 45 day </a:t>
            </a:r>
            <a:r>
              <a:rPr lang="en-US" sz="1600" dirty="0" smtClean="0">
                <a:solidFill>
                  <a:srgbClr val="0070C0"/>
                </a:solidFill>
                <a:latin typeface="Arial" panose="020B0604020202020204" pitchFamily="34" charset="0"/>
                <a:cs typeface="Arial" panose="020B0604020202020204" pitchFamily="34" charset="0"/>
              </a:rPr>
              <a:t>hold</a:t>
            </a:r>
          </a:p>
          <a:p>
            <a:pPr marL="274320" lvl="1" indent="-274320" algn="l" rtl="0">
              <a:spcAft>
                <a:spcPts val="1200"/>
              </a:spcAft>
              <a:buFont typeface="Arial" panose="020B0604020202020204" pitchFamily="34" charset="0"/>
              <a:buChar char="•"/>
            </a:pPr>
            <a:r>
              <a:rPr lang="en-US" sz="1600" kern="1200" dirty="0">
                <a:solidFill>
                  <a:prstClr val="black"/>
                </a:solidFill>
                <a:latin typeface="Arial" panose="020B0604020202020204" pitchFamily="34" charset="0"/>
                <a:cs typeface="Arial" panose="020B0604020202020204" pitchFamily="34" charset="0"/>
              </a:rPr>
              <a:t>Extending to a 90 day </a:t>
            </a:r>
            <a:r>
              <a:rPr lang="en-US" sz="1600" kern="1200" dirty="0" smtClean="0">
                <a:solidFill>
                  <a:prstClr val="black"/>
                </a:solidFill>
                <a:latin typeface="Arial" panose="020B0604020202020204" pitchFamily="34" charset="0"/>
                <a:cs typeface="Arial" panose="020B0604020202020204" pitchFamily="34" charset="0"/>
              </a:rPr>
              <a:t>hold – Patch </a:t>
            </a:r>
            <a:r>
              <a:rPr lang="en-US" sz="1600" kern="1200" dirty="0">
                <a:solidFill>
                  <a:prstClr val="black"/>
                </a:solidFill>
                <a:latin typeface="Arial" panose="020B0604020202020204" pitchFamily="34" charset="0"/>
                <a:cs typeface="Arial" panose="020B0604020202020204" pitchFamily="34" charset="0"/>
              </a:rPr>
              <a:t>release scheduled for July </a:t>
            </a:r>
            <a:r>
              <a:rPr lang="en-US" sz="1600" kern="1200" dirty="0" smtClean="0">
                <a:solidFill>
                  <a:prstClr val="black"/>
                </a:solidFill>
                <a:latin typeface="Arial" panose="020B0604020202020204" pitchFamily="34" charset="0"/>
                <a:cs typeface="Arial" panose="020B0604020202020204" pitchFamily="34" charset="0"/>
              </a:rPr>
              <a:t>2016.</a:t>
            </a:r>
            <a:endParaRPr lang="en-US" sz="1600" dirty="0" smtClean="0">
              <a:latin typeface="Arial" panose="020B0604020202020204" pitchFamily="34" charset="0"/>
              <a:cs typeface="Arial" panose="020B0604020202020204" pitchFamily="34" charset="0"/>
            </a:endParaRPr>
          </a:p>
          <a:p>
            <a:r>
              <a:rPr lang="en-US" sz="1600" dirty="0" smtClean="0">
                <a:solidFill>
                  <a:srgbClr val="0070C0"/>
                </a:solidFill>
                <a:latin typeface="Arial" panose="020B0604020202020204" pitchFamily="34" charset="0"/>
                <a:cs typeface="Arial" panose="020B0604020202020204" pitchFamily="34" charset="0"/>
              </a:rPr>
              <a:t>Prompt </a:t>
            </a:r>
            <a:r>
              <a:rPr lang="en-US" sz="1600" dirty="0">
                <a:solidFill>
                  <a:srgbClr val="0070C0"/>
                </a:solidFill>
                <a:latin typeface="Arial" panose="020B0604020202020204" pitchFamily="34" charset="0"/>
                <a:cs typeface="Arial" panose="020B0604020202020204" pitchFamily="34" charset="0"/>
              </a:rPr>
              <a:t>Pay </a:t>
            </a:r>
            <a:r>
              <a:rPr lang="en-US" sz="1600" dirty="0" smtClean="0">
                <a:solidFill>
                  <a:srgbClr val="0070C0"/>
                </a:solidFill>
                <a:latin typeface="Arial" panose="020B0604020202020204" pitchFamily="34" charset="0"/>
                <a:cs typeface="Arial" panose="020B0604020202020204" pitchFamily="34" charset="0"/>
              </a:rPr>
              <a:t>Act (PPA)</a:t>
            </a:r>
          </a:p>
          <a:p>
            <a:pPr marL="274320" lvl="1" indent="-274320" algn="l" rtl="0">
              <a:spcAft>
                <a:spcPts val="600"/>
              </a:spcAft>
              <a:buFont typeface="Arial" panose="020B0604020202020204" pitchFamily="34" charset="0"/>
              <a:buChar char="•"/>
            </a:pPr>
            <a:r>
              <a:rPr lang="en-US" sz="1600" kern="1200" dirty="0">
                <a:solidFill>
                  <a:prstClr val="black"/>
                </a:solidFill>
                <a:latin typeface="Arial" panose="020B0604020202020204" pitchFamily="34" charset="0"/>
                <a:cs typeface="Arial" panose="020B0604020202020204" pitchFamily="34" charset="0"/>
              </a:rPr>
              <a:t>October 2015: all preauthorized VACC, including individual authorizations, is subject to the PPA with the exception of intergovernmental and provider </a:t>
            </a:r>
            <a:r>
              <a:rPr lang="en-US" sz="1600" kern="1200" dirty="0" smtClean="0">
                <a:solidFill>
                  <a:prstClr val="black"/>
                </a:solidFill>
                <a:latin typeface="Arial" panose="020B0604020202020204" pitchFamily="34" charset="0"/>
                <a:cs typeface="Arial" panose="020B0604020202020204" pitchFamily="34" charset="0"/>
              </a:rPr>
              <a:t>agreements.</a:t>
            </a:r>
            <a:endParaRPr lang="en-US" sz="1600" kern="1200" dirty="0">
              <a:solidFill>
                <a:prstClr val="black"/>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solidFill>
                  <a:prstClr val="white"/>
                </a:solidFill>
              </a:rPr>
              <a:pPr marL="25400"/>
              <a:t>39</a:t>
            </a:fld>
            <a:endParaRPr lang="en-US" dirty="0">
              <a:solidFill>
                <a:prstClr val="white"/>
              </a:solidFill>
            </a:endParaRPr>
          </a:p>
        </p:txBody>
      </p:sp>
    </p:spTree>
    <p:extLst>
      <p:ext uri="{BB962C8B-B14F-4D97-AF65-F5344CB8AC3E}">
        <p14:creationId xmlns:p14="http://schemas.microsoft.com/office/powerpoint/2010/main" val="3347868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31140" y="76200"/>
            <a:ext cx="8681719" cy="304800"/>
          </a:xfrm>
        </p:spPr>
        <p:txBody>
          <a:bodyPr>
            <a:noAutofit/>
          </a:bodyPr>
          <a:lstStyle/>
          <a:p>
            <a:r>
              <a:rPr lang="en-US" sz="2800" dirty="0" smtClean="0"/>
              <a:t>Current Community Care Programs Are Confusing</a:t>
            </a:r>
            <a:endParaRPr lang="en-US" sz="2800" dirty="0"/>
          </a:p>
        </p:txBody>
      </p:sp>
      <p:sp>
        <p:nvSpPr>
          <p:cNvPr id="6" name="Rectangle 5"/>
          <p:cNvSpPr/>
          <p:nvPr/>
        </p:nvSpPr>
        <p:spPr>
          <a:xfrm>
            <a:off x="106680" y="572869"/>
            <a:ext cx="8961120" cy="646331"/>
          </a:xfrm>
          <a:prstGeom prst="rect">
            <a:avLst/>
          </a:prstGeom>
        </p:spPr>
        <p:txBody>
          <a:bodyPr wrap="square">
            <a:spAutoFit/>
          </a:bodyPr>
          <a:lstStyle/>
          <a:p>
            <a:pPr marL="285750" lvl="0" indent="-285750" defTabSz="457200">
              <a:spcBef>
                <a:spcPct val="20000"/>
              </a:spcBef>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Community Care today is complicated and consists of multiple programs that </a:t>
            </a:r>
            <a:r>
              <a:rPr lang="en-US" dirty="0" smtClean="0">
                <a:solidFill>
                  <a:prstClr val="black"/>
                </a:solidFill>
                <a:latin typeface="Arial" panose="020B0604020202020204" pitchFamily="34" charset="0"/>
                <a:cs typeface="Arial" panose="020B0604020202020204" pitchFamily="34" charset="0"/>
              </a:rPr>
              <a:t>cause confusion for Veterans</a:t>
            </a:r>
            <a:r>
              <a:rPr lang="en-US" dirty="0">
                <a:solidFill>
                  <a:prstClr val="black"/>
                </a:solidFill>
                <a:latin typeface="Arial" panose="020B0604020202020204" pitchFamily="34" charset="0"/>
                <a:cs typeface="Arial" panose="020B0604020202020204" pitchFamily="34" charset="0"/>
              </a:rPr>
              <a:t>, c</a:t>
            </a:r>
            <a:r>
              <a:rPr lang="en-US" dirty="0" smtClean="0">
                <a:solidFill>
                  <a:prstClr val="black"/>
                </a:solidFill>
                <a:latin typeface="Arial" panose="020B0604020202020204" pitchFamily="34" charset="0"/>
                <a:cs typeface="Arial" panose="020B0604020202020204" pitchFamily="34" charset="0"/>
              </a:rPr>
              <a:t>ommunity </a:t>
            </a:r>
            <a:r>
              <a:rPr lang="en-US" dirty="0">
                <a:solidFill>
                  <a:prstClr val="black"/>
                </a:solidFill>
                <a:latin typeface="Arial" panose="020B0604020202020204" pitchFamily="34" charset="0"/>
                <a:cs typeface="Arial" panose="020B0604020202020204" pitchFamily="34" charset="0"/>
              </a:rPr>
              <a:t>p</a:t>
            </a:r>
            <a:r>
              <a:rPr lang="en-US" dirty="0" smtClean="0">
                <a:solidFill>
                  <a:prstClr val="black"/>
                </a:solidFill>
                <a:latin typeface="Arial" panose="020B0604020202020204" pitchFamily="34" charset="0"/>
                <a:cs typeface="Arial" panose="020B0604020202020204" pitchFamily="34" charset="0"/>
              </a:rPr>
              <a:t>roviders, and VA staff.</a:t>
            </a:r>
            <a:endParaRPr lang="en-US"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106680" y="5048933"/>
            <a:ext cx="8961120" cy="646331"/>
          </a:xfrm>
          <a:prstGeom prst="rect">
            <a:avLst/>
          </a:prstGeom>
        </p:spPr>
        <p:txBody>
          <a:bodyPr wrap="square">
            <a:spAutoFit/>
          </a:bodyPr>
          <a:lstStyle/>
          <a:p>
            <a:pPr lvl="0" defTabSz="457200">
              <a:spcBef>
                <a:spcPct val="20000"/>
              </a:spcBef>
            </a:pPr>
            <a:r>
              <a:rPr lang="en-US" dirty="0" smtClean="0">
                <a:solidFill>
                  <a:prstClr val="black"/>
                </a:solidFill>
                <a:latin typeface="Arial" panose="020B0604020202020204" pitchFamily="34" charset="0"/>
                <a:cs typeface="Arial" panose="020B0604020202020204" pitchFamily="34" charset="0"/>
              </a:rPr>
              <a:t>To address this issue, VA proposed a plan to Congress.  This plan addresses immediate improvements to community care while driving towards the future.</a:t>
            </a:r>
          </a:p>
        </p:txBody>
      </p:sp>
      <p:cxnSp>
        <p:nvCxnSpPr>
          <p:cNvPr id="9" name="Straight Connector 8" descr="&quot;&quot;"/>
          <p:cNvCxnSpPr/>
          <p:nvPr/>
        </p:nvCxnSpPr>
        <p:spPr>
          <a:xfrm>
            <a:off x="0" y="1600200"/>
            <a:ext cx="9144000" cy="0"/>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pic>
        <p:nvPicPr>
          <p:cNvPr id="2" name="Picture 1" descr="Project Arch&#10;Emergency Care&#10;Choice First&#10;Academic Teaching Affiliates&#10;Fee Basis Care&#10;NVCC&#10;Project Hero&#10;Choice&#10;PC3&#10;NonVACare"/>
          <p:cNvPicPr>
            <a:picLocks noChangeAspect="1"/>
          </p:cNvPicPr>
          <p:nvPr/>
        </p:nvPicPr>
        <p:blipFill>
          <a:blip r:embed="rId3"/>
          <a:stretch>
            <a:fillRect/>
          </a:stretch>
        </p:blipFill>
        <p:spPr>
          <a:xfrm>
            <a:off x="1219200" y="1717905"/>
            <a:ext cx="7086600" cy="2930295"/>
          </a:xfrm>
          <a:prstGeom prst="rect">
            <a:avLst/>
          </a:prstGeom>
        </p:spPr>
      </p:pic>
      <p:cxnSp>
        <p:nvCxnSpPr>
          <p:cNvPr id="10" name="Straight Connector 9" descr="&quot;&quot;"/>
          <p:cNvCxnSpPr/>
          <p:nvPr/>
        </p:nvCxnSpPr>
        <p:spPr>
          <a:xfrm>
            <a:off x="0" y="4800600"/>
            <a:ext cx="9144000" cy="0"/>
          </a:xfrm>
          <a:prstGeom prst="line">
            <a:avLst/>
          </a:prstGeom>
          <a:ln w="12700">
            <a:solidFill>
              <a:schemeClr val="accent2"/>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4</a:t>
            </a:fld>
            <a:endParaRPr lang="en-US" dirty="0">
              <a:solidFill>
                <a:prstClr val="white"/>
              </a:solidFill>
            </a:endParaRPr>
          </a:p>
        </p:txBody>
      </p:sp>
    </p:spTree>
    <p:extLst>
      <p:ext uri="{BB962C8B-B14F-4D97-AF65-F5344CB8AC3E}">
        <p14:creationId xmlns:p14="http://schemas.microsoft.com/office/powerpoint/2010/main" val="711362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5281" y="2454066"/>
            <a:ext cx="6933437" cy="984885"/>
          </a:xfrm>
        </p:spPr>
        <p:txBody>
          <a:bodyPr/>
          <a:lstStyle/>
          <a:p>
            <a:pPr algn="ctr"/>
            <a:r>
              <a:rPr lang="en-US" sz="3200" dirty="0" smtClean="0"/>
              <a:t>Timely Provider Payment</a:t>
            </a:r>
            <a:endParaRPr lang="en-US" sz="3200" dirty="0"/>
          </a:p>
          <a:p>
            <a:pPr algn="ctr"/>
            <a:endParaRPr lang="en-US" sz="3200" dirty="0"/>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solidFill>
                  <a:prstClr val="white"/>
                </a:solidFill>
              </a:rPr>
              <a:pPr marL="25400"/>
              <a:t>40</a:t>
            </a:fld>
            <a:endParaRPr lang="en-US" dirty="0">
              <a:solidFill>
                <a:prstClr val="white"/>
              </a:solidFill>
            </a:endParaRPr>
          </a:p>
        </p:txBody>
      </p:sp>
    </p:spTree>
    <p:extLst>
      <p:ext uri="{BB962C8B-B14F-4D97-AF65-F5344CB8AC3E}">
        <p14:creationId xmlns:p14="http://schemas.microsoft.com/office/powerpoint/2010/main" val="287467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1140" y="131641"/>
            <a:ext cx="8681719" cy="430887"/>
          </a:xfrm>
        </p:spPr>
        <p:txBody>
          <a:bodyPr/>
          <a:lstStyle/>
          <a:p>
            <a:pPr algn="ctr"/>
            <a:r>
              <a:rPr lang="en-US" sz="2800" dirty="0"/>
              <a:t>Prompt Payment Act</a:t>
            </a:r>
          </a:p>
        </p:txBody>
      </p:sp>
      <p:sp>
        <p:nvSpPr>
          <p:cNvPr id="3" name="Text Placeholder 2"/>
          <p:cNvSpPr>
            <a:spLocks noGrp="1"/>
          </p:cNvSpPr>
          <p:nvPr>
            <p:ph type="body" sz="quarter" idx="10"/>
          </p:nvPr>
        </p:nvSpPr>
        <p:spPr>
          <a:xfrm>
            <a:off x="1722120" y="2438400"/>
            <a:ext cx="7345679" cy="1107996"/>
          </a:xfrm>
        </p:spPr>
        <p:txBody>
          <a:bodyPr/>
          <a:lstStyle/>
          <a:p>
            <a:r>
              <a:rPr lang="en-US" sz="2400" b="0" dirty="0" smtClean="0"/>
              <a:t>The Prompt Payment Act (5 </a:t>
            </a:r>
            <a:r>
              <a:rPr lang="en-US" sz="2400" b="0" dirty="0"/>
              <a:t>CFR Part </a:t>
            </a:r>
            <a:r>
              <a:rPr lang="en-US" sz="2400" b="0" dirty="0" smtClean="0"/>
              <a:t>1315) makes </a:t>
            </a:r>
            <a:r>
              <a:rPr lang="en-US" sz="2400" b="0" dirty="0"/>
              <a:t>sure that valid and proper invoices submitted by vendors are paid on time by federal agencies.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133600"/>
            <a:ext cx="1645920" cy="1645920"/>
          </a:xfrm>
          <a:prstGeom prst="rect">
            <a:avLst/>
          </a:prstGeom>
        </p:spPr>
      </p:pic>
      <p:sp>
        <p:nvSpPr>
          <p:cNvPr id="7" name="Slide Number Placeholder 6"/>
          <p:cNvSpPr>
            <a:spLocks noGrp="1"/>
          </p:cNvSpPr>
          <p:nvPr>
            <p:ph type="sldNum" sz="quarter" idx="7"/>
          </p:nvPr>
        </p:nvSpPr>
        <p:spPr/>
        <p:txBody>
          <a:bodyPr/>
          <a:lstStyle/>
          <a:p>
            <a:pPr marL="25400"/>
            <a:fld id="{81D60167-4931-47E6-BA6A-407CBD079E47}" type="slidenum">
              <a:rPr lang="en-US" smtClean="0">
                <a:solidFill>
                  <a:prstClr val="white"/>
                </a:solidFill>
              </a:rPr>
              <a:pPr marL="25400"/>
              <a:t>41</a:t>
            </a:fld>
            <a:endParaRPr lang="en-US" dirty="0">
              <a:solidFill>
                <a:prstClr val="white"/>
              </a:solidFill>
            </a:endParaRPr>
          </a:p>
        </p:txBody>
      </p:sp>
    </p:spTree>
    <p:extLst>
      <p:ext uri="{BB962C8B-B14F-4D97-AF65-F5344CB8AC3E}">
        <p14:creationId xmlns:p14="http://schemas.microsoft.com/office/powerpoint/2010/main" val="39958461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Automate and Improve Provider Payments </a:t>
            </a:r>
            <a:endParaRPr lang="en-US" sz="2800" dirty="0"/>
          </a:p>
        </p:txBody>
      </p:sp>
      <p:sp>
        <p:nvSpPr>
          <p:cNvPr id="5" name="Content Placeholder 1"/>
          <p:cNvSpPr>
            <a:spLocks noGrp="1"/>
          </p:cNvSpPr>
          <p:nvPr>
            <p:ph type="body" sz="quarter" idx="10"/>
          </p:nvPr>
        </p:nvSpPr>
        <p:spPr>
          <a:xfrm>
            <a:off x="228600" y="762000"/>
            <a:ext cx="8686800" cy="1538883"/>
          </a:xfrm>
        </p:spPr>
        <p:txBody>
          <a:bodyPr>
            <a:normAutofit/>
          </a:bodyPr>
          <a:lstStyle/>
          <a:p>
            <a:pPr marL="0" indent="0">
              <a:buNone/>
            </a:pPr>
            <a:r>
              <a:rPr lang="en-US" sz="1800" b="0" dirty="0" smtClean="0">
                <a:latin typeface="Arial" panose="020B0604020202020204" pitchFamily="34" charset="0"/>
                <a:cs typeface="Arial" panose="020B0604020202020204" pitchFamily="34" charset="0"/>
              </a:rPr>
              <a:t>What </a:t>
            </a:r>
            <a:r>
              <a:rPr lang="en-US" sz="1800" b="0" dirty="0">
                <a:latin typeface="Arial" panose="020B0604020202020204" pitchFamily="34" charset="0"/>
                <a:cs typeface="Arial" panose="020B0604020202020204" pitchFamily="34" charset="0"/>
              </a:rPr>
              <a:t>we want to hear from Veterans</a:t>
            </a:r>
            <a:r>
              <a:rPr lang="en-US" sz="1800" b="0" i="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t>
            </a:r>
            <a:r>
              <a:rPr lang="en-US" sz="1800" b="1" i="1" dirty="0">
                <a:solidFill>
                  <a:prstClr val="black"/>
                </a:solidFill>
                <a:latin typeface="Arial" panose="020B0604020202020204" pitchFamily="34" charset="0"/>
                <a:cs typeface="Arial" panose="020B0604020202020204" pitchFamily="34" charset="0"/>
              </a:rPr>
              <a:t>I </a:t>
            </a:r>
            <a:r>
              <a:rPr lang="en-US" sz="1800" b="1" i="1" dirty="0" smtClean="0">
                <a:solidFill>
                  <a:prstClr val="black"/>
                </a:solidFill>
                <a:latin typeface="Arial" panose="020B0604020202020204" pitchFamily="34" charset="0"/>
                <a:cs typeface="Arial" panose="020B0604020202020204" pitchFamily="34" charset="0"/>
              </a:rPr>
              <a:t>understand my </a:t>
            </a:r>
            <a:r>
              <a:rPr lang="en-US" sz="1800" b="1" i="1" dirty="0">
                <a:solidFill>
                  <a:prstClr val="black"/>
                </a:solidFill>
                <a:latin typeface="Arial" panose="020B0604020202020204" pitchFamily="34" charset="0"/>
                <a:cs typeface="Arial" panose="020B0604020202020204" pitchFamily="34" charset="0"/>
              </a:rPr>
              <a:t>financial responsibility and </a:t>
            </a:r>
            <a:r>
              <a:rPr lang="en-US" sz="1800" b="1" i="1" dirty="0" smtClean="0">
                <a:solidFill>
                  <a:prstClr val="black"/>
                </a:solidFill>
                <a:latin typeface="Arial" panose="020B0604020202020204" pitchFamily="34" charset="0"/>
                <a:cs typeface="Arial" panose="020B0604020202020204" pitchFamily="34" charset="0"/>
              </a:rPr>
              <a:t>I am billed accurately by VA.”</a:t>
            </a:r>
          </a:p>
          <a:p>
            <a:pPr marL="0" indent="0">
              <a:buNone/>
            </a:pPr>
            <a:endParaRPr lang="en-US" sz="1800" dirty="0" smtClean="0">
              <a:solidFill>
                <a:prstClr val="black"/>
              </a:solidFill>
              <a:latin typeface="Arial" panose="020B0604020202020204" pitchFamily="34" charset="0"/>
              <a:cs typeface="Arial" panose="020B0604020202020204" pitchFamily="34" charset="0"/>
            </a:endParaRPr>
          </a:p>
          <a:p>
            <a:pPr marL="0" indent="0">
              <a:buNone/>
            </a:pPr>
            <a:r>
              <a:rPr lang="en-US" sz="1800" b="0" dirty="0" smtClean="0">
                <a:solidFill>
                  <a:prstClr val="black"/>
                </a:solidFill>
                <a:latin typeface="Arial" panose="020B0604020202020204" pitchFamily="34" charset="0"/>
                <a:cs typeface="Arial" panose="020B0604020202020204" pitchFamily="34" charset="0"/>
              </a:rPr>
              <a:t>What we want to hear from providers</a:t>
            </a:r>
            <a:r>
              <a:rPr lang="en-US" sz="1800" dirty="0" smtClean="0">
                <a:solidFill>
                  <a:prstClr val="black"/>
                </a:solidFill>
                <a:latin typeface="Arial" panose="020B0604020202020204" pitchFamily="34" charset="0"/>
                <a:cs typeface="Arial" panose="020B0604020202020204" pitchFamily="34" charset="0"/>
              </a:rPr>
              <a:t>: </a:t>
            </a:r>
            <a:r>
              <a:rPr lang="en-US" sz="1800" b="1" dirty="0" smtClean="0">
                <a:solidFill>
                  <a:prstClr val="black"/>
                </a:solidFill>
                <a:latin typeface="Arial" panose="020B0604020202020204" pitchFamily="34" charset="0"/>
                <a:cs typeface="Arial" panose="020B0604020202020204" pitchFamily="34" charset="0"/>
              </a:rPr>
              <a:t>“</a:t>
            </a:r>
            <a:r>
              <a:rPr lang="en-US" sz="1800" b="1" i="1" dirty="0" smtClean="0">
                <a:solidFill>
                  <a:prstClr val="black"/>
                </a:solidFill>
                <a:latin typeface="Arial" panose="020B0604020202020204" pitchFamily="34" charset="0"/>
                <a:cs typeface="Arial" panose="020B0604020202020204" pitchFamily="34" charset="0"/>
              </a:rPr>
              <a:t>It is easy to work with VA.  They have adopted industry standards, pay promptly, and are a good partner</a:t>
            </a:r>
            <a:r>
              <a:rPr lang="en-US" sz="1800" b="1" dirty="0" smtClean="0">
                <a:solidFill>
                  <a:prstClr val="black"/>
                </a:solidFill>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pic>
        <p:nvPicPr>
          <p:cNvPr id="3" name="Picture 2" descr="Image of a bill and then an image of a paid stamp"/>
          <p:cNvPicPr>
            <a:picLocks noChangeAspect="1"/>
          </p:cNvPicPr>
          <p:nvPr/>
        </p:nvPicPr>
        <p:blipFill>
          <a:blip r:embed="rId3"/>
          <a:stretch>
            <a:fillRect/>
          </a:stretch>
        </p:blipFill>
        <p:spPr>
          <a:xfrm>
            <a:off x="1447800" y="2718629"/>
            <a:ext cx="6102625" cy="2158171"/>
          </a:xfrm>
          <a:prstGeom prst="rect">
            <a:avLst/>
          </a:prstGeom>
        </p:spPr>
      </p:pic>
      <p:sp>
        <p:nvSpPr>
          <p:cNvPr id="10" name="TextBox 9"/>
          <p:cNvSpPr txBox="1"/>
          <p:nvPr/>
        </p:nvSpPr>
        <p:spPr>
          <a:xfrm>
            <a:off x="228600" y="5389602"/>
            <a:ext cx="8595360" cy="323165"/>
          </a:xfrm>
          <a:prstGeom prst="rect">
            <a:avLst/>
          </a:prstGeom>
          <a:noFill/>
        </p:spPr>
        <p:txBody>
          <a:bodyPr wrap="square" rtlCol="0">
            <a:spAutoFit/>
          </a:bodyPr>
          <a:lstStyle/>
          <a:p>
            <a:r>
              <a:rPr lang="en-US" sz="1500" dirty="0" smtClean="0">
                <a:solidFill>
                  <a:prstClr val="black"/>
                </a:solidFill>
                <a:latin typeface="Arial" panose="020B0604020202020204" pitchFamily="34" charset="0"/>
                <a:cs typeface="Arial" panose="020B0604020202020204" pitchFamily="34" charset="0"/>
              </a:rPr>
              <a:t>We are working to enable accurate and timely payments to our community partners.  </a:t>
            </a:r>
            <a:endParaRPr lang="en-US" sz="15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42</a:t>
            </a:fld>
            <a:endParaRPr lang="en-US" dirty="0">
              <a:solidFill>
                <a:prstClr val="white"/>
              </a:solidFill>
            </a:endParaRPr>
          </a:p>
        </p:txBody>
      </p:sp>
    </p:spTree>
    <p:extLst>
      <p:ext uri="{BB962C8B-B14F-4D97-AF65-F5344CB8AC3E}">
        <p14:creationId xmlns:p14="http://schemas.microsoft.com/office/powerpoint/2010/main" val="1047098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p>
            <a:pPr algn="ctr"/>
            <a:r>
              <a:rPr lang="en-US" sz="2800" dirty="0" smtClean="0">
                <a:latin typeface="Arial" panose="020B0604020202020204" pitchFamily="34" charset="0"/>
                <a:cs typeface="Arial" panose="020B0604020202020204" pitchFamily="34" charset="0"/>
              </a:rPr>
              <a:t>Removing Administrative Burdens for Providers</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304800" y="3824407"/>
            <a:ext cx="8763000" cy="166199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VA executed more than 45 contract modifications to </a:t>
            </a:r>
            <a:r>
              <a:rPr lang="en-US" dirty="0" smtClean="0">
                <a:solidFill>
                  <a:prstClr val="black"/>
                </a:solidFill>
                <a:latin typeface="Arial" panose="020B0604020202020204" pitchFamily="34" charset="0"/>
                <a:cs typeface="Arial" panose="020B0604020202020204" pitchFamily="34" charset="0"/>
              </a:rPr>
              <a:t>eliminate </a:t>
            </a:r>
            <a:r>
              <a:rPr lang="en-US" dirty="0">
                <a:solidFill>
                  <a:prstClr val="black"/>
                </a:solidFill>
                <a:latin typeface="Arial" panose="020B0604020202020204" pitchFamily="34" charset="0"/>
                <a:cs typeface="Arial" panose="020B0604020202020204" pitchFamily="34" charset="0"/>
              </a:rPr>
              <a:t>delays in </a:t>
            </a:r>
            <a:r>
              <a:rPr lang="en-US" dirty="0" smtClean="0">
                <a:solidFill>
                  <a:prstClr val="black"/>
                </a:solidFill>
                <a:latin typeface="Arial" panose="020B0604020202020204" pitchFamily="34" charset="0"/>
                <a:cs typeface="Arial" panose="020B0604020202020204" pitchFamily="34" charset="0"/>
              </a:rPr>
              <a:t>payment. </a:t>
            </a:r>
            <a:endParaRPr lang="en-US" dirty="0">
              <a:solidFill>
                <a:prstClr val="black"/>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VA separated submission of medical documentation from  provider payment.</a:t>
            </a:r>
          </a:p>
          <a:p>
            <a:pPr marL="285750" indent="-285750">
              <a:spcBef>
                <a:spcPts val="600"/>
              </a:spcBef>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VA streamlined required medical documentation to reduce administrative burden.</a:t>
            </a:r>
          </a:p>
          <a:p>
            <a:pPr marL="285750" indent="-285750">
              <a:spcBef>
                <a:spcPts val="600"/>
              </a:spcBef>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VA  enhanced real-time monitoring of </a:t>
            </a:r>
            <a:r>
              <a:rPr lang="en-US" dirty="0">
                <a:solidFill>
                  <a:prstClr val="black"/>
                </a:solidFill>
                <a:latin typeface="Arial" panose="020B0604020202020204" pitchFamily="34" charset="0"/>
                <a:cs typeface="Arial" panose="020B0604020202020204" pitchFamily="34" charset="0"/>
              </a:rPr>
              <a:t>claims status </a:t>
            </a:r>
            <a:r>
              <a:rPr lang="en-US" dirty="0" smtClean="0">
                <a:solidFill>
                  <a:prstClr val="black"/>
                </a:solidFill>
                <a:latin typeface="Arial" panose="020B0604020202020204" pitchFamily="34" charset="0"/>
                <a:cs typeface="Arial" panose="020B0604020202020204" pitchFamily="34" charset="0"/>
              </a:rPr>
              <a:t>using new tools. </a:t>
            </a:r>
            <a:endParaRPr lang="en-US"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721" y="1371600"/>
            <a:ext cx="1828800" cy="1828800"/>
          </a:xfrm>
          <a:prstGeom prst="rect">
            <a:avLst/>
          </a:prstGeom>
        </p:spPr>
      </p:pic>
      <p:sp>
        <p:nvSpPr>
          <p:cNvPr id="11" name="Slide Number Placeholder 10"/>
          <p:cNvSpPr>
            <a:spLocks noGrp="1"/>
          </p:cNvSpPr>
          <p:nvPr>
            <p:ph type="sldNum" sz="quarter" idx="7"/>
          </p:nvPr>
        </p:nvSpPr>
        <p:spPr/>
        <p:txBody>
          <a:bodyPr/>
          <a:lstStyle/>
          <a:p>
            <a:pPr marL="25400"/>
            <a:fld id="{81D60167-4931-47E6-BA6A-407CBD079E47}" type="slidenum">
              <a:rPr lang="en-US" smtClean="0">
                <a:solidFill>
                  <a:prstClr val="white"/>
                </a:solidFill>
              </a:rPr>
              <a:pPr marL="25400"/>
              <a:t>43</a:t>
            </a:fld>
            <a:endParaRPr lang="en-US" dirty="0">
              <a:solidFill>
                <a:prstClr val="white"/>
              </a:solidFill>
            </a:endParaRPr>
          </a:p>
        </p:txBody>
      </p:sp>
    </p:spTree>
    <p:extLst>
      <p:ext uri="{BB962C8B-B14F-4D97-AF65-F5344CB8AC3E}">
        <p14:creationId xmlns:p14="http://schemas.microsoft.com/office/powerpoint/2010/main" val="37220457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2803056"/>
            <a:ext cx="9144000" cy="615553"/>
          </a:xfrm>
          <a:prstGeom prst="rect">
            <a:avLst/>
          </a:prstGeom>
        </p:spPr>
        <p:txBody>
          <a:bodyPr vert="horz" wrap="square" lIns="0" tIns="0" rIns="0" bIns="0" rtlCol="0">
            <a:spAutoFit/>
          </a:bodyPr>
          <a:lstStyle/>
          <a:p>
            <a:pPr marL="12700" algn="ctr"/>
            <a:r>
              <a:rPr lang="en-US" sz="4000" b="1" spc="-35" dirty="0" smtClean="0">
                <a:solidFill>
                  <a:prstClr val="black"/>
                </a:solidFill>
                <a:latin typeface="Arial"/>
                <a:cs typeface="Arial"/>
              </a:rPr>
              <a:t>Appendix</a:t>
            </a:r>
            <a:endParaRPr sz="4000" dirty="0">
              <a:solidFill>
                <a:prstClr val="black"/>
              </a:solidFill>
              <a:latin typeface="Arial"/>
              <a:cs typeface="Arial"/>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44</a:t>
            </a:fld>
            <a:endParaRPr lang="en-US" dirty="0">
              <a:solidFill>
                <a:prstClr val="white"/>
              </a:solidFill>
            </a:endParaRPr>
          </a:p>
        </p:txBody>
      </p:sp>
    </p:spTree>
    <p:extLst>
      <p:ext uri="{BB962C8B-B14F-4D97-AF65-F5344CB8AC3E}">
        <p14:creationId xmlns:p14="http://schemas.microsoft.com/office/powerpoint/2010/main" val="4243287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533400"/>
          </a:xfrm>
        </p:spPr>
        <p:txBody>
          <a:bodyPr anchor="b">
            <a:normAutofit/>
          </a:bodyPr>
          <a:lstStyle/>
          <a:p>
            <a:pPr algn="ctr"/>
            <a:r>
              <a:rPr lang="en-US" sz="2800" dirty="0" smtClean="0">
                <a:latin typeface="Arial" panose="020B0604020202020204" pitchFamily="34" charset="0"/>
                <a:cs typeface="Arial" panose="020B0604020202020204" pitchFamily="34" charset="0"/>
              </a:rPr>
              <a:t>Claims Processing Point of Contacts</a:t>
            </a:r>
            <a:endParaRPr lang="en-US" sz="2800" dirty="0">
              <a:latin typeface="Arial" panose="020B0604020202020204" pitchFamily="34" charset="0"/>
              <a:cs typeface="Arial" panose="020B0604020202020204" pitchFamily="34" charset="0"/>
            </a:endParaRPr>
          </a:p>
        </p:txBody>
      </p:sp>
      <p:sp>
        <p:nvSpPr>
          <p:cNvPr id="5" name="Content Placeholder 4"/>
          <p:cNvSpPr>
            <a:spLocks noGrp="1"/>
          </p:cNvSpPr>
          <p:nvPr>
            <p:ph type="body" idx="1"/>
          </p:nvPr>
        </p:nvSpPr>
        <p:spPr>
          <a:xfrm>
            <a:off x="236621" y="1030342"/>
            <a:ext cx="8813518" cy="4989458"/>
          </a:xfrm>
        </p:spPr>
        <p:txBody>
          <a:bodyPr>
            <a:noAutofit/>
          </a:bodyPr>
          <a:lstStyle/>
          <a:p>
            <a:r>
              <a:rPr lang="en-US" sz="1600" dirty="0" smtClean="0"/>
              <a:t>Joe Enderle, Director, VACC, Claims Adjudication and Reimbursement</a:t>
            </a:r>
          </a:p>
          <a:p>
            <a:pPr marL="274320" indent="-274320">
              <a:spcAft>
                <a:spcPts val="600"/>
              </a:spcAft>
              <a:buFont typeface="Arial" panose="020B0604020202020204" pitchFamily="34" charset="0"/>
              <a:buChar char="•"/>
            </a:pPr>
            <a:r>
              <a:rPr lang="en-US" sz="1600" b="0" dirty="0" smtClean="0"/>
              <a:t>(303) 370-5088 </a:t>
            </a:r>
          </a:p>
          <a:p>
            <a:pPr marL="274320" indent="-274320">
              <a:spcAft>
                <a:spcPts val="600"/>
              </a:spcAft>
              <a:buFont typeface="Arial" panose="020B0604020202020204" pitchFamily="34" charset="0"/>
              <a:buChar char="•"/>
            </a:pPr>
            <a:r>
              <a:rPr lang="en-US" sz="1600" b="0" dirty="0" smtClean="0">
                <a:hlinkClick r:id="rId3"/>
              </a:rPr>
              <a:t>Joseph.Enderle@va.gov</a:t>
            </a:r>
            <a:r>
              <a:rPr lang="en-US" sz="1600" b="0" dirty="0" smtClean="0"/>
              <a:t> </a:t>
            </a:r>
          </a:p>
          <a:p>
            <a:endParaRPr lang="en-US" sz="1600" b="0" dirty="0"/>
          </a:p>
          <a:p>
            <a:r>
              <a:rPr lang="en-US" sz="1600" dirty="0" smtClean="0"/>
              <a:t>Cindy Heaton, Deputy Director, </a:t>
            </a:r>
            <a:r>
              <a:rPr lang="en-US" sz="1600" dirty="0"/>
              <a:t>Claims Adjudication and Reimbursement </a:t>
            </a:r>
            <a:r>
              <a:rPr lang="en-US" sz="1600" b="0" dirty="0" smtClean="0"/>
              <a:t> </a:t>
            </a:r>
          </a:p>
          <a:p>
            <a:pPr marL="274320" indent="-274320">
              <a:spcAft>
                <a:spcPts val="600"/>
              </a:spcAft>
              <a:buFont typeface="Arial" panose="020B0604020202020204" pitchFamily="34" charset="0"/>
              <a:buChar char="•"/>
            </a:pPr>
            <a:r>
              <a:rPr lang="en-US" sz="1600" b="0" dirty="0" smtClean="0"/>
              <a:t>(406) 461-5971  </a:t>
            </a:r>
          </a:p>
          <a:p>
            <a:pPr marL="274320" indent="-274320">
              <a:spcAft>
                <a:spcPts val="600"/>
              </a:spcAft>
              <a:buFont typeface="Arial" panose="020B0604020202020204" pitchFamily="34" charset="0"/>
              <a:buChar char="•"/>
            </a:pPr>
            <a:r>
              <a:rPr lang="en-US" sz="1600" b="0" dirty="0" smtClean="0">
                <a:hlinkClick r:id="rId4"/>
              </a:rPr>
              <a:t>Cindy.Heaton@va.gov</a:t>
            </a:r>
            <a:endParaRPr lang="en-US" sz="1600" b="0" dirty="0" smtClean="0"/>
          </a:p>
          <a:p>
            <a:pPr marL="0" indent="0">
              <a:buNone/>
            </a:pPr>
            <a:r>
              <a:rPr lang="en-US" sz="1600" b="0" dirty="0" smtClean="0"/>
              <a:t> </a:t>
            </a:r>
          </a:p>
          <a:p>
            <a:r>
              <a:rPr lang="en-US" sz="1600" dirty="0" smtClean="0"/>
              <a:t>Roberto Morales, VACC Regional </a:t>
            </a:r>
            <a:r>
              <a:rPr lang="en-US" sz="1600" dirty="0"/>
              <a:t>Officer – Region 2</a:t>
            </a:r>
          </a:p>
          <a:p>
            <a:pPr marL="274320" indent="-274320">
              <a:spcAft>
                <a:spcPts val="600"/>
              </a:spcAft>
              <a:buFont typeface="Arial" panose="020B0604020202020204" pitchFamily="34" charset="0"/>
              <a:buChar char="•"/>
            </a:pPr>
            <a:r>
              <a:rPr lang="en-US" sz="1600" b="0" dirty="0" smtClean="0"/>
              <a:t>(727) 575-8120 </a:t>
            </a:r>
          </a:p>
          <a:p>
            <a:pPr marL="274320" indent="-274320">
              <a:spcAft>
                <a:spcPts val="600"/>
              </a:spcAft>
              <a:buFont typeface="Arial" panose="020B0604020202020204" pitchFamily="34" charset="0"/>
              <a:buChar char="•"/>
            </a:pPr>
            <a:r>
              <a:rPr lang="en-US" sz="1600" b="0" dirty="0" smtClean="0">
                <a:hlinkClick r:id="rId5"/>
              </a:rPr>
              <a:t>Roberto.Morales2@va.gov</a:t>
            </a:r>
            <a:r>
              <a:rPr lang="en-US" sz="1600" b="0" dirty="0" smtClean="0"/>
              <a:t>  </a:t>
            </a:r>
          </a:p>
          <a:p>
            <a:pPr marL="0" indent="0">
              <a:buNone/>
            </a:pPr>
            <a:endParaRPr lang="en-US" sz="1600" b="0" dirty="0" smtClean="0"/>
          </a:p>
          <a:p>
            <a:r>
              <a:rPr lang="en-US" sz="1600" dirty="0" smtClean="0"/>
              <a:t>David Neumayer, VACC V7 Manager </a:t>
            </a:r>
            <a:endParaRPr lang="en-US" sz="1600" dirty="0"/>
          </a:p>
          <a:p>
            <a:pPr marL="274320" indent="-274320">
              <a:spcAft>
                <a:spcPts val="600"/>
              </a:spcAft>
              <a:buFont typeface="Arial" panose="020B0604020202020204" pitchFamily="34" charset="0"/>
              <a:buChar char="•"/>
            </a:pPr>
            <a:r>
              <a:rPr lang="en-US" sz="1600" b="0" dirty="0" smtClean="0"/>
              <a:t>(843) 789-7831</a:t>
            </a:r>
            <a:endParaRPr lang="en-US" sz="1600" b="0" dirty="0"/>
          </a:p>
          <a:p>
            <a:pPr marL="274320" indent="-274320">
              <a:spcAft>
                <a:spcPts val="600"/>
              </a:spcAft>
              <a:buFont typeface="Arial" panose="020B0604020202020204" pitchFamily="34" charset="0"/>
              <a:buChar char="•"/>
            </a:pPr>
            <a:r>
              <a:rPr lang="en-US" sz="1600" b="0" dirty="0" smtClean="0">
                <a:hlinkClick r:id="rId6"/>
              </a:rPr>
              <a:t>David.Neumayer@va.gov</a:t>
            </a:r>
            <a:r>
              <a:rPr lang="en-US" sz="1600" b="0" dirty="0" smtClean="0"/>
              <a:t> </a:t>
            </a:r>
          </a:p>
          <a:p>
            <a:pPr>
              <a:spcAft>
                <a:spcPts val="600"/>
              </a:spcAft>
            </a:pPr>
            <a:r>
              <a:rPr lang="en-US" sz="1600" b="0" dirty="0" smtClean="0"/>
              <a:t>  </a:t>
            </a:r>
          </a:p>
          <a:p>
            <a:r>
              <a:rPr lang="en-US" sz="1600" dirty="0" smtClean="0"/>
              <a:t>Provider Relations Email: </a:t>
            </a:r>
            <a:r>
              <a:rPr lang="en-US" sz="1600" b="0" dirty="0" smtClean="0">
                <a:hlinkClick r:id="rId7"/>
              </a:rPr>
              <a:t>Provider.Response@va.gov</a:t>
            </a:r>
            <a:r>
              <a:rPr lang="en-US" sz="1600" b="0" dirty="0" smtClean="0"/>
              <a:t> </a:t>
            </a:r>
            <a:endParaRPr lang="en-US" sz="1600" dirty="0"/>
          </a:p>
          <a:p>
            <a:endParaRPr lang="en-US" dirty="0"/>
          </a:p>
        </p:txBody>
      </p:sp>
      <p:sp>
        <p:nvSpPr>
          <p:cNvPr id="2" name="Slide Number Placeholder 1"/>
          <p:cNvSpPr>
            <a:spLocks noGrp="1"/>
          </p:cNvSpPr>
          <p:nvPr>
            <p:ph type="sldNum" sz="quarter" idx="7"/>
          </p:nvPr>
        </p:nvSpPr>
        <p:spPr/>
        <p:txBody>
          <a:bodyPr/>
          <a:lstStyle/>
          <a:p>
            <a:pPr marL="25400"/>
            <a:fld id="{81D60167-4931-47E6-BA6A-407CBD079E47}" type="slidenum">
              <a:rPr lang="en-US" smtClean="0">
                <a:solidFill>
                  <a:prstClr val="white"/>
                </a:solidFill>
              </a:rPr>
              <a:pPr marL="25400"/>
              <a:t>45</a:t>
            </a:fld>
            <a:endParaRPr lang="en-US" dirty="0">
              <a:solidFill>
                <a:prstClr val="white"/>
              </a:solidFill>
            </a:endParaRPr>
          </a:p>
        </p:txBody>
      </p:sp>
      <p:sp>
        <p:nvSpPr>
          <p:cNvPr id="7" name="TextBox 6"/>
          <p:cNvSpPr txBox="1"/>
          <p:nvPr/>
        </p:nvSpPr>
        <p:spPr>
          <a:xfrm>
            <a:off x="236621" y="545068"/>
            <a:ext cx="8915400" cy="369332"/>
          </a:xfrm>
          <a:prstGeom prst="rect">
            <a:avLst/>
          </a:prstGeom>
          <a:noFill/>
        </p:spPr>
        <p:txBody>
          <a:bodyPr wrap="square" rtlCol="0">
            <a:spAutoFit/>
          </a:bodyPr>
          <a:lstStyle/>
          <a:p>
            <a:r>
              <a:rPr lang="en-US" i="1" dirty="0" smtClean="0">
                <a:solidFill>
                  <a:prstClr val="black"/>
                </a:solidFill>
                <a:latin typeface="Arial" panose="020B0604020202020204" pitchFamily="34" charset="0"/>
                <a:cs typeface="Arial" panose="020B0604020202020204" pitchFamily="34" charset="0"/>
              </a:rPr>
              <a:t>For additional questions, the following contacts can respond to your questions.</a:t>
            </a:r>
            <a:endParaRPr lang="en-US"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85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white"/>
                </a:solidFill>
              </a:rPr>
              <a:pPr marL="25400"/>
              <a:t>46</a:t>
            </a:fld>
            <a:endParaRPr dirty="0">
              <a:solidFill>
                <a:prstClr val="white"/>
              </a:solidFill>
            </a:endParaRPr>
          </a:p>
        </p:txBody>
      </p:sp>
      <p:sp>
        <p:nvSpPr>
          <p:cNvPr id="4" name="Content Placeholder 2"/>
          <p:cNvSpPr txBox="1">
            <a:spLocks/>
          </p:cNvSpPr>
          <p:nvPr/>
        </p:nvSpPr>
        <p:spPr>
          <a:xfrm>
            <a:off x="152400" y="1295400"/>
            <a:ext cx="8778493" cy="4191000"/>
          </a:xfrm>
          <a:prstGeom prst="rect">
            <a:avLst/>
          </a:prstGeom>
        </p:spPr>
        <p:txBody>
          <a:bodyPr wrap="square" lIns="0" tIns="0" rIns="0" bIns="0">
            <a:normAutofit/>
          </a:bodyPr>
          <a:lstStyle>
            <a:lvl1pPr marL="0">
              <a:defRPr sz="28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000" kern="0" dirty="0" smtClean="0">
                <a:solidFill>
                  <a:prstClr val="black"/>
                </a:solidFill>
                <a:latin typeface="Arial" panose="020B0604020202020204" pitchFamily="34" charset="0"/>
                <a:cs typeface="Arial" panose="020B0604020202020204" pitchFamily="34" charset="0"/>
              </a:rPr>
              <a:t>Chief Business Office Purchased Care (CBOPC)  Website: </a:t>
            </a:r>
            <a:r>
              <a:rPr lang="en-US" sz="2000" b="0" kern="0" dirty="0" smtClean="0">
                <a:solidFill>
                  <a:prstClr val="black"/>
                </a:solidFill>
                <a:latin typeface="Arial" panose="020B0604020202020204" pitchFamily="34" charset="0"/>
                <a:cs typeface="Arial" panose="020B0604020202020204" pitchFamily="34" charset="0"/>
                <a:hlinkClick r:id="rId3"/>
              </a:rPr>
              <a:t>http://www.va.gov/purchasedcare</a:t>
            </a:r>
            <a:r>
              <a:rPr lang="en-US" sz="2000" kern="0" dirty="0" smtClean="0">
                <a:solidFill>
                  <a:prstClr val="black"/>
                </a:solidFill>
                <a:latin typeface="Arial" panose="020B0604020202020204" pitchFamily="34" charset="0"/>
                <a:cs typeface="Arial" panose="020B0604020202020204" pitchFamily="34" charset="0"/>
                <a:hlinkClick r:id="rId3"/>
              </a:rPr>
              <a:t>/</a:t>
            </a:r>
            <a:r>
              <a:rPr lang="en-US" sz="2000" kern="0" dirty="0" smtClean="0">
                <a:solidFill>
                  <a:prstClr val="black"/>
                </a:solidFill>
                <a:latin typeface="Arial" panose="020B0604020202020204" pitchFamily="34" charset="0"/>
                <a:cs typeface="Arial" panose="020B0604020202020204" pitchFamily="34" charset="0"/>
              </a:rPr>
              <a:t> </a:t>
            </a:r>
          </a:p>
          <a:p>
            <a:pPr marL="285750" lvl="1" indent="-285750">
              <a:spcAft>
                <a:spcPts val="600"/>
              </a:spcAft>
              <a:buFont typeface="Arial" panose="020B0604020202020204" pitchFamily="34" charset="0"/>
              <a:buChar char="•"/>
            </a:pPr>
            <a:r>
              <a:rPr lang="en-US" sz="2000" kern="0" dirty="0" smtClean="0">
                <a:solidFill>
                  <a:sysClr val="windowText" lastClr="000000"/>
                </a:solidFill>
                <a:latin typeface="Arial" panose="020B0604020202020204" pitchFamily="34" charset="0"/>
                <a:cs typeface="Arial" panose="020B0604020202020204" pitchFamily="34" charset="0"/>
              </a:rPr>
              <a:t>For community provider fact </a:t>
            </a:r>
            <a:r>
              <a:rPr lang="en-US" sz="2000" kern="0" dirty="0">
                <a:solidFill>
                  <a:sysClr val="windowText" lastClr="000000"/>
                </a:solidFill>
                <a:latin typeface="Arial" panose="020B0604020202020204" pitchFamily="34" charset="0"/>
                <a:cs typeface="Arial" panose="020B0604020202020204" pitchFamily="34" charset="0"/>
              </a:rPr>
              <a:t>s</a:t>
            </a:r>
            <a:r>
              <a:rPr lang="en-US" sz="2000" kern="0" dirty="0" smtClean="0">
                <a:solidFill>
                  <a:sysClr val="windowText" lastClr="000000"/>
                </a:solidFill>
                <a:latin typeface="Arial" panose="020B0604020202020204" pitchFamily="34" charset="0"/>
                <a:cs typeface="Arial" panose="020B0604020202020204" pitchFamily="34" charset="0"/>
              </a:rPr>
              <a:t>heets and guidebooks. </a:t>
            </a:r>
            <a:endParaRPr lang="en-US" sz="2000" kern="0" dirty="0">
              <a:solidFill>
                <a:sysClr val="windowText" lastClr="000000"/>
              </a:solidFill>
              <a:latin typeface="Arial" panose="020B0604020202020204" pitchFamily="34" charset="0"/>
              <a:cs typeface="Arial" panose="020B0604020202020204" pitchFamily="34" charset="0"/>
            </a:endParaRPr>
          </a:p>
          <a:p>
            <a:pPr lvl="1"/>
            <a:endParaRPr lang="en-US" sz="2000" kern="0" dirty="0" smtClean="0">
              <a:solidFill>
                <a:sysClr val="windowText" lastClr="000000"/>
              </a:solidFill>
              <a:latin typeface="Arial" panose="020B0604020202020204" pitchFamily="34" charset="0"/>
              <a:cs typeface="Arial" panose="020B0604020202020204" pitchFamily="34" charset="0"/>
            </a:endParaRPr>
          </a:p>
          <a:p>
            <a:r>
              <a:rPr lang="en-US" sz="2000" kern="0" dirty="0" smtClean="0">
                <a:solidFill>
                  <a:prstClr val="black"/>
                </a:solidFill>
                <a:latin typeface="Arial" panose="020B0604020202020204" pitchFamily="34" charset="0"/>
                <a:cs typeface="Arial" panose="020B0604020202020204" pitchFamily="34" charset="0"/>
              </a:rPr>
              <a:t>Veterans Choice Program Website: </a:t>
            </a:r>
            <a:r>
              <a:rPr lang="en-US" sz="2000" b="0" kern="0" dirty="0" smtClean="0">
                <a:solidFill>
                  <a:prstClr val="black"/>
                </a:solidFill>
                <a:latin typeface="Arial" panose="020B0604020202020204" pitchFamily="34" charset="0"/>
                <a:cs typeface="Arial" panose="020B0604020202020204" pitchFamily="34" charset="0"/>
                <a:hlinkClick r:id="rId4"/>
              </a:rPr>
              <a:t>http://www.va.gov/opa/choiceact/</a:t>
            </a:r>
            <a:r>
              <a:rPr lang="en-US" sz="2000" b="0" kern="0" dirty="0" smtClean="0">
                <a:solidFill>
                  <a:prstClr val="black"/>
                </a:solidFill>
                <a:latin typeface="Arial" panose="020B0604020202020204" pitchFamily="34" charset="0"/>
                <a:cs typeface="Arial" panose="020B0604020202020204" pitchFamily="34" charset="0"/>
              </a:rPr>
              <a:t> </a:t>
            </a:r>
          </a:p>
          <a:p>
            <a:pPr marL="274320" lvl="1" indent="-274320">
              <a:spcAft>
                <a:spcPts val="600"/>
              </a:spcAft>
              <a:buFont typeface="Arial" panose="020B0604020202020204" pitchFamily="34" charset="0"/>
              <a:buChar char="•"/>
            </a:pPr>
            <a:r>
              <a:rPr lang="en-US" sz="2000" kern="0" dirty="0" smtClean="0">
                <a:solidFill>
                  <a:sysClr val="windowText" lastClr="000000"/>
                </a:solidFill>
                <a:latin typeface="Arial" panose="020B0604020202020204" pitchFamily="34" charset="0"/>
                <a:cs typeface="Arial" panose="020B0604020202020204" pitchFamily="34" charset="0"/>
              </a:rPr>
              <a:t>For more information on how to become a Choice Program and/or Patient-Centered Community Care (PC3) provider. </a:t>
            </a:r>
            <a:endParaRPr lang="en-US" sz="2000" kern="0" dirty="0" smtClean="0">
              <a:solidFill>
                <a:prstClr val="black"/>
              </a:solidFill>
              <a:latin typeface="Arial" panose="020B0604020202020204" pitchFamily="34" charset="0"/>
              <a:cs typeface="Arial" panose="020B0604020202020204" pitchFamily="34" charset="0"/>
            </a:endParaRPr>
          </a:p>
          <a:p>
            <a:endParaRPr lang="en-US" kern="0" dirty="0" smtClean="0">
              <a:solidFill>
                <a:prstClr val="black"/>
              </a:solidFill>
            </a:endParaRPr>
          </a:p>
          <a:p>
            <a:endParaRPr lang="en-US" kern="0" dirty="0" smtClean="0">
              <a:solidFill>
                <a:prstClr val="black"/>
              </a:solidFill>
            </a:endParaRPr>
          </a:p>
          <a:p>
            <a:endParaRPr lang="en-US" kern="0" dirty="0">
              <a:solidFill>
                <a:prstClr val="black"/>
              </a:solidFill>
            </a:endParaRPr>
          </a:p>
        </p:txBody>
      </p:sp>
      <p:sp>
        <p:nvSpPr>
          <p:cNvPr id="5" name="TextBox 4"/>
          <p:cNvSpPr txBox="1"/>
          <p:nvPr/>
        </p:nvSpPr>
        <p:spPr>
          <a:xfrm>
            <a:off x="228600" y="0"/>
            <a:ext cx="8382000" cy="523220"/>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Additional</a:t>
            </a:r>
            <a:r>
              <a:rPr lang="en-US" sz="2800" dirty="0" smtClean="0">
                <a:solidFill>
                  <a:prstClr val="white"/>
                </a:solidFill>
                <a:latin typeface="Arial" panose="020B0604020202020204" pitchFamily="34" charset="0"/>
                <a:cs typeface="Arial" panose="020B0604020202020204" pitchFamily="34" charset="0"/>
              </a:rPr>
              <a:t> </a:t>
            </a:r>
            <a:r>
              <a:rPr lang="en-US" sz="2800" b="1" dirty="0" smtClean="0">
                <a:solidFill>
                  <a:prstClr val="white"/>
                </a:solidFill>
                <a:latin typeface="Arial" panose="020B0604020202020204" pitchFamily="34" charset="0"/>
                <a:cs typeface="Arial" panose="020B0604020202020204" pitchFamily="34" charset="0"/>
              </a:rPr>
              <a:t>Resources</a:t>
            </a:r>
            <a:endParaRPr lang="en-US" sz="28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710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18946" y="2743200"/>
            <a:ext cx="6782054" cy="1231106"/>
          </a:xfrm>
          <a:prstGeom prst="rect">
            <a:avLst/>
          </a:prstGeom>
        </p:spPr>
        <p:txBody>
          <a:bodyPr vert="horz" wrap="square" lIns="0" tIns="0" rIns="0" bIns="0" rtlCol="0">
            <a:spAutoFit/>
          </a:bodyPr>
          <a:lstStyle/>
          <a:p>
            <a:pPr marL="12700" algn="ctr"/>
            <a:r>
              <a:rPr lang="en-US" sz="4000" b="1" spc="-35" dirty="0" smtClean="0">
                <a:solidFill>
                  <a:prstClr val="black"/>
                </a:solidFill>
                <a:latin typeface="Arial"/>
                <a:cs typeface="Arial"/>
              </a:rPr>
              <a:t>Emergency Services and PFRAR</a:t>
            </a:r>
            <a:endParaRPr sz="4000" dirty="0">
              <a:solidFill>
                <a:prstClr val="black"/>
              </a:solidFill>
              <a:latin typeface="Arial"/>
              <a:cs typeface="Arial"/>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white"/>
                </a:solidFill>
              </a:rPr>
              <a:pPr marL="25400"/>
              <a:t>47</a:t>
            </a:fld>
            <a:endParaRPr dirty="0">
              <a:solidFill>
                <a:prstClr val="white"/>
              </a:solidFill>
            </a:endParaRPr>
          </a:p>
        </p:txBody>
      </p:sp>
    </p:spTree>
    <p:extLst>
      <p:ext uri="{BB962C8B-B14F-4D97-AF65-F5344CB8AC3E}">
        <p14:creationId xmlns:p14="http://schemas.microsoft.com/office/powerpoint/2010/main" val="2534930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411098" y="26313"/>
            <a:ext cx="8229600" cy="430887"/>
          </a:xfrm>
          <a:prstGeom prst="rect">
            <a:avLst/>
          </a:prstGeom>
        </p:spPr>
        <p:txBody>
          <a:bodyPr vert="horz" wrap="square" lIns="0" tIns="0" rIns="0" bIns="0" rtlCol="0">
            <a:spAutoFit/>
          </a:bodyPr>
          <a:lstStyle/>
          <a:p>
            <a:pPr marL="12700" algn="ctr">
              <a:lnSpc>
                <a:spcPct val="100000"/>
              </a:lnSpc>
            </a:pPr>
            <a:r>
              <a:rPr lang="en-US" sz="2800" dirty="0" smtClean="0"/>
              <a:t>Claims Requirements for Emergency Care</a:t>
            </a:r>
            <a:endParaRPr sz="2800" spc="-10" dirty="0"/>
          </a:p>
        </p:txBody>
      </p:sp>
      <p:sp>
        <p:nvSpPr>
          <p:cNvPr id="18" name="object 18"/>
          <p:cNvSpPr txBox="1"/>
          <p:nvPr/>
        </p:nvSpPr>
        <p:spPr>
          <a:xfrm>
            <a:off x="409699" y="5791200"/>
            <a:ext cx="8200901" cy="215444"/>
          </a:xfrm>
          <a:prstGeom prst="rect">
            <a:avLst/>
          </a:prstGeom>
        </p:spPr>
        <p:txBody>
          <a:bodyPr vert="horz" wrap="square" lIns="0" tIns="0" rIns="0" bIns="0" rtlCol="0">
            <a:spAutoFit/>
          </a:bodyPr>
          <a:lstStyle/>
          <a:p>
            <a:pPr marL="12700"/>
            <a:r>
              <a:rPr sz="1400" dirty="0" smtClean="0">
                <a:solidFill>
                  <a:prstClr val="black"/>
                </a:solidFill>
                <a:latin typeface="Arial" panose="020B0604020202020204" pitchFamily="34" charset="0"/>
                <a:cs typeface="Arial" panose="020B0604020202020204" pitchFamily="34" charset="0"/>
              </a:rPr>
              <a:t>Please</a:t>
            </a:r>
            <a:r>
              <a:rPr sz="1400" spc="-35" dirty="0" smtClean="0">
                <a:solidFill>
                  <a:prstClr val="black"/>
                </a:solidFill>
                <a:latin typeface="Arial" panose="020B0604020202020204" pitchFamily="34" charset="0"/>
                <a:cs typeface="Arial" panose="020B0604020202020204" pitchFamily="34" charset="0"/>
              </a:rPr>
              <a:t> </a:t>
            </a:r>
            <a:r>
              <a:rPr sz="1400" dirty="0">
                <a:solidFill>
                  <a:prstClr val="black"/>
                </a:solidFill>
                <a:latin typeface="Arial" panose="020B0604020202020204" pitchFamily="34" charset="0"/>
                <a:cs typeface="Arial" panose="020B0604020202020204" pitchFamily="34" charset="0"/>
              </a:rPr>
              <a:t>vis</a:t>
            </a:r>
            <a:r>
              <a:rPr sz="1400" spc="-5" dirty="0">
                <a:solidFill>
                  <a:prstClr val="black"/>
                </a:solidFill>
                <a:latin typeface="Arial" panose="020B0604020202020204" pitchFamily="34" charset="0"/>
                <a:cs typeface="Arial" panose="020B0604020202020204" pitchFamily="34" charset="0"/>
              </a:rPr>
              <a:t>i</a:t>
            </a:r>
            <a:r>
              <a:rPr sz="1400" dirty="0">
                <a:solidFill>
                  <a:prstClr val="black"/>
                </a:solidFill>
                <a:latin typeface="Arial" panose="020B0604020202020204" pitchFamily="34" charset="0"/>
                <a:cs typeface="Arial" panose="020B0604020202020204" pitchFamily="34" charset="0"/>
              </a:rPr>
              <a:t>t</a:t>
            </a:r>
            <a:r>
              <a:rPr sz="1400" b="1" spc="-20" dirty="0">
                <a:solidFill>
                  <a:prstClr val="black"/>
                </a:solidFill>
                <a:latin typeface="Arial" panose="020B0604020202020204" pitchFamily="34" charset="0"/>
                <a:cs typeface="Arial" panose="020B0604020202020204" pitchFamily="34" charset="0"/>
              </a:rPr>
              <a:t> </a:t>
            </a:r>
            <a:r>
              <a:rPr sz="1400" b="1" dirty="0" smtClean="0">
                <a:solidFill>
                  <a:srgbClr val="0000FF"/>
                </a:solidFill>
                <a:latin typeface="Arial" panose="020B0604020202020204" pitchFamily="34" charset="0"/>
                <a:cs typeface="Arial" panose="020B0604020202020204" pitchFamily="34" charset="0"/>
                <a:hlinkClick r:id="rId3"/>
              </a:rPr>
              <a:t>www.va.</a:t>
            </a:r>
            <a:r>
              <a:rPr sz="1400" b="1" spc="-10" dirty="0" smtClean="0">
                <a:solidFill>
                  <a:srgbClr val="0000FF"/>
                </a:solidFill>
                <a:latin typeface="Arial" panose="020B0604020202020204" pitchFamily="34" charset="0"/>
                <a:cs typeface="Arial" panose="020B0604020202020204" pitchFamily="34" charset="0"/>
                <a:hlinkClick r:id="rId3"/>
              </a:rPr>
              <a:t>g</a:t>
            </a:r>
            <a:r>
              <a:rPr sz="1400" b="1" spc="5" dirty="0" smtClean="0">
                <a:solidFill>
                  <a:srgbClr val="0000FF"/>
                </a:solidFill>
                <a:latin typeface="Arial" panose="020B0604020202020204" pitchFamily="34" charset="0"/>
                <a:cs typeface="Arial" panose="020B0604020202020204" pitchFamily="34" charset="0"/>
                <a:hlinkClick r:id="rId3"/>
              </a:rPr>
              <a:t>o</a:t>
            </a:r>
            <a:r>
              <a:rPr sz="1400" b="1" dirty="0" smtClean="0">
                <a:solidFill>
                  <a:srgbClr val="0000FF"/>
                </a:solidFill>
                <a:latin typeface="Arial" panose="020B0604020202020204" pitchFamily="34" charset="0"/>
                <a:cs typeface="Arial" panose="020B0604020202020204" pitchFamily="34" charset="0"/>
                <a:hlinkClick r:id="rId3"/>
              </a:rPr>
              <a:t>v</a:t>
            </a:r>
            <a:r>
              <a:rPr sz="1400" b="1" spc="-10" dirty="0" smtClean="0">
                <a:solidFill>
                  <a:srgbClr val="0000FF"/>
                </a:solidFill>
                <a:latin typeface="Arial" panose="020B0604020202020204" pitchFamily="34" charset="0"/>
                <a:cs typeface="Arial" panose="020B0604020202020204" pitchFamily="34" charset="0"/>
                <a:hlinkClick r:id="rId3"/>
              </a:rPr>
              <a:t>/</a:t>
            </a:r>
            <a:r>
              <a:rPr sz="1400" b="1" spc="-5" dirty="0" smtClean="0">
                <a:solidFill>
                  <a:srgbClr val="0000FF"/>
                </a:solidFill>
                <a:latin typeface="Arial" panose="020B0604020202020204" pitchFamily="34" charset="0"/>
                <a:cs typeface="Arial" panose="020B0604020202020204" pitchFamily="34" charset="0"/>
                <a:hlinkClick r:id="rId3"/>
              </a:rPr>
              <a:t>d</a:t>
            </a:r>
            <a:r>
              <a:rPr sz="1400" b="1" dirty="0" smtClean="0">
                <a:solidFill>
                  <a:srgbClr val="0000FF"/>
                </a:solidFill>
                <a:latin typeface="Arial" panose="020B0604020202020204" pitchFamily="34" charset="0"/>
                <a:cs typeface="Arial" panose="020B0604020202020204" pitchFamily="34" charset="0"/>
                <a:hlinkClick r:id="rId3"/>
              </a:rPr>
              <a:t>ire</a:t>
            </a:r>
            <a:r>
              <a:rPr sz="1400" b="1" spc="-15" dirty="0" smtClean="0">
                <a:solidFill>
                  <a:srgbClr val="0000FF"/>
                </a:solidFill>
                <a:latin typeface="Arial" panose="020B0604020202020204" pitchFamily="34" charset="0"/>
                <a:cs typeface="Arial" panose="020B0604020202020204" pitchFamily="34" charset="0"/>
                <a:hlinkClick r:id="rId3"/>
              </a:rPr>
              <a:t>c</a:t>
            </a:r>
            <a:r>
              <a:rPr sz="1400" b="1" dirty="0" smtClean="0">
                <a:solidFill>
                  <a:srgbClr val="0000FF"/>
                </a:solidFill>
                <a:latin typeface="Arial" panose="020B0604020202020204" pitchFamily="34" charset="0"/>
                <a:cs typeface="Arial" panose="020B0604020202020204" pitchFamily="34" charset="0"/>
                <a:hlinkClick r:id="rId3"/>
              </a:rPr>
              <a:t>t</a:t>
            </a:r>
            <a:r>
              <a:rPr sz="1400" b="1" spc="-5" dirty="0" smtClean="0">
                <a:solidFill>
                  <a:srgbClr val="0000FF"/>
                </a:solidFill>
                <a:latin typeface="Arial" panose="020B0604020202020204" pitchFamily="34" charset="0"/>
                <a:cs typeface="Arial" panose="020B0604020202020204" pitchFamily="34" charset="0"/>
                <a:hlinkClick r:id="rId3"/>
              </a:rPr>
              <a:t>o</a:t>
            </a:r>
            <a:r>
              <a:rPr sz="1400" b="1" dirty="0" smtClean="0">
                <a:solidFill>
                  <a:srgbClr val="0000FF"/>
                </a:solidFill>
                <a:latin typeface="Arial" panose="020B0604020202020204" pitchFamily="34" charset="0"/>
                <a:cs typeface="Arial" panose="020B0604020202020204" pitchFamily="34" charset="0"/>
                <a:hlinkClick r:id="rId3"/>
              </a:rPr>
              <a:t>ry</a:t>
            </a:r>
            <a:r>
              <a:rPr lang="en-US" sz="1400" b="1"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to find the nearest VA health care facility</a:t>
            </a:r>
            <a:endParaRPr sz="1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48</a:t>
            </a:fld>
            <a:endParaRPr lang="en-US" dirty="0">
              <a:solidFill>
                <a:prstClr val="white"/>
              </a:solidFill>
            </a:endParaRPr>
          </a:p>
        </p:txBody>
      </p:sp>
      <p:sp>
        <p:nvSpPr>
          <p:cNvPr id="16" name="TextBox 15"/>
          <p:cNvSpPr txBox="1"/>
          <p:nvPr/>
        </p:nvSpPr>
        <p:spPr>
          <a:xfrm>
            <a:off x="914400" y="4251083"/>
            <a:ext cx="184731" cy="369332"/>
          </a:xfrm>
          <a:prstGeom prst="rect">
            <a:avLst/>
          </a:prstGeom>
          <a:noFill/>
        </p:spPr>
        <p:txBody>
          <a:bodyPr wrap="none" rtlCol="0">
            <a:spAutoFit/>
          </a:bodyPr>
          <a:lstStyle/>
          <a:p>
            <a:endParaRPr lang="en-US" dirty="0">
              <a:solidFill>
                <a:prstClr val="black"/>
              </a:solidFill>
            </a:endParaRPr>
          </a:p>
        </p:txBody>
      </p:sp>
      <p:grpSp>
        <p:nvGrpSpPr>
          <p:cNvPr id="51" name="Group 50"/>
          <p:cNvGrpSpPr/>
          <p:nvPr/>
        </p:nvGrpSpPr>
        <p:grpSpPr>
          <a:xfrm>
            <a:off x="409699" y="760089"/>
            <a:ext cx="8153400" cy="4726311"/>
            <a:chOff x="409699" y="1143000"/>
            <a:chExt cx="8153400" cy="4650111"/>
          </a:xfrm>
        </p:grpSpPr>
        <p:grpSp>
          <p:nvGrpSpPr>
            <p:cNvPr id="52" name="Group 51"/>
            <p:cNvGrpSpPr/>
            <p:nvPr/>
          </p:nvGrpSpPr>
          <p:grpSpPr>
            <a:xfrm>
              <a:off x="409699" y="1143000"/>
              <a:ext cx="8153400" cy="4650111"/>
              <a:chOff x="409699" y="1141089"/>
              <a:chExt cx="8153400" cy="4650111"/>
            </a:xfrm>
          </p:grpSpPr>
          <p:sp>
            <p:nvSpPr>
              <p:cNvPr id="68" name="Rectangle 67"/>
              <p:cNvSpPr/>
              <p:nvPr/>
            </p:nvSpPr>
            <p:spPr bwMode="auto">
              <a:xfrm>
                <a:off x="409699" y="1312277"/>
                <a:ext cx="8153400" cy="4478923"/>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69" name="TextBox 68"/>
              <p:cNvSpPr txBox="1"/>
              <p:nvPr/>
            </p:nvSpPr>
            <p:spPr>
              <a:xfrm>
                <a:off x="2455423" y="1141089"/>
                <a:ext cx="4250177" cy="369332"/>
              </a:xfrm>
              <a:prstGeom prst="rect">
                <a:avLst/>
              </a:prstGeom>
              <a:solidFill>
                <a:schemeClr val="bg1"/>
              </a:solidFill>
            </p:spPr>
            <p:txBody>
              <a:bodyPr wrap="square" rtlCol="0">
                <a:spAutoFit/>
              </a:bodyPr>
              <a:lstStyle/>
              <a:p>
                <a:pPr algn="ctr"/>
                <a:r>
                  <a:rPr lang="en-US" b="1" dirty="0" smtClean="0">
                    <a:solidFill>
                      <a:srgbClr val="4F81BD"/>
                    </a:solidFill>
                    <a:latin typeface="Arial" panose="020B0604020202020204" pitchFamily="34" charset="0"/>
                    <a:cs typeface="Arial" panose="020B0604020202020204" pitchFamily="34" charset="0"/>
                  </a:rPr>
                  <a:t>Minimum Requirements   </a:t>
                </a:r>
                <a:endParaRPr lang="en-US" b="1" dirty="0">
                  <a:solidFill>
                    <a:srgbClr val="4F81BD"/>
                  </a:solidFill>
                  <a:latin typeface="Arial" panose="020B0604020202020204" pitchFamily="34" charset="0"/>
                  <a:cs typeface="Arial" panose="020B0604020202020204" pitchFamily="34" charset="0"/>
                </a:endParaRPr>
              </a:p>
            </p:txBody>
          </p:sp>
        </p:grpSp>
        <p:grpSp>
          <p:nvGrpSpPr>
            <p:cNvPr id="54" name="Group 53"/>
            <p:cNvGrpSpPr/>
            <p:nvPr/>
          </p:nvGrpSpPr>
          <p:grpSpPr>
            <a:xfrm>
              <a:off x="525277" y="1524000"/>
              <a:ext cx="8037821" cy="1364733"/>
              <a:chOff x="525277" y="1524000"/>
              <a:chExt cx="8037821" cy="1364733"/>
            </a:xfrm>
          </p:grpSpPr>
          <p:grpSp>
            <p:nvGrpSpPr>
              <p:cNvPr id="59" name="Group 58"/>
              <p:cNvGrpSpPr/>
              <p:nvPr/>
            </p:nvGrpSpPr>
            <p:grpSpPr>
              <a:xfrm>
                <a:off x="544080" y="1524000"/>
                <a:ext cx="7737763" cy="619281"/>
                <a:chOff x="530431" y="1524000"/>
                <a:chExt cx="7737763" cy="619281"/>
              </a:xfrm>
            </p:grpSpPr>
            <p:sp>
              <p:nvSpPr>
                <p:cNvPr id="66" name="TextBox 65"/>
                <p:cNvSpPr txBox="1"/>
                <p:nvPr/>
              </p:nvSpPr>
              <p:spPr>
                <a:xfrm>
                  <a:off x="1029194" y="1567934"/>
                  <a:ext cx="7239000" cy="575347"/>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Community hospital must notify nearest VA health care facility </a:t>
                  </a:r>
                  <a:r>
                    <a:rPr lang="en-US" sz="1600" dirty="0">
                      <a:solidFill>
                        <a:prstClr val="black"/>
                      </a:solidFill>
                      <a:latin typeface="Arial" panose="020B0604020202020204" pitchFamily="34" charset="0"/>
                      <a:cs typeface="Arial" panose="020B0604020202020204" pitchFamily="34" charset="0"/>
                    </a:rPr>
                    <a:t>within </a:t>
                  </a:r>
                  <a:r>
                    <a:rPr lang="en-US" sz="1600" dirty="0" smtClean="0">
                      <a:solidFill>
                        <a:prstClr val="black"/>
                      </a:solidFill>
                      <a:latin typeface="Arial" panose="020B0604020202020204" pitchFamily="34" charset="0"/>
                      <a:cs typeface="Arial" panose="020B0604020202020204" pitchFamily="34" charset="0"/>
                    </a:rPr>
                    <a:t>72 </a:t>
                  </a:r>
                  <a:r>
                    <a:rPr lang="en-US" sz="1600" dirty="0">
                      <a:solidFill>
                        <a:prstClr val="black"/>
                      </a:solidFill>
                      <a:latin typeface="Arial" panose="020B0604020202020204" pitchFamily="34" charset="0"/>
                      <a:cs typeface="Arial" panose="020B0604020202020204" pitchFamily="34" charset="0"/>
                    </a:rPr>
                    <a:t>hours </a:t>
                  </a:r>
                  <a:r>
                    <a:rPr lang="en-US" sz="1600" dirty="0" smtClean="0">
                      <a:solidFill>
                        <a:prstClr val="black"/>
                      </a:solidFill>
                      <a:latin typeface="Arial" panose="020B0604020202020204" pitchFamily="34" charset="0"/>
                      <a:cs typeface="Arial" panose="020B0604020202020204" pitchFamily="34" charset="0"/>
                    </a:rPr>
                    <a:t>of an urgent/emergent hospital admissions.</a:t>
                  </a:r>
                  <a:endParaRPr lang="en-US" dirty="0">
                    <a:solidFill>
                      <a:prstClr val="black"/>
                    </a:solidFill>
                  </a:endParaRPr>
                </a:p>
              </p:txBody>
            </p:sp>
            <p:sp>
              <p:nvSpPr>
                <p:cNvPr id="67" name="Rectangle 66"/>
                <p:cNvSpPr/>
                <p:nvPr/>
              </p:nvSpPr>
              <p:spPr>
                <a:xfrm>
                  <a:off x="530431" y="1524000"/>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white"/>
                      </a:solidFill>
                      <a:latin typeface="Arial Rounded MT Bold" panose="020F0704030504030204" pitchFamily="34" charset="0"/>
                    </a:rPr>
                    <a:t>1</a:t>
                  </a:r>
                  <a:endParaRPr lang="en-US" sz="2800" b="1" dirty="0">
                    <a:solidFill>
                      <a:prstClr val="white"/>
                    </a:solidFill>
                    <a:latin typeface="Arial Rounded MT Bold" panose="020F0704030504030204" pitchFamily="34" charset="0"/>
                  </a:endParaRPr>
                </a:p>
              </p:txBody>
            </p:sp>
          </p:grpSp>
          <p:grpSp>
            <p:nvGrpSpPr>
              <p:cNvPr id="61" name="Group 60"/>
              <p:cNvGrpSpPr/>
              <p:nvPr/>
            </p:nvGrpSpPr>
            <p:grpSpPr>
              <a:xfrm>
                <a:off x="525277" y="2269453"/>
                <a:ext cx="8037821" cy="619280"/>
                <a:chOff x="530431" y="2307553"/>
                <a:chExt cx="8037821" cy="619280"/>
              </a:xfrm>
            </p:grpSpPr>
            <p:sp>
              <p:nvSpPr>
                <p:cNvPr id="62" name="TextBox 61"/>
                <p:cNvSpPr txBox="1"/>
                <p:nvPr/>
              </p:nvSpPr>
              <p:spPr>
                <a:xfrm>
                  <a:off x="1029193" y="2351486"/>
                  <a:ext cx="7539059" cy="575347"/>
                </a:xfrm>
                <a:prstGeom prst="rect">
                  <a:avLst/>
                </a:prstGeom>
                <a:noFill/>
              </p:spPr>
              <p:txBody>
                <a:bodyPr wrap="square" rtlCol="0">
                  <a:spAutoFit/>
                </a:bodyPr>
                <a:lstStyle/>
                <a:p>
                  <a:pPr marL="0" lvl="1"/>
                  <a:r>
                    <a:rPr lang="en-US" sz="1600" dirty="0" smtClean="0">
                      <a:solidFill>
                        <a:prstClr val="black"/>
                      </a:solidFill>
                      <a:latin typeface="Arial" panose="020B0604020202020204" pitchFamily="34" charset="0"/>
                      <a:cs typeface="Arial" panose="020B0604020202020204" pitchFamily="34" charset="0"/>
                    </a:rPr>
                    <a:t>Community hospital must provide relevant documentation so VA can determine its </a:t>
                  </a:r>
                  <a:r>
                    <a:rPr lang="en-US" sz="1600" spc="-15" dirty="0" smtClean="0">
                      <a:solidFill>
                        <a:prstClr val="black"/>
                      </a:solidFill>
                      <a:latin typeface="Arial" panose="020B0604020202020204" pitchFamily="34" charset="0"/>
                      <a:cs typeface="Arial" panose="020B0604020202020204" pitchFamily="34" charset="0"/>
                    </a:rPr>
                    <a:t>payable amount </a:t>
                  </a:r>
                  <a:r>
                    <a:rPr lang="en-US" sz="1600" dirty="0" smtClean="0">
                      <a:solidFill>
                        <a:prstClr val="black"/>
                      </a:solidFill>
                      <a:latin typeface="Arial" panose="020B0604020202020204" pitchFamily="34" charset="0"/>
                      <a:cs typeface="Arial" panose="020B0604020202020204" pitchFamily="34" charset="0"/>
                    </a:rPr>
                    <a:t>based</a:t>
                  </a:r>
                  <a:r>
                    <a:rPr lang="en-US" sz="1600" spc="-15" dirty="0" smtClean="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on</a:t>
                  </a:r>
                  <a:r>
                    <a:rPr lang="en-US" sz="1600" spc="5"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each</a:t>
                  </a:r>
                  <a:r>
                    <a:rPr lang="en-US" sz="1600" spc="-30" dirty="0" smtClean="0">
                      <a:solidFill>
                        <a:prstClr val="black"/>
                      </a:solidFill>
                      <a:latin typeface="Arial" panose="020B0604020202020204" pitchFamily="34" charset="0"/>
                      <a:cs typeface="Arial" panose="020B0604020202020204" pitchFamily="34" charset="0"/>
                    </a:rPr>
                    <a:t> </a:t>
                  </a:r>
                  <a:r>
                    <a:rPr lang="en-US" sz="1600" spc="-60" dirty="0">
                      <a:solidFill>
                        <a:prstClr val="black"/>
                      </a:solidFill>
                      <a:latin typeface="Arial" panose="020B0604020202020204" pitchFamily="34" charset="0"/>
                      <a:cs typeface="Arial" panose="020B0604020202020204" pitchFamily="34" charset="0"/>
                    </a:rPr>
                    <a:t>V</a:t>
                  </a:r>
                  <a:r>
                    <a:rPr lang="en-US" sz="1600" spc="-10" dirty="0">
                      <a:solidFill>
                        <a:prstClr val="black"/>
                      </a:solidFill>
                      <a:latin typeface="Arial" panose="020B0604020202020204" pitchFamily="34" charset="0"/>
                      <a:cs typeface="Arial" panose="020B0604020202020204" pitchFamily="34" charset="0"/>
                    </a:rPr>
                    <a:t>et</a:t>
                  </a:r>
                  <a:r>
                    <a:rPr lang="en-US" sz="1600" dirty="0">
                      <a:solidFill>
                        <a:prstClr val="black"/>
                      </a:solidFill>
                      <a:latin typeface="Arial" panose="020B0604020202020204" pitchFamily="34" charset="0"/>
                      <a:cs typeface="Arial" panose="020B0604020202020204" pitchFamily="34" charset="0"/>
                    </a:rPr>
                    <a:t>e</a:t>
                  </a:r>
                  <a:r>
                    <a:rPr lang="en-US" sz="1600" spc="-25" dirty="0">
                      <a:solidFill>
                        <a:prstClr val="black"/>
                      </a:solidFill>
                      <a:latin typeface="Arial" panose="020B0604020202020204" pitchFamily="34" charset="0"/>
                      <a:cs typeface="Arial" panose="020B0604020202020204" pitchFamily="34" charset="0"/>
                    </a:rPr>
                    <a:t>r</a:t>
                  </a:r>
                  <a:r>
                    <a:rPr lang="en-US" sz="1600" dirty="0">
                      <a:solidFill>
                        <a:prstClr val="black"/>
                      </a:solidFill>
                      <a:latin typeface="Arial" panose="020B0604020202020204" pitchFamily="34" charset="0"/>
                      <a:cs typeface="Arial" panose="020B0604020202020204" pitchFamily="34" charset="0"/>
                    </a:rPr>
                    <a:t>a</a:t>
                  </a:r>
                  <a:r>
                    <a:rPr lang="en-US" sz="1600" spc="5" dirty="0">
                      <a:solidFill>
                        <a:prstClr val="black"/>
                      </a:solidFill>
                      <a:latin typeface="Arial" panose="020B0604020202020204" pitchFamily="34" charset="0"/>
                      <a:cs typeface="Arial" panose="020B0604020202020204" pitchFamily="34" charset="0"/>
                    </a:rPr>
                    <a:t>n</a:t>
                  </a:r>
                  <a:r>
                    <a:rPr lang="en-US" sz="1600" spc="-75" dirty="0">
                      <a:solidFill>
                        <a:prstClr val="black"/>
                      </a:solidFill>
                      <a:latin typeface="Arial" panose="020B0604020202020204" pitchFamily="34" charset="0"/>
                      <a:cs typeface="Arial" panose="020B0604020202020204" pitchFamily="34" charset="0"/>
                    </a:rPr>
                    <a:t>’</a:t>
                  </a:r>
                  <a:r>
                    <a:rPr lang="en-US" sz="1600" dirty="0">
                      <a:solidFill>
                        <a:prstClr val="black"/>
                      </a:solidFill>
                      <a:latin typeface="Arial" panose="020B0604020202020204" pitchFamily="34" charset="0"/>
                      <a:cs typeface="Arial" panose="020B0604020202020204" pitchFamily="34" charset="0"/>
                    </a:rPr>
                    <a:t>s</a:t>
                  </a:r>
                  <a:r>
                    <a:rPr lang="en-US" sz="1600" spc="-35"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specific </a:t>
                  </a:r>
                  <a:r>
                    <a:rPr lang="en-US" sz="1600" spc="-5" dirty="0">
                      <a:solidFill>
                        <a:prstClr val="black"/>
                      </a:solidFill>
                      <a:latin typeface="Arial" panose="020B0604020202020204" pitchFamily="34" charset="0"/>
                      <a:cs typeface="Arial" panose="020B0604020202020204" pitchFamily="34" charset="0"/>
                    </a:rPr>
                    <a:t>c</a:t>
                  </a:r>
                  <a:r>
                    <a:rPr lang="en-US" sz="1600" dirty="0">
                      <a:solidFill>
                        <a:prstClr val="black"/>
                      </a:solidFill>
                      <a:latin typeface="Arial" panose="020B0604020202020204" pitchFamily="34" charset="0"/>
                      <a:cs typeface="Arial" panose="020B0604020202020204" pitchFamily="34" charset="0"/>
                    </a:rPr>
                    <a:t>i</a:t>
                  </a:r>
                  <a:r>
                    <a:rPr lang="en-US" sz="1600" spc="-15" dirty="0">
                      <a:solidFill>
                        <a:prstClr val="black"/>
                      </a:solidFill>
                      <a:latin typeface="Arial" panose="020B0604020202020204" pitchFamily="34" charset="0"/>
                      <a:cs typeface="Arial" panose="020B0604020202020204" pitchFamily="34" charset="0"/>
                    </a:rPr>
                    <a:t>r</a:t>
                  </a:r>
                  <a:r>
                    <a:rPr lang="en-US" sz="1600" spc="-5" dirty="0">
                      <a:solidFill>
                        <a:prstClr val="black"/>
                      </a:solidFill>
                      <a:latin typeface="Arial" panose="020B0604020202020204" pitchFamily="34" charset="0"/>
                      <a:cs typeface="Arial" panose="020B0604020202020204" pitchFamily="34" charset="0"/>
                    </a:rPr>
                    <a:t>c</a:t>
                  </a:r>
                  <a:r>
                    <a:rPr lang="en-US" sz="1600" dirty="0">
                      <a:solidFill>
                        <a:prstClr val="black"/>
                      </a:solidFill>
                      <a:latin typeface="Arial" panose="020B0604020202020204" pitchFamily="34" charset="0"/>
                      <a:cs typeface="Arial" panose="020B0604020202020204" pitchFamily="34" charset="0"/>
                    </a:rPr>
                    <a:t>um</a:t>
                  </a:r>
                  <a:r>
                    <a:rPr lang="en-US" sz="1600" spc="-15" dirty="0">
                      <a:solidFill>
                        <a:prstClr val="black"/>
                      </a:solidFill>
                      <a:latin typeface="Arial" panose="020B0604020202020204" pitchFamily="34" charset="0"/>
                      <a:cs typeface="Arial" panose="020B0604020202020204" pitchFamily="34" charset="0"/>
                    </a:rPr>
                    <a:t>s</a:t>
                  </a:r>
                  <a:r>
                    <a:rPr lang="en-US" sz="1600" spc="-10" dirty="0">
                      <a:solidFill>
                        <a:prstClr val="black"/>
                      </a:solidFill>
                      <a:latin typeface="Arial" panose="020B0604020202020204" pitchFamily="34" charset="0"/>
                      <a:cs typeface="Arial" panose="020B0604020202020204" pitchFamily="34" charset="0"/>
                    </a:rPr>
                    <a:t>t</a:t>
                  </a:r>
                  <a:r>
                    <a:rPr lang="en-US" sz="1600" dirty="0">
                      <a:solidFill>
                        <a:prstClr val="black"/>
                      </a:solidFill>
                      <a:latin typeface="Arial" panose="020B0604020202020204" pitchFamily="34" charset="0"/>
                      <a:cs typeface="Arial" panose="020B0604020202020204" pitchFamily="34" charset="0"/>
                    </a:rPr>
                    <a:t>a</a:t>
                  </a:r>
                  <a:r>
                    <a:rPr lang="en-US" sz="1600" spc="5" dirty="0">
                      <a:solidFill>
                        <a:prstClr val="black"/>
                      </a:solidFill>
                      <a:latin typeface="Arial" panose="020B0604020202020204" pitchFamily="34" charset="0"/>
                      <a:cs typeface="Arial" panose="020B0604020202020204" pitchFamily="34" charset="0"/>
                    </a:rPr>
                    <a:t>n</a:t>
                  </a:r>
                  <a:r>
                    <a:rPr lang="en-US" sz="1600" spc="-5" dirty="0">
                      <a:solidFill>
                        <a:prstClr val="black"/>
                      </a:solidFill>
                      <a:latin typeface="Arial" panose="020B0604020202020204" pitchFamily="34" charset="0"/>
                      <a:cs typeface="Arial" panose="020B0604020202020204" pitchFamily="34" charset="0"/>
                    </a:rPr>
                    <a:t>c</a:t>
                  </a:r>
                  <a:r>
                    <a:rPr lang="en-US" sz="1600" dirty="0">
                      <a:solidFill>
                        <a:prstClr val="black"/>
                      </a:solidFill>
                      <a:latin typeface="Arial" panose="020B0604020202020204" pitchFamily="34" charset="0"/>
                      <a:cs typeface="Arial" panose="020B0604020202020204" pitchFamily="34" charset="0"/>
                    </a:rPr>
                    <a:t>es a</a:t>
                  </a:r>
                  <a:r>
                    <a:rPr lang="en-US" sz="1600" spc="5" dirty="0">
                      <a:solidFill>
                        <a:prstClr val="black"/>
                      </a:solidFill>
                      <a:latin typeface="Arial" panose="020B0604020202020204" pitchFamily="34" charset="0"/>
                      <a:cs typeface="Arial" panose="020B0604020202020204" pitchFamily="34" charset="0"/>
                    </a:rPr>
                    <a:t>n</a:t>
                  </a:r>
                  <a:r>
                    <a:rPr lang="en-US" sz="1600" dirty="0">
                      <a:solidFill>
                        <a:prstClr val="black"/>
                      </a:solidFill>
                      <a:latin typeface="Arial" panose="020B0604020202020204" pitchFamily="34" charset="0"/>
                      <a:cs typeface="Arial" panose="020B0604020202020204" pitchFamily="34" charset="0"/>
                    </a:rPr>
                    <a:t>d</a:t>
                  </a:r>
                  <a:r>
                    <a:rPr lang="en-US" sz="1600" spc="-15" dirty="0">
                      <a:solidFill>
                        <a:prstClr val="black"/>
                      </a:solidFill>
                      <a:latin typeface="Arial" panose="020B0604020202020204" pitchFamily="34" charset="0"/>
                      <a:cs typeface="Arial" panose="020B0604020202020204" pitchFamily="34" charset="0"/>
                    </a:rPr>
                    <a:t> </a:t>
                  </a:r>
                  <a:r>
                    <a:rPr lang="en-US" sz="1600" dirty="0" smtClean="0">
                      <a:solidFill>
                        <a:prstClr val="black"/>
                      </a:solidFill>
                      <a:latin typeface="Arial" panose="020B0604020202020204" pitchFamily="34" charset="0"/>
                      <a:cs typeface="Arial" panose="020B0604020202020204" pitchFamily="34" charset="0"/>
                    </a:rPr>
                    <a:t>eligi</a:t>
                  </a:r>
                  <a:r>
                    <a:rPr lang="en-US" sz="1600" spc="5" dirty="0" smtClean="0">
                      <a:solidFill>
                        <a:prstClr val="black"/>
                      </a:solidFill>
                      <a:latin typeface="Arial" panose="020B0604020202020204" pitchFamily="34" charset="0"/>
                      <a:cs typeface="Arial" panose="020B0604020202020204" pitchFamily="34" charset="0"/>
                    </a:rPr>
                    <a:t>b</a:t>
                  </a:r>
                  <a:r>
                    <a:rPr lang="en-US" sz="1600" dirty="0" smtClean="0">
                      <a:solidFill>
                        <a:prstClr val="black"/>
                      </a:solidFill>
                      <a:latin typeface="Arial" panose="020B0604020202020204" pitchFamily="34" charset="0"/>
                      <a:cs typeface="Arial" panose="020B0604020202020204" pitchFamily="34" charset="0"/>
                    </a:rPr>
                    <a:t>ilit</a:t>
                  </a:r>
                  <a:r>
                    <a:rPr lang="en-US" sz="1600" spc="-90" dirty="0" smtClean="0">
                      <a:solidFill>
                        <a:prstClr val="black"/>
                      </a:solidFill>
                      <a:latin typeface="Arial" panose="020B0604020202020204" pitchFamily="34" charset="0"/>
                      <a:cs typeface="Arial" panose="020B0604020202020204" pitchFamily="34" charset="0"/>
                    </a:rPr>
                    <a:t>y.</a:t>
                  </a:r>
                  <a:endParaRPr lang="en-US" sz="1600" dirty="0">
                    <a:solidFill>
                      <a:prstClr val="black"/>
                    </a:solidFill>
                    <a:latin typeface="Arial" panose="020B0604020202020204" pitchFamily="34" charset="0"/>
                    <a:cs typeface="Arial" panose="020B0604020202020204" pitchFamily="34" charset="0"/>
                  </a:endParaRPr>
                </a:p>
              </p:txBody>
            </p:sp>
            <p:sp>
              <p:nvSpPr>
                <p:cNvPr id="63" name="Rectangle 62"/>
                <p:cNvSpPr/>
                <p:nvPr/>
              </p:nvSpPr>
              <p:spPr>
                <a:xfrm>
                  <a:off x="530431" y="2307553"/>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Rounded MT Bold" panose="020F0704030504030204" pitchFamily="34" charset="0"/>
                    </a:rPr>
                    <a:t>2</a:t>
                  </a:r>
                </a:p>
              </p:txBody>
            </p:sp>
          </p:grpSp>
        </p:grpSp>
      </p:grpSp>
      <p:grpSp>
        <p:nvGrpSpPr>
          <p:cNvPr id="2049" name="Group 2048"/>
          <p:cNvGrpSpPr/>
          <p:nvPr/>
        </p:nvGrpSpPr>
        <p:grpSpPr>
          <a:xfrm>
            <a:off x="409699" y="2590800"/>
            <a:ext cx="8153400" cy="1335107"/>
            <a:chOff x="409699" y="2819400"/>
            <a:chExt cx="8153400" cy="1335107"/>
          </a:xfrm>
        </p:grpSpPr>
        <p:sp>
          <p:nvSpPr>
            <p:cNvPr id="45" name="TextBox 44"/>
            <p:cNvSpPr txBox="1"/>
            <p:nvPr/>
          </p:nvSpPr>
          <p:spPr>
            <a:xfrm>
              <a:off x="409699" y="2819400"/>
              <a:ext cx="8153400" cy="369332"/>
            </a:xfrm>
            <a:prstGeom prst="rect">
              <a:avLst/>
            </a:prstGeom>
            <a:noFill/>
          </p:spPr>
          <p:txBody>
            <a:bodyPr wrap="square" rtlCol="0">
              <a:spAutoFit/>
            </a:bodyPr>
            <a:lstStyle/>
            <a:p>
              <a:pPr algn="ctr"/>
              <a:r>
                <a:rPr lang="en-US" b="1" dirty="0" smtClean="0">
                  <a:solidFill>
                    <a:prstClr val="black"/>
                  </a:solidFill>
                </a:rPr>
                <a:t>Claims and Emergency Report Must Contain</a:t>
              </a:r>
              <a:endParaRPr lang="en-US" b="1" dirty="0">
                <a:solidFill>
                  <a:prstClr val="black"/>
                </a:solidFill>
              </a:endParaRPr>
            </a:p>
          </p:txBody>
        </p:sp>
        <p:grpSp>
          <p:nvGrpSpPr>
            <p:cNvPr id="2048" name="Group 2047"/>
            <p:cNvGrpSpPr/>
            <p:nvPr/>
          </p:nvGrpSpPr>
          <p:grpSpPr>
            <a:xfrm>
              <a:off x="776350" y="3200400"/>
              <a:ext cx="7420099" cy="954107"/>
              <a:chOff x="1143000" y="3418582"/>
              <a:chExt cx="7420099" cy="954107"/>
            </a:xfrm>
          </p:grpSpPr>
          <p:sp>
            <p:nvSpPr>
              <p:cNvPr id="39" name="TextBox 38"/>
              <p:cNvSpPr txBox="1"/>
              <p:nvPr/>
            </p:nvSpPr>
            <p:spPr>
              <a:xfrm>
                <a:off x="1143000" y="3418582"/>
                <a:ext cx="4495800" cy="954107"/>
              </a:xfrm>
              <a:prstGeom prst="rect">
                <a:avLst/>
              </a:prstGeom>
              <a:noFill/>
            </p:spPr>
            <p:txBody>
              <a:bodyPr wrap="square" rtlCol="0">
                <a:spAutoFit/>
              </a:bodyPr>
              <a:lstStyle/>
              <a:p>
                <a:pPr marL="274320" marR="857250" indent="-274320">
                  <a:buFont typeface="Arial"/>
                  <a:buChar char="•"/>
                  <a:tabLst>
                    <a:tab pos="259079" algn="l"/>
                  </a:tabLst>
                </a:pPr>
                <a:r>
                  <a:rPr lang="en-US" sz="1400" dirty="0" smtClean="0">
                    <a:solidFill>
                      <a:prstClr val="black"/>
                    </a:solidFill>
                    <a:latin typeface="Arial" panose="020B0604020202020204" pitchFamily="34" charset="0"/>
                    <a:cs typeface="Arial" panose="020B0604020202020204" pitchFamily="34" charset="0"/>
                  </a:rPr>
                  <a:t>Patient</a:t>
                </a:r>
                <a:r>
                  <a:rPr lang="en-US" sz="1400" spc="-45" dirty="0" smtClean="0">
                    <a:solidFill>
                      <a:prstClr val="black"/>
                    </a:solidFill>
                    <a:latin typeface="Arial" panose="020B0604020202020204" pitchFamily="34" charset="0"/>
                    <a:cs typeface="Arial" panose="020B0604020202020204" pitchFamily="34" charset="0"/>
                  </a:rPr>
                  <a:t> </a:t>
                </a:r>
                <a:r>
                  <a:rPr lang="en-US" sz="1400" spc="-5" dirty="0" smtClean="0">
                    <a:solidFill>
                      <a:prstClr val="black"/>
                    </a:solidFill>
                    <a:latin typeface="Arial" panose="020B0604020202020204" pitchFamily="34" charset="0"/>
                    <a:cs typeface="Arial" panose="020B0604020202020204" pitchFamily="34" charset="0"/>
                  </a:rPr>
                  <a:t>n</a:t>
                </a:r>
                <a:r>
                  <a:rPr lang="en-US" sz="1400" dirty="0" smtClean="0">
                    <a:solidFill>
                      <a:prstClr val="black"/>
                    </a:solidFill>
                    <a:latin typeface="Arial" panose="020B0604020202020204" pitchFamily="34" charset="0"/>
                    <a:cs typeface="Arial" panose="020B0604020202020204" pitchFamily="34" charset="0"/>
                  </a:rPr>
                  <a:t>ame,</a:t>
                </a:r>
                <a:r>
                  <a:rPr lang="en-US" sz="1400" spc="-10" dirty="0" smtClean="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ID, </a:t>
                </a:r>
                <a:r>
                  <a:rPr lang="en-US" sz="1400" spc="-5" dirty="0" smtClean="0">
                    <a:solidFill>
                      <a:prstClr val="black"/>
                    </a:solidFill>
                    <a:latin typeface="Arial" panose="020B0604020202020204" pitchFamily="34" charset="0"/>
                    <a:cs typeface="Arial" panose="020B0604020202020204" pitchFamily="34" charset="0"/>
                  </a:rPr>
                  <a:t>d</a:t>
                </a:r>
                <a:r>
                  <a:rPr lang="en-US" sz="1400" dirty="0" smtClean="0">
                    <a:solidFill>
                      <a:prstClr val="black"/>
                    </a:solidFill>
                    <a:latin typeface="Arial" panose="020B0604020202020204" pitchFamily="34" charset="0"/>
                    <a:cs typeface="Arial" panose="020B0604020202020204" pitchFamily="34" charset="0"/>
                  </a:rPr>
                  <a:t>e</a:t>
                </a:r>
                <a:r>
                  <a:rPr lang="en-US" sz="1400" spc="5" dirty="0" smtClean="0">
                    <a:solidFill>
                      <a:prstClr val="black"/>
                    </a:solidFill>
                    <a:latin typeface="Arial" panose="020B0604020202020204" pitchFamily="34" charset="0"/>
                    <a:cs typeface="Arial" panose="020B0604020202020204" pitchFamily="34" charset="0"/>
                  </a:rPr>
                  <a:t>mo</a:t>
                </a:r>
                <a:r>
                  <a:rPr lang="en-US" sz="1400" spc="-5" dirty="0" smtClean="0">
                    <a:solidFill>
                      <a:prstClr val="black"/>
                    </a:solidFill>
                    <a:latin typeface="Arial" panose="020B0604020202020204" pitchFamily="34" charset="0"/>
                    <a:cs typeface="Arial" panose="020B0604020202020204" pitchFamily="34" charset="0"/>
                  </a:rPr>
                  <a:t>g</a:t>
                </a:r>
                <a:r>
                  <a:rPr lang="en-US" sz="1400" dirty="0" smtClean="0">
                    <a:solidFill>
                      <a:prstClr val="black"/>
                    </a:solidFill>
                    <a:latin typeface="Arial" panose="020B0604020202020204" pitchFamily="34" charset="0"/>
                    <a:cs typeface="Arial" panose="020B0604020202020204" pitchFamily="34" charset="0"/>
                  </a:rPr>
                  <a:t>ra</a:t>
                </a:r>
                <a:r>
                  <a:rPr lang="en-US" sz="1400" spc="-10" dirty="0" smtClean="0">
                    <a:solidFill>
                      <a:prstClr val="black"/>
                    </a:solidFill>
                    <a:latin typeface="Arial" panose="020B0604020202020204" pitchFamily="34" charset="0"/>
                    <a:cs typeface="Arial" panose="020B0604020202020204" pitchFamily="34" charset="0"/>
                  </a:rPr>
                  <a:t>p</a:t>
                </a:r>
                <a:r>
                  <a:rPr lang="en-US" sz="1400" spc="-5" dirty="0" smtClean="0">
                    <a:solidFill>
                      <a:prstClr val="black"/>
                    </a:solidFill>
                    <a:latin typeface="Arial" panose="020B0604020202020204" pitchFamily="34" charset="0"/>
                    <a:cs typeface="Arial" panose="020B0604020202020204" pitchFamily="34" charset="0"/>
                  </a:rPr>
                  <a:t>h</a:t>
                </a:r>
                <a:r>
                  <a:rPr lang="en-US" sz="1400" dirty="0" smtClean="0">
                    <a:solidFill>
                      <a:prstClr val="black"/>
                    </a:solidFill>
                    <a:latin typeface="Arial" panose="020B0604020202020204" pitchFamily="34" charset="0"/>
                    <a:cs typeface="Arial" panose="020B0604020202020204" pitchFamily="34" charset="0"/>
                  </a:rPr>
                  <a:t>ics</a:t>
                </a:r>
                <a:endParaRPr lang="en-US" sz="1400" dirty="0">
                  <a:solidFill>
                    <a:prstClr val="black"/>
                  </a:solidFill>
                  <a:latin typeface="Arial" panose="020B0604020202020204" pitchFamily="34" charset="0"/>
                  <a:cs typeface="Arial" panose="020B0604020202020204" pitchFamily="34" charset="0"/>
                </a:endParaRPr>
              </a:p>
              <a:p>
                <a:pPr marL="274320" indent="-274320">
                  <a:buFont typeface="Arial"/>
                  <a:buChar char="•"/>
                  <a:tabLst>
                    <a:tab pos="259079" algn="l"/>
                  </a:tabLst>
                </a:pPr>
                <a:r>
                  <a:rPr lang="en-US" sz="1400" spc="-5" dirty="0">
                    <a:solidFill>
                      <a:prstClr val="black"/>
                    </a:solidFill>
                    <a:latin typeface="Arial" panose="020B0604020202020204" pitchFamily="34" charset="0"/>
                    <a:cs typeface="Arial" panose="020B0604020202020204" pitchFamily="34" charset="0"/>
                  </a:rPr>
                  <a:t>H</a:t>
                </a:r>
                <a:r>
                  <a:rPr lang="en-US" sz="1400" spc="5" dirty="0">
                    <a:solidFill>
                      <a:prstClr val="black"/>
                    </a:solidFill>
                    <a:latin typeface="Arial" panose="020B0604020202020204" pitchFamily="34" charset="0"/>
                    <a:cs typeface="Arial" panose="020B0604020202020204" pitchFamily="34" charset="0"/>
                  </a:rPr>
                  <a:t>o</a:t>
                </a:r>
                <a:r>
                  <a:rPr lang="en-US" sz="1400" spc="-5" dirty="0">
                    <a:solidFill>
                      <a:prstClr val="black"/>
                    </a:solidFill>
                    <a:latin typeface="Arial" panose="020B0604020202020204" pitchFamily="34" charset="0"/>
                    <a:cs typeface="Arial" panose="020B0604020202020204" pitchFamily="34" charset="0"/>
                  </a:rPr>
                  <a:t>sp</a:t>
                </a:r>
                <a:r>
                  <a:rPr lang="en-US" sz="1400" spc="-10" dirty="0">
                    <a:solidFill>
                      <a:prstClr val="black"/>
                    </a:solidFill>
                    <a:latin typeface="Arial" panose="020B0604020202020204" pitchFamily="34" charset="0"/>
                    <a:cs typeface="Arial" panose="020B0604020202020204" pitchFamily="34" charset="0"/>
                  </a:rPr>
                  <a:t>i</a:t>
                </a:r>
                <a:r>
                  <a:rPr lang="en-US" sz="1400" dirty="0">
                    <a:solidFill>
                      <a:prstClr val="black"/>
                    </a:solidFill>
                    <a:latin typeface="Arial" panose="020B0604020202020204" pitchFamily="34" charset="0"/>
                    <a:cs typeface="Arial" panose="020B0604020202020204" pitchFamily="34" charset="0"/>
                  </a:rPr>
                  <a:t>tal</a:t>
                </a:r>
                <a:r>
                  <a:rPr lang="en-US" sz="1400" spc="-3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ID,</a:t>
                </a:r>
                <a:r>
                  <a:rPr lang="en-US" sz="1400" spc="-10"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ame,</a:t>
                </a:r>
                <a:r>
                  <a:rPr lang="en-US" sz="1400" spc="-2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a</a:t>
                </a:r>
                <a:r>
                  <a:rPr lang="en-US" sz="1400" spc="-5" dirty="0">
                    <a:solidFill>
                      <a:prstClr val="black"/>
                    </a:solidFill>
                    <a:latin typeface="Arial" panose="020B0604020202020204" pitchFamily="34" charset="0"/>
                    <a:cs typeface="Arial" panose="020B0604020202020204" pitchFamily="34" charset="0"/>
                  </a:rPr>
                  <a:t>dd</a:t>
                </a:r>
                <a:r>
                  <a:rPr lang="en-US" sz="1400" dirty="0">
                    <a:solidFill>
                      <a:prstClr val="black"/>
                    </a:solidFill>
                    <a:latin typeface="Arial" panose="020B0604020202020204" pitchFamily="34" charset="0"/>
                    <a:cs typeface="Arial" panose="020B0604020202020204" pitchFamily="34" charset="0"/>
                  </a:rPr>
                  <a:t>ress</a:t>
                </a:r>
              </a:p>
              <a:p>
                <a:pPr marL="274320" indent="-274320">
                  <a:buFont typeface="Arial"/>
                  <a:buChar char="•"/>
                  <a:tabLst>
                    <a:tab pos="259079" algn="l"/>
                  </a:tabLst>
                </a:pPr>
                <a:r>
                  <a:rPr lang="en-US" sz="1400" spc="-5" dirty="0">
                    <a:solidFill>
                      <a:prstClr val="black"/>
                    </a:solidFill>
                    <a:latin typeface="Arial" panose="020B0604020202020204" pitchFamily="34" charset="0"/>
                    <a:cs typeface="Arial" panose="020B0604020202020204" pitchFamily="34" charset="0"/>
                  </a:rPr>
                  <a:t>H</a:t>
                </a:r>
                <a:r>
                  <a:rPr lang="en-US" sz="1400" spc="5" dirty="0">
                    <a:solidFill>
                      <a:prstClr val="black"/>
                    </a:solidFill>
                    <a:latin typeface="Arial" panose="020B0604020202020204" pitchFamily="34" charset="0"/>
                    <a:cs typeface="Arial" panose="020B0604020202020204" pitchFamily="34" charset="0"/>
                  </a:rPr>
                  <a:t>o</a:t>
                </a:r>
                <a:r>
                  <a:rPr lang="en-US" sz="1400" spc="-5" dirty="0">
                    <a:solidFill>
                      <a:prstClr val="black"/>
                    </a:solidFill>
                    <a:latin typeface="Arial" panose="020B0604020202020204" pitchFamily="34" charset="0"/>
                    <a:cs typeface="Arial" panose="020B0604020202020204" pitchFamily="34" charset="0"/>
                  </a:rPr>
                  <a:t>sp</a:t>
                </a:r>
                <a:r>
                  <a:rPr lang="en-US" sz="1400" spc="-10" dirty="0">
                    <a:solidFill>
                      <a:prstClr val="black"/>
                    </a:solidFill>
                    <a:latin typeface="Arial" panose="020B0604020202020204" pitchFamily="34" charset="0"/>
                    <a:cs typeface="Arial" panose="020B0604020202020204" pitchFamily="34" charset="0"/>
                  </a:rPr>
                  <a:t>i</a:t>
                </a:r>
                <a:r>
                  <a:rPr lang="en-US" sz="1400" dirty="0">
                    <a:solidFill>
                      <a:prstClr val="black"/>
                    </a:solidFill>
                    <a:latin typeface="Arial" panose="020B0604020202020204" pitchFamily="34" charset="0"/>
                    <a:cs typeface="Arial" panose="020B0604020202020204" pitchFamily="34" charset="0"/>
                  </a:rPr>
                  <a:t>tal</a:t>
                </a:r>
                <a:r>
                  <a:rPr lang="en-US" sz="1400" spc="-35"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p</a:t>
                </a:r>
                <a:r>
                  <a:rPr lang="en-US" sz="1400" spc="5"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t</a:t>
                </a:r>
                <a:r>
                  <a:rPr lang="en-US" sz="1400" spc="-20"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f</a:t>
                </a:r>
                <a:r>
                  <a:rPr lang="en-US" sz="1400" spc="-2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c</a:t>
                </a:r>
                <a:r>
                  <a:rPr lang="en-US" sz="1400" spc="5" dirty="0">
                    <a:solidFill>
                      <a:prstClr val="black"/>
                    </a:solidFill>
                    <a:latin typeface="Arial" panose="020B0604020202020204" pitchFamily="34" charset="0"/>
                    <a:cs typeface="Arial" panose="020B0604020202020204" pitchFamily="34" charset="0"/>
                  </a:rPr>
                  <a:t>o</a:t>
                </a:r>
                <a:r>
                  <a:rPr lang="en-US" sz="1400" spc="-5"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tact</a:t>
                </a:r>
              </a:p>
              <a:p>
                <a:pPr marL="274320" indent="-274320">
                  <a:buFont typeface="Arial"/>
                  <a:buChar char="•"/>
                  <a:tabLst>
                    <a:tab pos="259079" algn="l"/>
                  </a:tabLst>
                </a:pPr>
                <a:r>
                  <a:rPr lang="en-US" sz="1400" dirty="0">
                    <a:solidFill>
                      <a:prstClr val="black"/>
                    </a:solidFill>
                    <a:latin typeface="Arial" panose="020B0604020202020204" pitchFamily="34" charset="0"/>
                    <a:cs typeface="Arial" panose="020B0604020202020204" pitchFamily="34" charset="0"/>
                  </a:rPr>
                  <a:t>Provi</a:t>
                </a:r>
                <a:r>
                  <a:rPr lang="en-US" sz="1400" spc="-10" dirty="0">
                    <a:solidFill>
                      <a:prstClr val="black"/>
                    </a:solidFill>
                    <a:latin typeface="Arial" panose="020B0604020202020204" pitchFamily="34" charset="0"/>
                    <a:cs typeface="Arial" panose="020B0604020202020204" pitchFamily="34" charset="0"/>
                  </a:rPr>
                  <a:t>d</a:t>
                </a:r>
                <a:r>
                  <a:rPr lang="en-US" sz="1400" dirty="0">
                    <a:solidFill>
                      <a:prstClr val="black"/>
                    </a:solidFill>
                    <a:latin typeface="Arial" panose="020B0604020202020204" pitchFamily="34" charset="0"/>
                    <a:cs typeface="Arial" panose="020B0604020202020204" pitchFamily="34" charset="0"/>
                  </a:rPr>
                  <a:t>er</a:t>
                </a:r>
                <a:r>
                  <a:rPr lang="en-US" sz="1400" spc="-30"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ame</a:t>
                </a:r>
                <a:r>
                  <a:rPr lang="en-US" sz="1400" spc="-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a</a:t>
                </a:r>
                <a:r>
                  <a:rPr lang="en-US" sz="1400" spc="-5"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d</a:t>
                </a:r>
                <a:r>
                  <a:rPr lang="en-US" sz="1400" spc="-15" dirty="0">
                    <a:solidFill>
                      <a:prstClr val="black"/>
                    </a:solidFill>
                    <a:latin typeface="Arial" panose="020B0604020202020204" pitchFamily="34" charset="0"/>
                    <a:cs typeface="Arial" panose="020B0604020202020204" pitchFamily="34" charset="0"/>
                  </a:rPr>
                  <a:t> </a:t>
                </a:r>
                <a:r>
                  <a:rPr lang="en-US" sz="1400" spc="-5" dirty="0" smtClean="0">
                    <a:solidFill>
                      <a:prstClr val="black"/>
                    </a:solidFill>
                    <a:latin typeface="Arial" panose="020B0604020202020204" pitchFamily="34" charset="0"/>
                    <a:cs typeface="Arial" panose="020B0604020202020204" pitchFamily="34" charset="0"/>
                  </a:rPr>
                  <a:t>N</a:t>
                </a:r>
                <a:r>
                  <a:rPr lang="en-US" sz="1400" dirty="0" smtClean="0">
                    <a:solidFill>
                      <a:prstClr val="black"/>
                    </a:solidFill>
                    <a:latin typeface="Arial" panose="020B0604020202020204" pitchFamily="34" charset="0"/>
                    <a:cs typeface="Arial" panose="020B0604020202020204" pitchFamily="34" charset="0"/>
                  </a:rPr>
                  <a:t>PI</a:t>
                </a:r>
                <a:endParaRPr lang="en-US" sz="900" spc="-40" dirty="0">
                  <a:solidFill>
                    <a:prstClr val="black"/>
                  </a:solidFill>
                  <a:latin typeface="Arial" panose="020B0604020202020204" pitchFamily="34" charset="0"/>
                  <a:cs typeface="Arial" panose="020B0604020202020204" pitchFamily="34" charset="0"/>
                </a:endParaRPr>
              </a:p>
            </p:txBody>
          </p:sp>
          <p:sp>
            <p:nvSpPr>
              <p:cNvPr id="46" name="Rectangle 45"/>
              <p:cNvSpPr/>
              <p:nvPr/>
            </p:nvSpPr>
            <p:spPr>
              <a:xfrm>
                <a:off x="4975443" y="3418582"/>
                <a:ext cx="3587656" cy="954107"/>
              </a:xfrm>
              <a:prstGeom prst="rect">
                <a:avLst/>
              </a:prstGeom>
            </p:spPr>
            <p:txBody>
              <a:bodyPr wrap="square">
                <a:spAutoFit/>
              </a:bodyPr>
              <a:lstStyle/>
              <a:p>
                <a:pPr marL="274320" indent="-274320">
                  <a:buFont typeface="Arial"/>
                  <a:buChar char="•"/>
                  <a:tabLst>
                    <a:tab pos="259079" algn="l"/>
                  </a:tabLst>
                </a:pPr>
                <a:r>
                  <a:rPr lang="en-US" sz="1400" dirty="0">
                    <a:solidFill>
                      <a:prstClr val="black"/>
                    </a:solidFill>
                    <a:latin typeface="Arial" panose="020B0604020202020204" pitchFamily="34" charset="0"/>
                    <a:cs typeface="Arial" panose="020B0604020202020204" pitchFamily="34" charset="0"/>
                  </a:rPr>
                  <a:t>Patient</a:t>
                </a:r>
                <a:r>
                  <a:rPr lang="en-US" sz="1400" spc="-4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ch</a:t>
                </a:r>
                <a:r>
                  <a:rPr lang="en-US" sz="1400" spc="-5" dirty="0">
                    <a:solidFill>
                      <a:prstClr val="black"/>
                    </a:solidFill>
                    <a:latin typeface="Arial" panose="020B0604020202020204" pitchFamily="34" charset="0"/>
                    <a:cs typeface="Arial" panose="020B0604020202020204" pitchFamily="34" charset="0"/>
                  </a:rPr>
                  <a:t>i</a:t>
                </a:r>
                <a:r>
                  <a:rPr lang="en-US" sz="1400" dirty="0">
                    <a:solidFill>
                      <a:prstClr val="black"/>
                    </a:solidFill>
                    <a:latin typeface="Arial" panose="020B0604020202020204" pitchFamily="34" charset="0"/>
                    <a:cs typeface="Arial" panose="020B0604020202020204" pitchFamily="34" charset="0"/>
                  </a:rPr>
                  <a:t>ef c</a:t>
                </a:r>
                <a:r>
                  <a:rPr lang="en-US" sz="1400" spc="5"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m</a:t>
                </a:r>
                <a:r>
                  <a:rPr lang="en-US" sz="1400" spc="-5" dirty="0">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l</a:t>
                </a:r>
                <a:r>
                  <a:rPr lang="en-US" sz="1400" spc="-15" dirty="0">
                    <a:solidFill>
                      <a:prstClr val="black"/>
                    </a:solidFill>
                    <a:latin typeface="Arial" panose="020B0604020202020204" pitchFamily="34" charset="0"/>
                    <a:cs typeface="Arial" panose="020B0604020202020204" pitchFamily="34" charset="0"/>
                  </a:rPr>
                  <a:t>a</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t</a:t>
                </a:r>
              </a:p>
              <a:p>
                <a:pPr marL="274320" indent="-274320">
                  <a:buFont typeface="Arial"/>
                  <a:buChar char="•"/>
                  <a:tabLst>
                    <a:tab pos="259079" algn="l"/>
                  </a:tabLst>
                </a:pPr>
                <a:r>
                  <a:rPr lang="en-US" sz="1400" spc="-5" dirty="0">
                    <a:solidFill>
                      <a:prstClr val="black"/>
                    </a:solidFill>
                    <a:latin typeface="Arial" panose="020B0604020202020204" pitchFamily="34" charset="0"/>
                    <a:cs typeface="Arial" panose="020B0604020202020204" pitchFamily="34" charset="0"/>
                  </a:rPr>
                  <a:t>Cl</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ic</a:t>
                </a:r>
                <a:r>
                  <a:rPr lang="en-US" sz="1400" spc="-5" dirty="0">
                    <a:solidFill>
                      <a:prstClr val="black"/>
                    </a:solidFill>
                    <a:latin typeface="Arial" panose="020B0604020202020204" pitchFamily="34" charset="0"/>
                    <a:cs typeface="Arial" panose="020B0604020202020204" pitchFamily="34" charset="0"/>
                  </a:rPr>
                  <a:t>a</a:t>
                </a:r>
                <a:r>
                  <a:rPr lang="en-US" sz="1400" dirty="0">
                    <a:solidFill>
                      <a:prstClr val="black"/>
                    </a:solidFill>
                    <a:latin typeface="Arial" panose="020B0604020202020204" pitchFamily="34" charset="0"/>
                    <a:cs typeface="Arial" panose="020B0604020202020204" pitchFamily="34" charset="0"/>
                  </a:rPr>
                  <a:t>l</a:t>
                </a:r>
                <a:r>
                  <a:rPr lang="en-US" sz="1400" spc="-25"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rese</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tati</a:t>
                </a:r>
                <a:r>
                  <a:rPr lang="en-US" sz="1400" spc="-10"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n</a:t>
                </a:r>
                <a:r>
                  <a:rPr lang="en-US" sz="1400" spc="-4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of</a:t>
                </a:r>
                <a:r>
                  <a:rPr lang="en-US" sz="1400" spc="-10"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atie</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t</a:t>
                </a:r>
              </a:p>
              <a:p>
                <a:pPr marL="274320" indent="-274320">
                  <a:buFont typeface="Arial"/>
                  <a:buChar char="•"/>
                  <a:tabLst>
                    <a:tab pos="259079" algn="l"/>
                  </a:tabLst>
                </a:pPr>
                <a:r>
                  <a:rPr lang="en-US" sz="1400" spc="-5" dirty="0">
                    <a:solidFill>
                      <a:prstClr val="black"/>
                    </a:solidFill>
                    <a:latin typeface="Arial" panose="020B0604020202020204" pitchFamily="34" charset="0"/>
                    <a:cs typeface="Arial" panose="020B0604020202020204" pitchFamily="34" charset="0"/>
                  </a:rPr>
                  <a:t>Stab</a:t>
                </a:r>
                <a:r>
                  <a:rPr lang="en-US" sz="1400" dirty="0">
                    <a:solidFill>
                      <a:prstClr val="black"/>
                    </a:solidFill>
                    <a:latin typeface="Arial" panose="020B0604020202020204" pitchFamily="34" charset="0"/>
                    <a:cs typeface="Arial" panose="020B0604020202020204" pitchFamily="34" charset="0"/>
                  </a:rPr>
                  <a:t>i</a:t>
                </a:r>
                <a:r>
                  <a:rPr lang="en-US" sz="1400" spc="-5" dirty="0">
                    <a:solidFill>
                      <a:prstClr val="black"/>
                    </a:solidFill>
                    <a:latin typeface="Arial" panose="020B0604020202020204" pitchFamily="34" charset="0"/>
                    <a:cs typeface="Arial" panose="020B0604020202020204" pitchFamily="34" charset="0"/>
                  </a:rPr>
                  <a:t>l</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z</a:t>
                </a:r>
                <a:r>
                  <a:rPr lang="en-US" sz="1400" dirty="0">
                    <a:solidFill>
                      <a:prstClr val="black"/>
                    </a:solidFill>
                    <a:latin typeface="Arial" panose="020B0604020202020204" pitchFamily="34" charset="0"/>
                    <a:cs typeface="Arial" panose="020B0604020202020204" pitchFamily="34" charset="0"/>
                  </a:rPr>
                  <a:t>ati</a:t>
                </a:r>
                <a:r>
                  <a:rPr lang="en-US" sz="1400" spc="-10"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n</a:t>
                </a:r>
                <a:r>
                  <a:rPr lang="en-US" sz="1400" spc="-40" dirty="0">
                    <a:solidFill>
                      <a:prstClr val="black"/>
                    </a:solidFill>
                    <a:latin typeface="Arial" panose="020B0604020202020204" pitchFamily="34" charset="0"/>
                    <a:cs typeface="Arial" panose="020B0604020202020204" pitchFamily="34" charset="0"/>
                  </a:rPr>
                  <a:t> </a:t>
                </a:r>
                <a:r>
                  <a:rPr lang="en-US" sz="1400" spc="-5" dirty="0">
                    <a:solidFill>
                      <a:prstClr val="black"/>
                    </a:solidFill>
                    <a:latin typeface="Arial" panose="020B0604020202020204" pitchFamily="34" charset="0"/>
                    <a:cs typeface="Arial" panose="020B0604020202020204" pitchFamily="34" charset="0"/>
                  </a:rPr>
                  <a:t>f</a:t>
                </a:r>
                <a:r>
                  <a:rPr lang="en-US" sz="1400" dirty="0">
                    <a:solidFill>
                      <a:prstClr val="black"/>
                    </a:solidFill>
                    <a:latin typeface="Arial" panose="020B0604020202020204" pitchFamily="34" charset="0"/>
                    <a:cs typeface="Arial" panose="020B0604020202020204" pitchFamily="34" charset="0"/>
                  </a:rPr>
                  <a:t>or</a:t>
                </a:r>
                <a:r>
                  <a:rPr lang="en-US" sz="1400" spc="-1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tra</a:t>
                </a:r>
                <a:r>
                  <a:rPr lang="en-US" sz="1400" spc="-5" dirty="0">
                    <a:solidFill>
                      <a:prstClr val="black"/>
                    </a:solidFill>
                    <a:latin typeface="Arial" panose="020B0604020202020204" pitchFamily="34" charset="0"/>
                    <a:cs typeface="Arial" panose="020B0604020202020204" pitchFamily="34" charset="0"/>
                  </a:rPr>
                  <a:t>nsfer</a:t>
                </a:r>
                <a:endParaRPr lang="en-US" sz="1400" dirty="0">
                  <a:solidFill>
                    <a:prstClr val="black"/>
                  </a:solidFill>
                  <a:latin typeface="Arial" panose="020B0604020202020204" pitchFamily="34" charset="0"/>
                  <a:cs typeface="Arial" panose="020B0604020202020204" pitchFamily="34" charset="0"/>
                </a:endParaRPr>
              </a:p>
              <a:p>
                <a:pPr marL="274320" indent="-274320">
                  <a:buFont typeface="Arial"/>
                  <a:buChar char="•"/>
                  <a:tabLst>
                    <a:tab pos="259079" algn="l"/>
                  </a:tabLst>
                </a:pPr>
                <a:r>
                  <a:rPr lang="en-US" sz="1400" spc="-5" dirty="0">
                    <a:solidFill>
                      <a:prstClr val="black"/>
                    </a:solidFill>
                    <a:latin typeface="Arial" panose="020B0604020202020204" pitchFamily="34" charset="0"/>
                    <a:cs typeface="Arial" panose="020B0604020202020204" pitchFamily="34" charset="0"/>
                  </a:rPr>
                  <a:t>Car</a:t>
                </a:r>
                <a:r>
                  <a:rPr lang="en-US" sz="1400" dirty="0">
                    <a:solidFill>
                      <a:prstClr val="black"/>
                    </a:solidFill>
                    <a:latin typeface="Arial" panose="020B0604020202020204" pitchFamily="34" charset="0"/>
                    <a:cs typeface="Arial" panose="020B0604020202020204" pitchFamily="34" charset="0"/>
                  </a:rPr>
                  <a:t>e c</a:t>
                </a:r>
                <a:r>
                  <a:rPr lang="en-US" sz="1400" spc="5" dirty="0">
                    <a:solidFill>
                      <a:prstClr val="black"/>
                    </a:solidFill>
                    <a:latin typeface="Arial" panose="020B0604020202020204" pitchFamily="34" charset="0"/>
                    <a:cs typeface="Arial" panose="020B0604020202020204" pitchFamily="34" charset="0"/>
                  </a:rPr>
                  <a:t>oo</a:t>
                </a:r>
                <a:r>
                  <a:rPr lang="en-US" sz="1400" dirty="0">
                    <a:solidFill>
                      <a:prstClr val="black"/>
                    </a:solidFill>
                    <a:latin typeface="Arial" panose="020B0604020202020204" pitchFamily="34" charset="0"/>
                    <a:cs typeface="Arial" panose="020B0604020202020204" pitchFamily="34" charset="0"/>
                  </a:rPr>
                  <a:t>r</a:t>
                </a:r>
                <a:r>
                  <a:rPr lang="en-US" sz="1400" spc="-5" dirty="0">
                    <a:solidFill>
                      <a:prstClr val="black"/>
                    </a:solidFill>
                    <a:latin typeface="Arial" panose="020B0604020202020204" pitchFamily="34" charset="0"/>
                    <a:cs typeface="Arial" panose="020B0604020202020204" pitchFamily="34" charset="0"/>
                  </a:rPr>
                  <a:t>d</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n</a:t>
                </a:r>
                <a:r>
                  <a:rPr lang="en-US" sz="1400" dirty="0">
                    <a:solidFill>
                      <a:prstClr val="black"/>
                    </a:solidFill>
                    <a:latin typeface="Arial" panose="020B0604020202020204" pitchFamily="34" charset="0"/>
                    <a:cs typeface="Arial" panose="020B0604020202020204" pitchFamily="34" charset="0"/>
                  </a:rPr>
                  <a:t>a</a:t>
                </a:r>
                <a:r>
                  <a:rPr lang="en-US" sz="1400" spc="-15" dirty="0">
                    <a:solidFill>
                      <a:prstClr val="black"/>
                    </a:solidFill>
                    <a:latin typeface="Arial" panose="020B0604020202020204" pitchFamily="34" charset="0"/>
                    <a:cs typeface="Arial" panose="020B0604020202020204" pitchFamily="34" charset="0"/>
                  </a:rPr>
                  <a:t>t</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n</a:t>
                </a:r>
                <a:r>
                  <a:rPr lang="en-US" sz="1400" spc="-50"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i</a:t>
                </a:r>
                <a:r>
                  <a:rPr lang="en-US" sz="1400" spc="-10" dirty="0">
                    <a:solidFill>
                      <a:prstClr val="black"/>
                    </a:solidFill>
                    <a:latin typeface="Arial" panose="020B0604020202020204" pitchFamily="34" charset="0"/>
                    <a:cs typeface="Arial" panose="020B0604020202020204" pitchFamily="34" charset="0"/>
                  </a:rPr>
                  <a:t>n</a:t>
                </a:r>
                <a:r>
                  <a:rPr lang="en-US" sz="1400" spc="-5" dirty="0">
                    <a:solidFill>
                      <a:prstClr val="black"/>
                    </a:solidFill>
                    <a:latin typeface="Arial" panose="020B0604020202020204" pitchFamily="34" charset="0"/>
                    <a:cs typeface="Arial" panose="020B0604020202020204" pitchFamily="34" charset="0"/>
                  </a:rPr>
                  <a:t>f</a:t>
                </a:r>
                <a:r>
                  <a:rPr lang="en-US" sz="1400" dirty="0">
                    <a:solidFill>
                      <a:prstClr val="black"/>
                    </a:solidFill>
                    <a:latin typeface="Arial" panose="020B0604020202020204" pitchFamily="34" charset="0"/>
                    <a:cs typeface="Arial" panose="020B0604020202020204" pitchFamily="34" charset="0"/>
                  </a:rPr>
                  <a:t>ormati</a:t>
                </a:r>
                <a:r>
                  <a:rPr lang="en-US" sz="1400" spc="-10" dirty="0">
                    <a:solidFill>
                      <a:prstClr val="black"/>
                    </a:solidFill>
                    <a:latin typeface="Arial" panose="020B0604020202020204" pitchFamily="34" charset="0"/>
                    <a:cs typeface="Arial" panose="020B0604020202020204" pitchFamily="34" charset="0"/>
                  </a:rPr>
                  <a:t>o</a:t>
                </a:r>
                <a:r>
                  <a:rPr lang="en-US" sz="1400" dirty="0">
                    <a:solidFill>
                      <a:prstClr val="black"/>
                    </a:solidFill>
                    <a:latin typeface="Arial" panose="020B0604020202020204" pitchFamily="34" charset="0"/>
                    <a:cs typeface="Arial" panose="020B0604020202020204" pitchFamily="34" charset="0"/>
                  </a:rPr>
                  <a:t>n</a:t>
                </a:r>
              </a:p>
            </p:txBody>
          </p:sp>
        </p:grpSp>
      </p:grpSp>
      <p:sp>
        <p:nvSpPr>
          <p:cNvPr id="77" name="TextBox 76"/>
          <p:cNvSpPr txBox="1"/>
          <p:nvPr/>
        </p:nvSpPr>
        <p:spPr>
          <a:xfrm>
            <a:off x="955963" y="4211887"/>
            <a:ext cx="7276606" cy="584775"/>
          </a:xfrm>
          <a:prstGeom prst="rect">
            <a:avLst/>
          </a:prstGeom>
          <a:noFill/>
        </p:spPr>
        <p:txBody>
          <a:bodyPr wrap="square" rtlCol="0">
            <a:spAutoFit/>
          </a:bodyPr>
          <a:lstStyle/>
          <a:p>
            <a:pPr marL="0" lvl="1"/>
            <a:r>
              <a:rPr lang="en-US" sz="1600" dirty="0">
                <a:solidFill>
                  <a:prstClr val="black"/>
                </a:solidFill>
                <a:latin typeface="Arial" panose="020B0604020202020204" pitchFamily="34" charset="0"/>
                <a:cs typeface="Arial" panose="020B0604020202020204" pitchFamily="34" charset="0"/>
              </a:rPr>
              <a:t>VA will generate a Preliminary Fee Remittance Advice Report (PFRAR</a:t>
            </a:r>
            <a:r>
              <a:rPr lang="en-US" sz="1600" dirty="0" smtClean="0">
                <a:solidFill>
                  <a:prstClr val="black"/>
                </a:solidFill>
                <a:latin typeface="Arial" panose="020B0604020202020204" pitchFamily="34" charset="0"/>
                <a:cs typeface="Arial" panose="020B0604020202020204" pitchFamily="34" charset="0"/>
              </a:rPr>
              <a:t>) supplying claims </a:t>
            </a:r>
            <a:r>
              <a:rPr lang="en-US" sz="1600" dirty="0">
                <a:solidFill>
                  <a:prstClr val="black"/>
                </a:solidFill>
                <a:latin typeface="Arial" panose="020B0604020202020204" pitchFamily="34" charset="0"/>
                <a:cs typeface="Arial" panose="020B0604020202020204" pitchFamily="34" charset="0"/>
              </a:rPr>
              <a:t>data </a:t>
            </a:r>
            <a:r>
              <a:rPr lang="en-US" sz="1600" dirty="0" smtClean="0">
                <a:solidFill>
                  <a:prstClr val="black"/>
                </a:solidFill>
                <a:latin typeface="Arial" panose="020B0604020202020204" pitchFamily="34" charset="0"/>
                <a:cs typeface="Arial" panose="020B0604020202020204" pitchFamily="34" charset="0"/>
              </a:rPr>
              <a:t>and reasons </a:t>
            </a:r>
            <a:r>
              <a:rPr lang="en-US" sz="1600" dirty="0">
                <a:solidFill>
                  <a:prstClr val="black"/>
                </a:solidFill>
                <a:latin typeface="Arial" panose="020B0604020202020204" pitchFamily="34" charset="0"/>
                <a:cs typeface="Arial" panose="020B0604020202020204" pitchFamily="34" charset="0"/>
              </a:rPr>
              <a:t>for disapproval and/or payment </a:t>
            </a:r>
            <a:r>
              <a:rPr lang="en-US" sz="1600" dirty="0" smtClean="0">
                <a:solidFill>
                  <a:prstClr val="black"/>
                </a:solidFill>
                <a:latin typeface="Arial" panose="020B0604020202020204" pitchFamily="34" charset="0"/>
                <a:cs typeface="Arial" panose="020B0604020202020204" pitchFamily="34" charset="0"/>
              </a:rPr>
              <a:t>amounts.</a:t>
            </a:r>
            <a:endParaRPr lang="en-US" sz="1600" dirty="0">
              <a:solidFill>
                <a:prstClr val="black"/>
              </a:solidFill>
              <a:latin typeface="Arial" panose="020B0604020202020204" pitchFamily="34" charset="0"/>
              <a:cs typeface="Arial" panose="020B0604020202020204" pitchFamily="34" charset="0"/>
            </a:endParaRPr>
          </a:p>
        </p:txBody>
      </p:sp>
      <p:sp>
        <p:nvSpPr>
          <p:cNvPr id="78" name="Rectangle 77"/>
          <p:cNvSpPr/>
          <p:nvPr/>
        </p:nvSpPr>
        <p:spPr>
          <a:xfrm>
            <a:off x="457200" y="4286912"/>
            <a:ext cx="457200" cy="43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Rounded MT Bold" panose="020F0704030504030204" pitchFamily="34" charset="0"/>
              </a:rPr>
              <a:t>3</a:t>
            </a:r>
          </a:p>
        </p:txBody>
      </p:sp>
      <p:sp>
        <p:nvSpPr>
          <p:cNvPr id="80" name="TextBox 79"/>
          <p:cNvSpPr txBox="1"/>
          <p:nvPr/>
        </p:nvSpPr>
        <p:spPr>
          <a:xfrm>
            <a:off x="955963" y="4994774"/>
            <a:ext cx="7276606" cy="338554"/>
          </a:xfrm>
          <a:prstGeom prst="rect">
            <a:avLst/>
          </a:prstGeom>
          <a:noFill/>
        </p:spPr>
        <p:txBody>
          <a:bodyPr wrap="square" rtlCol="0">
            <a:spAutoFit/>
          </a:bodyPr>
          <a:lstStyle/>
          <a:p>
            <a:pPr marL="0" lvl="1"/>
            <a:r>
              <a:rPr lang="en-US" sz="1600" dirty="0" smtClean="0">
                <a:solidFill>
                  <a:prstClr val="black"/>
                </a:solidFill>
                <a:latin typeface="Arial" panose="020B0604020202020204" pitchFamily="34" charset="0"/>
                <a:cs typeface="Arial" panose="020B0604020202020204" pitchFamily="34" charset="0"/>
              </a:rPr>
              <a:t>Veterans will receive a claims letter for emergency care received.</a:t>
            </a:r>
            <a:endParaRPr lang="en-US" sz="1600" dirty="0">
              <a:solidFill>
                <a:prstClr val="black"/>
              </a:solidFill>
              <a:latin typeface="Arial" panose="020B0604020202020204" pitchFamily="34" charset="0"/>
              <a:cs typeface="Arial" panose="020B0604020202020204" pitchFamily="34" charset="0"/>
            </a:endParaRPr>
          </a:p>
        </p:txBody>
      </p:sp>
      <p:sp>
        <p:nvSpPr>
          <p:cNvPr id="81" name="Rectangle 80"/>
          <p:cNvSpPr/>
          <p:nvPr/>
        </p:nvSpPr>
        <p:spPr>
          <a:xfrm>
            <a:off x="457200" y="4953000"/>
            <a:ext cx="457200" cy="43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Rounded MT Bold" panose="020F0704030504030204" pitchFamily="34" charset="0"/>
              </a:rPr>
              <a:t>4</a:t>
            </a:r>
          </a:p>
        </p:txBody>
      </p:sp>
    </p:spTree>
    <p:extLst>
      <p:ext uri="{BB962C8B-B14F-4D97-AF65-F5344CB8AC3E}">
        <p14:creationId xmlns:p14="http://schemas.microsoft.com/office/powerpoint/2010/main" val="157794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6200"/>
            <a:ext cx="8991600" cy="861774"/>
          </a:xfrm>
          <a:prstGeom prst="rect">
            <a:avLst/>
          </a:prstGeom>
        </p:spPr>
        <p:txBody>
          <a:bodyPr vert="horz" wrap="square" lIns="0" tIns="0" rIns="0" bIns="0" rtlCol="0">
            <a:spAutoFit/>
          </a:bodyPr>
          <a:lstStyle/>
          <a:p>
            <a:pPr marL="385445" algn="ctr">
              <a:lnSpc>
                <a:spcPct val="100000"/>
              </a:lnSpc>
            </a:pPr>
            <a:r>
              <a:rPr sz="2800" spc="-5" dirty="0" smtClean="0"/>
              <a:t>P</a:t>
            </a:r>
            <a:r>
              <a:rPr sz="2800" spc="-30" dirty="0" smtClean="0"/>
              <a:t>r</a:t>
            </a:r>
            <a:r>
              <a:rPr sz="2800" dirty="0" smtClean="0"/>
              <a:t>e</a:t>
            </a:r>
            <a:r>
              <a:rPr sz="2800" spc="-10" dirty="0" smtClean="0"/>
              <a:t>limi</a:t>
            </a:r>
            <a:r>
              <a:rPr sz="2800" spc="-5" dirty="0" smtClean="0"/>
              <a:t>n</a:t>
            </a:r>
            <a:r>
              <a:rPr sz="2800" dirty="0" smtClean="0"/>
              <a:t>ar</a:t>
            </a:r>
            <a:r>
              <a:rPr sz="2800" spc="-10" dirty="0" smtClean="0"/>
              <a:t>y</a:t>
            </a:r>
            <a:r>
              <a:rPr sz="2800" spc="-40" dirty="0" smtClean="0"/>
              <a:t> </a:t>
            </a:r>
            <a:r>
              <a:rPr sz="2800" spc="-35" dirty="0"/>
              <a:t>F</a:t>
            </a:r>
            <a:r>
              <a:rPr sz="2800" dirty="0"/>
              <a:t>ee</a:t>
            </a:r>
            <a:r>
              <a:rPr sz="2800" spc="-20" dirty="0"/>
              <a:t> </a:t>
            </a:r>
            <a:r>
              <a:rPr sz="2800" spc="-45" dirty="0"/>
              <a:t>R</a:t>
            </a:r>
            <a:r>
              <a:rPr sz="2800" dirty="0"/>
              <a:t>e</a:t>
            </a:r>
            <a:r>
              <a:rPr sz="2800" spc="-15" dirty="0"/>
              <a:t>mi</a:t>
            </a:r>
            <a:r>
              <a:rPr sz="2800" spc="-35" dirty="0"/>
              <a:t>t</a:t>
            </a:r>
            <a:r>
              <a:rPr sz="2800" spc="-25" dirty="0"/>
              <a:t>t</a:t>
            </a:r>
            <a:r>
              <a:rPr sz="2800" spc="-10" dirty="0"/>
              <a:t>anc</a:t>
            </a:r>
            <a:r>
              <a:rPr sz="2800" dirty="0"/>
              <a:t>e</a:t>
            </a:r>
            <a:r>
              <a:rPr sz="2800" spc="-10" dirty="0"/>
              <a:t> </a:t>
            </a:r>
            <a:r>
              <a:rPr sz="2800" spc="-15" dirty="0"/>
              <a:t>A</a:t>
            </a:r>
            <a:r>
              <a:rPr sz="2800" spc="-5" dirty="0"/>
              <a:t>d</a:t>
            </a:r>
            <a:r>
              <a:rPr sz="2800" spc="-15" dirty="0"/>
              <a:t>v</a:t>
            </a:r>
            <a:r>
              <a:rPr sz="2800" dirty="0"/>
              <a:t>i</a:t>
            </a:r>
            <a:r>
              <a:rPr sz="2800" spc="-10" dirty="0"/>
              <a:t>c</a:t>
            </a:r>
            <a:r>
              <a:rPr sz="2800" dirty="0"/>
              <a:t>e</a:t>
            </a:r>
            <a:r>
              <a:rPr sz="2800" spc="-10" dirty="0"/>
              <a:t> </a:t>
            </a:r>
            <a:r>
              <a:rPr sz="2800" spc="-45" dirty="0"/>
              <a:t>R</a:t>
            </a:r>
            <a:r>
              <a:rPr sz="2800" dirty="0"/>
              <a:t>e</a:t>
            </a:r>
            <a:r>
              <a:rPr sz="2800" spc="-20" dirty="0"/>
              <a:t>po</a:t>
            </a:r>
            <a:r>
              <a:rPr sz="2800" spc="-5" dirty="0"/>
              <a:t>r</a:t>
            </a:r>
            <a:r>
              <a:rPr sz="2800" dirty="0"/>
              <a:t>t</a:t>
            </a:r>
            <a:r>
              <a:rPr sz="2800" spc="-30" dirty="0"/>
              <a:t> </a:t>
            </a:r>
            <a:r>
              <a:rPr sz="2800" spc="-10" dirty="0"/>
              <a:t>(PF</a:t>
            </a:r>
            <a:r>
              <a:rPr sz="2800" spc="-25" dirty="0"/>
              <a:t>R</a:t>
            </a:r>
            <a:r>
              <a:rPr sz="2800" spc="-10" dirty="0"/>
              <a:t>AR)</a:t>
            </a:r>
          </a:p>
        </p:txBody>
      </p:sp>
      <p:sp>
        <p:nvSpPr>
          <p:cNvPr id="6" name="TextBox 5"/>
          <p:cNvSpPr txBox="1"/>
          <p:nvPr/>
        </p:nvSpPr>
        <p:spPr>
          <a:xfrm>
            <a:off x="152400" y="838200"/>
            <a:ext cx="8839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A PFRAR provides </a:t>
            </a:r>
            <a:r>
              <a:rPr lang="en-US" spc="-10" dirty="0">
                <a:solidFill>
                  <a:prstClr val="black"/>
                </a:solidFill>
                <a:latin typeface="Arial" panose="020B0604020202020204" pitchFamily="34" charset="0"/>
                <a:cs typeface="Arial" panose="020B0604020202020204" pitchFamily="34" charset="0"/>
              </a:rPr>
              <a:t>c</a:t>
            </a:r>
            <a:r>
              <a:rPr lang="en-US" dirty="0">
                <a:solidFill>
                  <a:prstClr val="black"/>
                </a:solidFill>
                <a:latin typeface="Arial" panose="020B0604020202020204" pitchFamily="34" charset="0"/>
                <a:cs typeface="Arial" panose="020B0604020202020204" pitchFamily="34" charset="0"/>
              </a:rPr>
              <a:t>laim</a:t>
            </a:r>
            <a:r>
              <a:rPr lang="en-US" spc="15"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d</a:t>
            </a:r>
            <a:r>
              <a:rPr lang="en-US" spc="-15" dirty="0" smtClean="0">
                <a:solidFill>
                  <a:prstClr val="black"/>
                </a:solidFill>
                <a:latin typeface="Arial" panose="020B0604020202020204" pitchFamily="34" charset="0"/>
                <a:cs typeface="Arial" panose="020B0604020202020204" pitchFamily="34" charset="0"/>
              </a:rPr>
              <a:t>at</a:t>
            </a:r>
            <a:r>
              <a:rPr lang="en-US" dirty="0" smtClean="0">
                <a:solidFill>
                  <a:prstClr val="black"/>
                </a:solidFill>
                <a:latin typeface="Arial" panose="020B0604020202020204" pitchFamily="34" charset="0"/>
                <a:cs typeface="Arial" panose="020B0604020202020204" pitchFamily="34" charset="0"/>
              </a:rPr>
              <a:t>a</a:t>
            </a:r>
            <a:r>
              <a:rPr lang="en-US" spc="-20" dirty="0" smtClean="0">
                <a:solidFill>
                  <a:prstClr val="black"/>
                </a:solidFill>
                <a:latin typeface="Arial" panose="020B0604020202020204" pitchFamily="34" charset="0"/>
                <a:cs typeface="Arial" panose="020B0604020202020204" pitchFamily="34" charset="0"/>
              </a:rPr>
              <a:t>, </a:t>
            </a:r>
            <a:r>
              <a:rPr lang="en-US" spc="15" dirty="0" smtClean="0">
                <a:solidFill>
                  <a:prstClr val="black"/>
                </a:solidFill>
                <a:latin typeface="Arial" panose="020B0604020202020204" pitchFamily="34" charset="0"/>
                <a:cs typeface="Arial" panose="020B0604020202020204" pitchFamily="34" charset="0"/>
              </a:rPr>
              <a:t>payment amounts, and </a:t>
            </a:r>
            <a:r>
              <a:rPr lang="en-US" spc="-20" dirty="0" smtClean="0">
                <a:solidFill>
                  <a:prstClr val="black"/>
                </a:solidFill>
                <a:latin typeface="Arial" panose="020B0604020202020204" pitchFamily="34" charset="0"/>
                <a:cs typeface="Arial" panose="020B0604020202020204" pitchFamily="34" charset="0"/>
              </a:rPr>
              <a:t>r</a:t>
            </a:r>
            <a:r>
              <a:rPr lang="en-US" spc="-10" dirty="0" smtClean="0">
                <a:solidFill>
                  <a:prstClr val="black"/>
                </a:solidFill>
                <a:latin typeface="Arial" panose="020B0604020202020204" pitchFamily="34" charset="0"/>
                <a:cs typeface="Arial" panose="020B0604020202020204" pitchFamily="34" charset="0"/>
              </a:rPr>
              <a:t>ea</a:t>
            </a:r>
            <a:r>
              <a:rPr lang="en-US" spc="-5" dirty="0" smtClean="0">
                <a:solidFill>
                  <a:prstClr val="black"/>
                </a:solidFill>
                <a:latin typeface="Arial" panose="020B0604020202020204" pitchFamily="34" charset="0"/>
                <a:cs typeface="Arial" panose="020B0604020202020204" pitchFamily="34" charset="0"/>
              </a:rPr>
              <a:t>so</a:t>
            </a:r>
            <a:r>
              <a:rPr lang="en-US" spc="5" dirty="0" smtClean="0">
                <a:solidFill>
                  <a:prstClr val="black"/>
                </a:solidFill>
                <a:latin typeface="Arial" panose="020B0604020202020204" pitchFamily="34" charset="0"/>
                <a:cs typeface="Arial" panose="020B0604020202020204" pitchFamily="34" charset="0"/>
              </a:rPr>
              <a:t>n</a:t>
            </a:r>
            <a:r>
              <a:rPr lang="en-US" dirty="0" smtClean="0">
                <a:solidFill>
                  <a:prstClr val="black"/>
                </a:solidFill>
                <a:latin typeface="Arial" panose="020B0604020202020204" pitchFamily="34" charset="0"/>
                <a:cs typeface="Arial" panose="020B0604020202020204" pitchFamily="34" charset="0"/>
              </a:rPr>
              <a:t>s</a:t>
            </a:r>
            <a:r>
              <a:rPr lang="en-US" spc="-10" dirty="0" smtClean="0">
                <a:solidFill>
                  <a:prstClr val="black"/>
                </a:solidFill>
                <a:latin typeface="Arial" panose="020B0604020202020204" pitchFamily="34" charset="0"/>
                <a:cs typeface="Arial" panose="020B0604020202020204" pitchFamily="34" charset="0"/>
              </a:rPr>
              <a:t> </a:t>
            </a:r>
            <a:r>
              <a:rPr lang="en-US" spc="-20" dirty="0">
                <a:solidFill>
                  <a:prstClr val="black"/>
                </a:solidFill>
                <a:latin typeface="Arial" panose="020B0604020202020204" pitchFamily="34" charset="0"/>
                <a:cs typeface="Arial" panose="020B0604020202020204" pitchFamily="34" charset="0"/>
              </a:rPr>
              <a:t>f</a:t>
            </a:r>
            <a:r>
              <a:rPr lang="en-US" dirty="0">
                <a:solidFill>
                  <a:prstClr val="black"/>
                </a:solidFill>
                <a:latin typeface="Arial" panose="020B0604020202020204" pitchFamily="34" charset="0"/>
                <a:cs typeface="Arial" panose="020B0604020202020204" pitchFamily="34" charset="0"/>
              </a:rPr>
              <a:t>o</a:t>
            </a:r>
            <a:r>
              <a:rPr lang="en-US" spc="-5" dirty="0">
                <a:solidFill>
                  <a:prstClr val="black"/>
                </a:solidFill>
                <a:latin typeface="Arial" panose="020B0604020202020204" pitchFamily="34" charset="0"/>
                <a:cs typeface="Arial" panose="020B0604020202020204" pitchFamily="34" charset="0"/>
              </a:rPr>
              <a:t>r</a:t>
            </a:r>
            <a:r>
              <a:rPr lang="en-US" spc="-10"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disapp</a:t>
            </a:r>
            <a:r>
              <a:rPr lang="en-US" spc="-30"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o</a:t>
            </a:r>
            <a:r>
              <a:rPr lang="en-US" spc="-40" dirty="0" smtClean="0">
                <a:solidFill>
                  <a:prstClr val="black"/>
                </a:solidFill>
                <a:latin typeface="Arial" panose="020B0604020202020204" pitchFamily="34" charset="0"/>
                <a:cs typeface="Arial" panose="020B0604020202020204" pitchFamily="34" charset="0"/>
              </a:rPr>
              <a:t>v</a:t>
            </a:r>
            <a:r>
              <a:rPr lang="en-US" dirty="0" smtClean="0">
                <a:solidFill>
                  <a:prstClr val="black"/>
                </a:solidFill>
                <a:latin typeface="Arial" panose="020B0604020202020204" pitchFamily="34" charset="0"/>
                <a:cs typeface="Arial" panose="020B0604020202020204" pitchFamily="34" charset="0"/>
              </a:rPr>
              <a:t>al. It </a:t>
            </a:r>
            <a:r>
              <a:rPr lang="en-US" spc="-25" dirty="0" smtClean="0">
                <a:solidFill>
                  <a:prstClr val="black"/>
                </a:solidFill>
                <a:latin typeface="Arial" panose="020B0604020202020204" pitchFamily="34" charset="0"/>
                <a:cs typeface="Arial" panose="020B0604020202020204" pitchFamily="34" charset="0"/>
              </a:rPr>
              <a:t>g</a:t>
            </a:r>
            <a:r>
              <a:rPr lang="en-US" spc="-10" dirty="0" smtClean="0">
                <a:solidFill>
                  <a:prstClr val="black"/>
                </a:solidFill>
                <a:latin typeface="Arial" panose="020B0604020202020204" pitchFamily="34" charset="0"/>
                <a:cs typeface="Arial" panose="020B0604020202020204" pitchFamily="34" charset="0"/>
              </a:rPr>
              <a:t>e</a:t>
            </a:r>
            <a:r>
              <a:rPr lang="en-US" spc="-5" dirty="0" smtClean="0">
                <a:solidFill>
                  <a:prstClr val="black"/>
                </a:solidFill>
                <a:latin typeface="Arial" panose="020B0604020202020204" pitchFamily="34" charset="0"/>
                <a:cs typeface="Arial" panose="020B0604020202020204" pitchFamily="34" charset="0"/>
              </a:rPr>
              <a:t>n</a:t>
            </a:r>
            <a:r>
              <a:rPr lang="en-US" spc="-10" dirty="0" smtClean="0">
                <a:solidFill>
                  <a:prstClr val="black"/>
                </a:solidFill>
                <a:latin typeface="Arial" panose="020B0604020202020204" pitchFamily="34" charset="0"/>
                <a:cs typeface="Arial" panose="020B0604020202020204" pitchFamily="34" charset="0"/>
              </a:rPr>
              <a:t>e</a:t>
            </a:r>
            <a:r>
              <a:rPr lang="en-US" spc="-25" dirty="0" smtClean="0">
                <a:solidFill>
                  <a:prstClr val="black"/>
                </a:solidFill>
                <a:latin typeface="Arial" panose="020B0604020202020204" pitchFamily="34" charset="0"/>
                <a:cs typeface="Arial" panose="020B0604020202020204" pitchFamily="34" charset="0"/>
              </a:rPr>
              <a:t>r</a:t>
            </a:r>
            <a:r>
              <a:rPr lang="en-US" spc="-15" dirty="0" smtClean="0">
                <a:solidFill>
                  <a:prstClr val="black"/>
                </a:solidFill>
                <a:latin typeface="Arial" panose="020B0604020202020204" pitchFamily="34" charset="0"/>
                <a:cs typeface="Arial" panose="020B0604020202020204" pitchFamily="34" charset="0"/>
              </a:rPr>
              <a:t>at</a:t>
            </a:r>
            <a:r>
              <a:rPr lang="en-US" spc="-10" dirty="0" smtClean="0">
                <a:solidFill>
                  <a:prstClr val="black"/>
                </a:solidFill>
                <a:latin typeface="Arial" panose="020B0604020202020204" pitchFamily="34" charset="0"/>
                <a:cs typeface="Arial" panose="020B0604020202020204" pitchFamily="34" charset="0"/>
              </a:rPr>
              <a:t>es</a:t>
            </a:r>
            <a:r>
              <a:rPr lang="en-US" spc="-20"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a</a:t>
            </a:r>
            <a:r>
              <a:rPr lang="en-US" spc="5" dirty="0" smtClean="0">
                <a:solidFill>
                  <a:prstClr val="black"/>
                </a:solidFill>
                <a:latin typeface="Arial" panose="020B0604020202020204" pitchFamily="34" charset="0"/>
                <a:cs typeface="Arial" panose="020B0604020202020204" pitchFamily="34" charset="0"/>
              </a:rPr>
              <a:t>u</a:t>
            </a:r>
            <a:r>
              <a:rPr lang="en-US" spc="-15" dirty="0" smtClean="0">
                <a:solidFill>
                  <a:prstClr val="black"/>
                </a:solidFill>
                <a:latin typeface="Arial" panose="020B0604020202020204" pitchFamily="34" charset="0"/>
                <a:cs typeface="Arial" panose="020B0604020202020204" pitchFamily="34" charset="0"/>
              </a:rPr>
              <a:t>t</a:t>
            </a:r>
            <a:r>
              <a:rPr lang="en-US" dirty="0" smtClean="0">
                <a:solidFill>
                  <a:prstClr val="black"/>
                </a:solidFill>
                <a:latin typeface="Arial" panose="020B0604020202020204" pitchFamily="34" charset="0"/>
                <a:cs typeface="Arial" panose="020B0604020202020204" pitchFamily="34" charset="0"/>
              </a:rPr>
              <a:t>o</a:t>
            </a:r>
            <a:r>
              <a:rPr lang="en-US" spc="-10" dirty="0" smtClean="0">
                <a:solidFill>
                  <a:prstClr val="black"/>
                </a:solidFill>
                <a:latin typeface="Arial" panose="020B0604020202020204" pitchFamily="34" charset="0"/>
                <a:cs typeface="Arial" panose="020B0604020202020204" pitchFamily="34" charset="0"/>
              </a:rPr>
              <a:t>m</a:t>
            </a:r>
            <a:r>
              <a:rPr lang="en-US" spc="-20" dirty="0" smtClean="0">
                <a:solidFill>
                  <a:prstClr val="black"/>
                </a:solidFill>
                <a:latin typeface="Arial" panose="020B0604020202020204" pitchFamily="34" charset="0"/>
                <a:cs typeface="Arial" panose="020B0604020202020204" pitchFamily="34" charset="0"/>
              </a:rPr>
              <a:t>a</a:t>
            </a:r>
            <a:r>
              <a:rPr lang="en-US" spc="-5" dirty="0" smtClean="0">
                <a:solidFill>
                  <a:prstClr val="black"/>
                </a:solidFill>
                <a:latin typeface="Arial" panose="020B0604020202020204" pitchFamily="34" charset="0"/>
                <a:cs typeface="Arial" panose="020B0604020202020204" pitchFamily="34" charset="0"/>
              </a:rPr>
              <a:t>t</a:t>
            </a:r>
            <a:r>
              <a:rPr lang="en-US" dirty="0" smtClean="0">
                <a:solidFill>
                  <a:prstClr val="black"/>
                </a:solidFill>
                <a:latin typeface="Arial" panose="020B0604020202020204" pitchFamily="34" charset="0"/>
                <a:cs typeface="Arial" panose="020B0604020202020204" pitchFamily="34" charset="0"/>
              </a:rPr>
              <a:t>i</a:t>
            </a:r>
            <a:r>
              <a:rPr lang="en-US" spc="-20" dirty="0" smtClean="0">
                <a:solidFill>
                  <a:prstClr val="black"/>
                </a:solidFill>
                <a:latin typeface="Arial" panose="020B0604020202020204" pitchFamily="34" charset="0"/>
                <a:cs typeface="Arial" panose="020B0604020202020204" pitchFamily="34" charset="0"/>
              </a:rPr>
              <a:t>c</a:t>
            </a:r>
            <a:r>
              <a:rPr lang="en-US" dirty="0" smtClean="0">
                <a:solidFill>
                  <a:prstClr val="black"/>
                </a:solidFill>
                <a:latin typeface="Arial" panose="020B0604020202020204" pitchFamily="34" charset="0"/>
                <a:cs typeface="Arial" panose="020B0604020202020204" pitchFamily="34" charset="0"/>
              </a:rPr>
              <a:t>ally</a:t>
            </a:r>
            <a:r>
              <a:rPr lang="en-US" spc="-20"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duri</a:t>
            </a:r>
            <a:r>
              <a:rPr lang="en-US" spc="5" dirty="0" smtClean="0">
                <a:solidFill>
                  <a:prstClr val="black"/>
                </a:solidFill>
                <a:latin typeface="Arial" panose="020B0604020202020204" pitchFamily="34" charset="0"/>
                <a:cs typeface="Arial" panose="020B0604020202020204" pitchFamily="34" charset="0"/>
              </a:rPr>
              <a:t>n</a:t>
            </a:r>
            <a:r>
              <a:rPr lang="en-US" spc="-10" dirty="0" smtClean="0">
                <a:solidFill>
                  <a:prstClr val="black"/>
                </a:solidFill>
                <a:latin typeface="Arial" panose="020B0604020202020204" pitchFamily="34" charset="0"/>
                <a:cs typeface="Arial" panose="020B0604020202020204" pitchFamily="34" charset="0"/>
              </a:rPr>
              <a:t>g</a:t>
            </a:r>
            <a:r>
              <a:rPr lang="en-US" spc="-45" dirty="0" smtClean="0">
                <a:solidFill>
                  <a:prstClr val="black"/>
                </a:solidFill>
                <a:latin typeface="Arial" panose="020B0604020202020204" pitchFamily="34" charset="0"/>
                <a:cs typeface="Arial" panose="020B0604020202020204" pitchFamily="34" charset="0"/>
              </a:rPr>
              <a:t> </a:t>
            </a:r>
            <a:r>
              <a:rPr lang="en-US" spc="-5" dirty="0">
                <a:solidFill>
                  <a:prstClr val="black"/>
                </a:solidFill>
                <a:latin typeface="Arial" panose="020B0604020202020204" pitchFamily="34" charset="0"/>
                <a:cs typeface="Arial" panose="020B0604020202020204" pitchFamily="34" charset="0"/>
              </a:rPr>
              <a:t>t</a:t>
            </a:r>
            <a:r>
              <a:rPr lang="en-US" dirty="0">
                <a:solidFill>
                  <a:prstClr val="black"/>
                </a:solidFill>
                <a:latin typeface="Arial" panose="020B0604020202020204" pitchFamily="34" charset="0"/>
                <a:cs typeface="Arial" panose="020B0604020202020204" pitchFamily="34" charset="0"/>
              </a:rPr>
              <a:t>h</a:t>
            </a:r>
            <a:r>
              <a:rPr lang="en-US" spc="-10" dirty="0">
                <a:solidFill>
                  <a:prstClr val="black"/>
                </a:solidFill>
                <a:latin typeface="Arial" panose="020B0604020202020204" pitchFamily="34" charset="0"/>
                <a:cs typeface="Arial" panose="020B0604020202020204" pitchFamily="34" charset="0"/>
              </a:rPr>
              <a:t>e</a:t>
            </a:r>
            <a:r>
              <a:rPr lang="en-US" spc="-5"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p</a:t>
            </a:r>
            <a:r>
              <a:rPr lang="en-US" spc="-25" dirty="0">
                <a:solidFill>
                  <a:prstClr val="black"/>
                </a:solidFill>
                <a:latin typeface="Arial" panose="020B0604020202020204" pitchFamily="34" charset="0"/>
                <a:cs typeface="Arial" panose="020B0604020202020204" pitchFamily="34" charset="0"/>
              </a:rPr>
              <a:t>a</a:t>
            </a:r>
            <a:r>
              <a:rPr lang="en-US" spc="-10" dirty="0">
                <a:solidFill>
                  <a:prstClr val="black"/>
                </a:solidFill>
                <a:latin typeface="Arial" panose="020B0604020202020204" pitchFamily="34" charset="0"/>
                <a:cs typeface="Arial" panose="020B0604020202020204" pitchFamily="34" charset="0"/>
              </a:rPr>
              <a:t>yme</a:t>
            </a:r>
            <a:r>
              <a:rPr lang="en-US" spc="-20" dirty="0">
                <a:solidFill>
                  <a:prstClr val="black"/>
                </a:solidFill>
                <a:latin typeface="Arial" panose="020B0604020202020204" pitchFamily="34" charset="0"/>
                <a:cs typeface="Arial" panose="020B0604020202020204" pitchFamily="34" charset="0"/>
              </a:rPr>
              <a:t>n</a:t>
            </a:r>
            <a:r>
              <a:rPr lang="en-US" spc="-5" dirty="0">
                <a:solidFill>
                  <a:prstClr val="black"/>
                </a:solidFill>
                <a:latin typeface="Arial" panose="020B0604020202020204" pitchFamily="34" charset="0"/>
                <a:cs typeface="Arial" panose="020B0604020202020204" pitchFamily="34" charset="0"/>
              </a:rPr>
              <a:t>t </a:t>
            </a:r>
            <a:r>
              <a:rPr lang="en-US" dirty="0" smtClean="0">
                <a:solidFill>
                  <a:prstClr val="black"/>
                </a:solidFill>
                <a:latin typeface="Arial" panose="020B0604020202020204" pitchFamily="34" charset="0"/>
                <a:cs typeface="Arial" panose="020B0604020202020204" pitchFamily="34" charset="0"/>
              </a:rPr>
              <a:t>p</a:t>
            </a:r>
            <a:r>
              <a:rPr lang="en-US" spc="-30"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o</a:t>
            </a:r>
            <a:r>
              <a:rPr lang="en-US" spc="-10" dirty="0" smtClean="0">
                <a:solidFill>
                  <a:prstClr val="black"/>
                </a:solidFill>
                <a:latin typeface="Arial" panose="020B0604020202020204" pitchFamily="34" charset="0"/>
                <a:cs typeface="Arial" panose="020B0604020202020204" pitchFamily="34" charset="0"/>
              </a:rPr>
              <a:t>c</a:t>
            </a:r>
            <a:r>
              <a:rPr lang="en-US" dirty="0" smtClean="0">
                <a:solidFill>
                  <a:prstClr val="black"/>
                </a:solidFill>
                <a:latin typeface="Arial" panose="020B0604020202020204" pitchFamily="34" charset="0"/>
                <a:cs typeface="Arial" panose="020B0604020202020204" pitchFamily="34" charset="0"/>
              </a:rPr>
              <a:t>ess. </a:t>
            </a:r>
            <a:r>
              <a:rPr lang="en-US" spc="-10" dirty="0" smtClean="0">
                <a:solidFill>
                  <a:prstClr val="black"/>
                </a:solidFill>
                <a:latin typeface="Arial" panose="020B0604020202020204" pitchFamily="34" charset="0"/>
                <a:cs typeface="Arial" panose="020B0604020202020204" pitchFamily="34" charset="0"/>
              </a:rPr>
              <a:t>P</a:t>
            </a:r>
            <a:r>
              <a:rPr lang="en-US" spc="-25"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ovid</a:t>
            </a:r>
            <a:r>
              <a:rPr lang="en-US" spc="-10" dirty="0" smtClean="0">
                <a:solidFill>
                  <a:prstClr val="black"/>
                </a:solidFill>
                <a:latin typeface="Arial" panose="020B0604020202020204" pitchFamily="34" charset="0"/>
                <a:cs typeface="Arial" panose="020B0604020202020204" pitchFamily="34" charset="0"/>
              </a:rPr>
              <a:t>e</a:t>
            </a:r>
            <a:r>
              <a:rPr lang="en-US" spc="-25"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s</a:t>
            </a:r>
            <a:r>
              <a:rPr lang="en-US" spc="-25" dirty="0" smtClean="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should </a:t>
            </a:r>
            <a:r>
              <a:rPr lang="en-US" spc="-20" dirty="0" smtClean="0">
                <a:solidFill>
                  <a:prstClr val="black"/>
                </a:solidFill>
                <a:latin typeface="Arial" panose="020B0604020202020204" pitchFamily="34" charset="0"/>
                <a:cs typeface="Arial" panose="020B0604020202020204" pitchFamily="34" charset="0"/>
              </a:rPr>
              <a:t>receive </a:t>
            </a:r>
            <a:r>
              <a:rPr lang="en-US" dirty="0" smtClean="0">
                <a:solidFill>
                  <a:prstClr val="black"/>
                </a:solidFill>
                <a:latin typeface="Arial" panose="020B0604020202020204" pitchFamily="34" charset="0"/>
                <a:cs typeface="Arial" panose="020B0604020202020204" pitchFamily="34" charset="0"/>
              </a:rPr>
              <a:t>PF</a:t>
            </a:r>
            <a:r>
              <a:rPr lang="en-US" spc="-10" dirty="0" smtClean="0">
                <a:solidFill>
                  <a:prstClr val="black"/>
                </a:solidFill>
                <a:latin typeface="Arial" panose="020B0604020202020204" pitchFamily="34" charset="0"/>
                <a:cs typeface="Arial" panose="020B0604020202020204" pitchFamily="34" charset="0"/>
              </a:rPr>
              <a:t>RA</a:t>
            </a:r>
            <a:r>
              <a:rPr lang="en-US" spc="-20"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s</a:t>
            </a:r>
            <a:r>
              <a:rPr lang="en-US" spc="10" dirty="0" smtClean="0">
                <a:solidFill>
                  <a:prstClr val="black"/>
                </a:solidFill>
                <a:latin typeface="Arial" panose="020B0604020202020204" pitchFamily="34" charset="0"/>
                <a:cs typeface="Arial" panose="020B0604020202020204" pitchFamily="34" charset="0"/>
              </a:rPr>
              <a:t> </a:t>
            </a:r>
            <a:r>
              <a:rPr lang="en-US" spc="-20" dirty="0">
                <a:solidFill>
                  <a:prstClr val="black"/>
                </a:solidFill>
                <a:latin typeface="Arial" panose="020B0604020202020204" pitchFamily="34" charset="0"/>
                <a:cs typeface="Arial" panose="020B0604020202020204" pitchFamily="34" charset="0"/>
              </a:rPr>
              <a:t>w</a:t>
            </a:r>
            <a:r>
              <a:rPr lang="en-US" dirty="0">
                <a:solidFill>
                  <a:prstClr val="black"/>
                </a:solidFill>
                <a:latin typeface="Arial" panose="020B0604020202020204" pitchFamily="34" charset="0"/>
                <a:cs typeface="Arial" panose="020B0604020202020204" pitchFamily="34" charset="0"/>
              </a:rPr>
              <a:t>ithin</a:t>
            </a:r>
            <a:r>
              <a:rPr lang="en-US" spc="-15"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on</a:t>
            </a:r>
            <a:r>
              <a:rPr lang="en-US" spc="-10" dirty="0">
                <a:solidFill>
                  <a:prstClr val="black"/>
                </a:solidFill>
                <a:latin typeface="Arial" panose="020B0604020202020204" pitchFamily="34" charset="0"/>
                <a:cs typeface="Arial" panose="020B0604020202020204" pitchFamily="34" charset="0"/>
              </a:rPr>
              <a:t>e</a:t>
            </a:r>
            <a:r>
              <a:rPr lang="en-US" spc="-5" dirty="0">
                <a:solidFill>
                  <a:prstClr val="black"/>
                </a:solidFill>
                <a:latin typeface="Arial" panose="020B0604020202020204" pitchFamily="34" charset="0"/>
                <a:cs typeface="Arial" panose="020B0604020202020204" pitchFamily="34" charset="0"/>
              </a:rPr>
              <a:t> </a:t>
            </a:r>
            <a:r>
              <a:rPr lang="en-US" spc="-30" dirty="0">
                <a:solidFill>
                  <a:prstClr val="black"/>
                </a:solidFill>
                <a:latin typeface="Arial" panose="020B0604020202020204" pitchFamily="34" charset="0"/>
                <a:cs typeface="Arial" panose="020B0604020202020204" pitchFamily="34" charset="0"/>
              </a:rPr>
              <a:t>w</a:t>
            </a:r>
            <a:r>
              <a:rPr lang="en-US" spc="-10" dirty="0">
                <a:solidFill>
                  <a:prstClr val="black"/>
                </a:solidFill>
                <a:latin typeface="Arial" panose="020B0604020202020204" pitchFamily="34" charset="0"/>
                <a:cs typeface="Arial" panose="020B0604020202020204" pitchFamily="34" charset="0"/>
              </a:rPr>
              <a:t>eek</a:t>
            </a:r>
            <a:r>
              <a:rPr lang="en-US" spc="20"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of</a:t>
            </a:r>
            <a:r>
              <a:rPr lang="en-US" spc="-5"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 </a:t>
            </a:r>
            <a:r>
              <a:rPr lang="en-US" spc="-10" dirty="0">
                <a:solidFill>
                  <a:prstClr val="black"/>
                </a:solidFill>
                <a:latin typeface="Arial" panose="020B0604020202020204" pitchFamily="34" charset="0"/>
                <a:cs typeface="Arial" panose="020B0604020202020204" pitchFamily="34" charset="0"/>
              </a:rPr>
              <a:t>c</a:t>
            </a:r>
            <a:r>
              <a:rPr lang="en-US" dirty="0">
                <a:solidFill>
                  <a:prstClr val="black"/>
                </a:solidFill>
                <a:latin typeface="Arial" panose="020B0604020202020204" pitchFamily="34" charset="0"/>
                <a:cs typeface="Arial" panose="020B0604020202020204" pitchFamily="34" charset="0"/>
              </a:rPr>
              <a:t>laim bei</a:t>
            </a:r>
            <a:r>
              <a:rPr lang="en-US" spc="5" dirty="0">
                <a:solidFill>
                  <a:prstClr val="black"/>
                </a:solidFill>
                <a:latin typeface="Arial" panose="020B0604020202020204" pitchFamily="34" charset="0"/>
                <a:cs typeface="Arial" panose="020B0604020202020204" pitchFamily="34" charset="0"/>
              </a:rPr>
              <a:t>n</a:t>
            </a:r>
            <a:r>
              <a:rPr lang="en-US" spc="-10" dirty="0">
                <a:solidFill>
                  <a:prstClr val="black"/>
                </a:solidFill>
                <a:latin typeface="Arial" panose="020B0604020202020204" pitchFamily="34" charset="0"/>
                <a:cs typeface="Arial" panose="020B0604020202020204" pitchFamily="34" charset="0"/>
              </a:rPr>
              <a:t>g</a:t>
            </a:r>
            <a:r>
              <a:rPr lang="en-US" spc="-20"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p</a:t>
            </a:r>
            <a:r>
              <a:rPr lang="en-US" spc="-30" dirty="0" smtClean="0">
                <a:solidFill>
                  <a:prstClr val="black"/>
                </a:solidFill>
                <a:latin typeface="Arial" panose="020B0604020202020204" pitchFamily="34" charset="0"/>
                <a:cs typeface="Arial" panose="020B0604020202020204" pitchFamily="34" charset="0"/>
              </a:rPr>
              <a:t>r</a:t>
            </a:r>
            <a:r>
              <a:rPr lang="en-US" dirty="0" smtClean="0">
                <a:solidFill>
                  <a:prstClr val="black"/>
                </a:solidFill>
                <a:latin typeface="Arial" panose="020B0604020202020204" pitchFamily="34" charset="0"/>
                <a:cs typeface="Arial" panose="020B0604020202020204" pitchFamily="34" charset="0"/>
              </a:rPr>
              <a:t>o</a:t>
            </a:r>
            <a:r>
              <a:rPr lang="en-US" spc="-10" dirty="0" smtClean="0">
                <a:solidFill>
                  <a:prstClr val="black"/>
                </a:solidFill>
                <a:latin typeface="Arial" panose="020B0604020202020204" pitchFamily="34" charset="0"/>
                <a:cs typeface="Arial" panose="020B0604020202020204" pitchFamily="34" charset="0"/>
              </a:rPr>
              <a:t>cesse</a:t>
            </a:r>
            <a:r>
              <a:rPr lang="en-US" spc="-5" dirty="0" smtClean="0">
                <a:solidFill>
                  <a:prstClr val="black"/>
                </a:solidFill>
                <a:latin typeface="Arial" panose="020B0604020202020204" pitchFamily="34" charset="0"/>
                <a:cs typeface="Arial" panose="020B0604020202020204" pitchFamily="34" charset="0"/>
              </a:rPr>
              <a:t>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994" y="3299678"/>
            <a:ext cx="3942921" cy="241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327106" y="3008769"/>
            <a:ext cx="4419599" cy="2706231"/>
            <a:chOff x="679076" y="2438400"/>
            <a:chExt cx="8214791" cy="2133601"/>
          </a:xfrm>
        </p:grpSpPr>
        <p:sp>
          <p:nvSpPr>
            <p:cNvPr id="10" name="Rectangle 9"/>
            <p:cNvSpPr/>
            <p:nvPr/>
          </p:nvSpPr>
          <p:spPr bwMode="auto">
            <a:xfrm>
              <a:off x="679076" y="2611647"/>
              <a:ext cx="7931524" cy="1960354"/>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grpSp>
          <p:nvGrpSpPr>
            <p:cNvPr id="13" name="Group 12"/>
            <p:cNvGrpSpPr/>
            <p:nvPr/>
          </p:nvGrpSpPr>
          <p:grpSpPr>
            <a:xfrm>
              <a:off x="762000" y="2438400"/>
              <a:ext cx="8131867" cy="1253202"/>
              <a:chOff x="762000" y="2440457"/>
              <a:chExt cx="8131867" cy="1253202"/>
            </a:xfrm>
          </p:grpSpPr>
          <p:sp>
            <p:nvSpPr>
              <p:cNvPr id="11" name="TextBox 10"/>
              <p:cNvSpPr txBox="1"/>
              <p:nvPr/>
            </p:nvSpPr>
            <p:spPr>
              <a:xfrm>
                <a:off x="2490928" y="2440457"/>
                <a:ext cx="4307821" cy="266917"/>
              </a:xfrm>
              <a:prstGeom prst="rect">
                <a:avLst/>
              </a:prstGeom>
              <a:solidFill>
                <a:schemeClr val="bg1"/>
              </a:solidFill>
            </p:spPr>
            <p:txBody>
              <a:bodyPr wrap="square" rtlCol="0">
                <a:spAutoFit/>
              </a:bodyPr>
              <a:lstStyle/>
              <a:p>
                <a:pPr algn="ctr"/>
                <a:r>
                  <a:rPr lang="en-US" sz="1600" b="1" dirty="0" smtClean="0">
                    <a:solidFill>
                      <a:srgbClr val="4F81BD"/>
                    </a:solidFill>
                    <a:latin typeface="Arial" panose="020B0604020202020204" pitchFamily="34" charset="0"/>
                    <a:cs typeface="Arial" panose="020B0604020202020204" pitchFamily="34" charset="0"/>
                  </a:rPr>
                  <a:t>Provider Resource </a:t>
                </a:r>
                <a:endParaRPr lang="en-US" sz="1600" b="1" dirty="0">
                  <a:solidFill>
                    <a:srgbClr val="4F81BD"/>
                  </a:solidFill>
                  <a:latin typeface="Arial" panose="020B0604020202020204" pitchFamily="34" charset="0"/>
                  <a:cs typeface="Arial" panose="020B0604020202020204" pitchFamily="34" charset="0"/>
                </a:endParaRPr>
              </a:p>
            </p:txBody>
          </p:sp>
          <p:sp>
            <p:nvSpPr>
              <p:cNvPr id="12" name="TextBox 11"/>
              <p:cNvSpPr txBox="1"/>
              <p:nvPr/>
            </p:nvSpPr>
            <p:spPr>
              <a:xfrm>
                <a:off x="762000" y="2941438"/>
                <a:ext cx="8131867" cy="752221"/>
              </a:xfrm>
              <a:prstGeom prst="rect">
                <a:avLst/>
              </a:prstGeom>
              <a:noFill/>
            </p:spPr>
            <p:txBody>
              <a:bodyPr wrap="square" rtlCol="0">
                <a:spAutoFit/>
              </a:bodyPr>
              <a:lstStyle/>
              <a:p>
                <a:r>
                  <a:rPr lang="en-US" sz="1400" b="1" dirty="0" smtClean="0">
                    <a:solidFill>
                      <a:prstClr val="black"/>
                    </a:solidFill>
                    <a:latin typeface="Arial" panose="020B0604020202020204" pitchFamily="34" charset="0"/>
                    <a:cs typeface="Arial" panose="020B0604020202020204" pitchFamily="34" charset="0"/>
                  </a:rPr>
                  <a:t>Vendor Inquiry System (VIS)</a:t>
                </a:r>
              </a:p>
              <a:p>
                <a:pPr marL="285750" indent="-285750">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a:t>
                </a:r>
                <a:r>
                  <a:rPr lang="en-US" sz="1400" spc="-30" dirty="0" smtClean="0">
                    <a:solidFill>
                      <a:prstClr val="black"/>
                    </a:solidFill>
                    <a:latin typeface="Arial" panose="020B0604020202020204" pitchFamily="34" charset="0"/>
                    <a:cs typeface="Arial" panose="020B0604020202020204" pitchFamily="34" charset="0"/>
                  </a:rPr>
                  <a:t>r</a:t>
                </a:r>
                <a:r>
                  <a:rPr lang="en-US" sz="1400" dirty="0" smtClean="0">
                    <a:solidFill>
                      <a:prstClr val="black"/>
                    </a:solidFill>
                    <a:latin typeface="Arial" panose="020B0604020202020204" pitchFamily="34" charset="0"/>
                    <a:cs typeface="Arial" panose="020B0604020202020204" pitchFamily="34" charset="0"/>
                  </a:rPr>
                  <a:t>ovid</a:t>
                </a:r>
                <a:r>
                  <a:rPr lang="en-US" sz="1400" spc="-10" dirty="0" smtClean="0">
                    <a:solidFill>
                      <a:prstClr val="black"/>
                    </a:solidFill>
                    <a:latin typeface="Arial" panose="020B0604020202020204" pitchFamily="34" charset="0"/>
                    <a:cs typeface="Arial" panose="020B0604020202020204" pitchFamily="34" charset="0"/>
                  </a:rPr>
                  <a:t>es</a:t>
                </a:r>
                <a:r>
                  <a:rPr lang="en-US" sz="1400" spc="-20" dirty="0" smtClean="0">
                    <a:solidFill>
                      <a:prstClr val="black"/>
                    </a:solidFill>
                    <a:latin typeface="Arial" panose="020B0604020202020204" pitchFamily="34" charset="0"/>
                    <a:cs typeface="Arial" panose="020B0604020202020204" pitchFamily="34" charset="0"/>
                  </a:rPr>
                  <a:t> </a:t>
                </a:r>
                <a:r>
                  <a:rPr lang="en-US" sz="1400" spc="-10" dirty="0" smtClean="0">
                    <a:solidFill>
                      <a:prstClr val="black"/>
                    </a:solidFill>
                    <a:latin typeface="Arial" panose="020B0604020202020204" pitchFamily="34" charset="0"/>
                    <a:cs typeface="Arial" panose="020B0604020202020204" pitchFamily="34" charset="0"/>
                  </a:rPr>
                  <a:t>ac</a:t>
                </a:r>
                <a:r>
                  <a:rPr lang="en-US" sz="1400" spc="-15" dirty="0" smtClean="0">
                    <a:solidFill>
                      <a:prstClr val="black"/>
                    </a:solidFill>
                    <a:latin typeface="Arial" panose="020B0604020202020204" pitchFamily="34" charset="0"/>
                    <a:cs typeface="Arial" panose="020B0604020202020204" pitchFamily="34" charset="0"/>
                  </a:rPr>
                  <a:t>c</a:t>
                </a:r>
                <a:r>
                  <a:rPr lang="en-US" sz="1400" spc="-10" dirty="0" smtClean="0">
                    <a:solidFill>
                      <a:prstClr val="black"/>
                    </a:solidFill>
                    <a:latin typeface="Arial" panose="020B0604020202020204" pitchFamily="34" charset="0"/>
                    <a:cs typeface="Arial" panose="020B0604020202020204" pitchFamily="34" charset="0"/>
                  </a:rPr>
                  <a:t>ess</a:t>
                </a:r>
                <a:r>
                  <a:rPr lang="en-US" sz="1400" spc="35" dirty="0" smtClean="0">
                    <a:solidFill>
                      <a:prstClr val="black"/>
                    </a:solidFill>
                    <a:latin typeface="Arial" panose="020B0604020202020204" pitchFamily="34" charset="0"/>
                    <a:cs typeface="Arial" panose="020B0604020202020204" pitchFamily="34" charset="0"/>
                  </a:rPr>
                  <a:t> </a:t>
                </a:r>
                <a:r>
                  <a:rPr lang="en-US" sz="1400" spc="-15" dirty="0">
                    <a:solidFill>
                      <a:prstClr val="black"/>
                    </a:solidFill>
                    <a:latin typeface="Arial" panose="020B0604020202020204" pitchFamily="34" charset="0"/>
                    <a:cs typeface="Arial" panose="020B0604020202020204" pitchFamily="34" charset="0"/>
                  </a:rPr>
                  <a:t>t</a:t>
                </a:r>
                <a:r>
                  <a:rPr lang="en-US" sz="1400" dirty="0">
                    <a:solidFill>
                      <a:prstClr val="black"/>
                    </a:solidFill>
                    <a:latin typeface="Arial" panose="020B0604020202020204" pitchFamily="34" charset="0"/>
                    <a:cs typeface="Arial" panose="020B0604020202020204" pitchFamily="34" charset="0"/>
                  </a:rPr>
                  <a:t>o</a:t>
                </a:r>
                <a:r>
                  <a:rPr lang="en-US" sz="1400" spc="-10" dirty="0">
                    <a:solidFill>
                      <a:prstClr val="black"/>
                    </a:solidFill>
                    <a:latin typeface="Arial" panose="020B0604020202020204" pitchFamily="34" charset="0"/>
                    <a:cs typeface="Arial" panose="020B0604020202020204" pitchFamily="34" charset="0"/>
                  </a:rPr>
                  <a:t> </a:t>
                </a:r>
                <a:r>
                  <a:rPr lang="en-US" sz="1400" spc="-60" dirty="0">
                    <a:solidFill>
                      <a:prstClr val="black"/>
                    </a:solidFill>
                    <a:latin typeface="Arial" panose="020B0604020202020204" pitchFamily="34" charset="0"/>
                    <a:cs typeface="Arial" panose="020B0604020202020204" pitchFamily="34" charset="0"/>
                  </a:rPr>
                  <a:t>V</a:t>
                </a:r>
                <a:r>
                  <a:rPr lang="en-US" sz="1400" spc="-10" dirty="0">
                    <a:solidFill>
                      <a:prstClr val="black"/>
                    </a:solidFill>
                    <a:latin typeface="Arial" panose="020B0604020202020204" pitchFamily="34" charset="0"/>
                    <a:cs typeface="Arial" panose="020B0604020202020204" pitchFamily="34" charset="0"/>
                  </a:rPr>
                  <a:t>A</a:t>
                </a:r>
                <a:r>
                  <a:rPr lang="en-US" sz="1400" spc="5" dirty="0">
                    <a:solidFill>
                      <a:prstClr val="black"/>
                    </a:solidFill>
                    <a:latin typeface="Arial" panose="020B0604020202020204" pitchFamily="34" charset="0"/>
                    <a:cs typeface="Arial" panose="020B0604020202020204" pitchFamily="34" charset="0"/>
                  </a:rPr>
                  <a:t> </a:t>
                </a:r>
                <a:r>
                  <a:rPr lang="en-US" sz="1400" spc="-70" dirty="0">
                    <a:solidFill>
                      <a:prstClr val="black"/>
                    </a:solidFill>
                    <a:latin typeface="Arial" panose="020B0604020202020204" pitchFamily="34" charset="0"/>
                    <a:cs typeface="Arial" panose="020B0604020202020204" pitchFamily="34" charset="0"/>
                  </a:rPr>
                  <a:t>T</a:t>
                </a:r>
                <a:r>
                  <a:rPr lang="en-US" sz="1400" spc="-20" dirty="0">
                    <a:solidFill>
                      <a:prstClr val="black"/>
                    </a:solidFill>
                    <a:latin typeface="Arial" panose="020B0604020202020204" pitchFamily="34" charset="0"/>
                    <a:cs typeface="Arial" panose="020B0604020202020204" pitchFamily="34" charset="0"/>
                  </a:rPr>
                  <a:t>r</a:t>
                </a:r>
                <a:r>
                  <a:rPr lang="en-US" sz="1400" spc="-10" dirty="0">
                    <a:solidFill>
                      <a:prstClr val="black"/>
                    </a:solidFill>
                    <a:latin typeface="Arial" panose="020B0604020202020204" pitchFamily="34" charset="0"/>
                    <a:cs typeface="Arial" panose="020B0604020202020204" pitchFamily="34" charset="0"/>
                  </a:rPr>
                  <a:t>ea</a:t>
                </a:r>
                <a:r>
                  <a:rPr lang="en-US" sz="1400" spc="-5" dirty="0">
                    <a:solidFill>
                      <a:prstClr val="black"/>
                    </a:solidFill>
                    <a:latin typeface="Arial" panose="020B0604020202020204" pitchFamily="34" charset="0"/>
                    <a:cs typeface="Arial" panose="020B0604020202020204" pitchFamily="34" charset="0"/>
                  </a:rPr>
                  <a:t>s</a:t>
                </a:r>
                <a:r>
                  <a:rPr lang="en-US" sz="1400" dirty="0">
                    <a:solidFill>
                      <a:prstClr val="black"/>
                    </a:solidFill>
                    <a:latin typeface="Arial" panose="020B0604020202020204" pitchFamily="34" charset="0"/>
                    <a:cs typeface="Arial" panose="020B0604020202020204" pitchFamily="34" charset="0"/>
                  </a:rPr>
                  <a:t>u</a:t>
                </a:r>
                <a:r>
                  <a:rPr lang="en-US" sz="1400" spc="-5" dirty="0">
                    <a:solidFill>
                      <a:prstClr val="black"/>
                    </a:solidFill>
                    <a:latin typeface="Arial" panose="020B0604020202020204" pitchFamily="34" charset="0"/>
                    <a:cs typeface="Arial" panose="020B0604020202020204" pitchFamily="34" charset="0"/>
                  </a:rPr>
                  <a:t>ry</a:t>
                </a:r>
                <a:r>
                  <a:rPr lang="en-US" sz="1400" spc="-2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p</a:t>
                </a:r>
                <a:r>
                  <a:rPr lang="en-US" sz="1400" spc="-25" dirty="0">
                    <a:solidFill>
                      <a:prstClr val="black"/>
                    </a:solidFill>
                    <a:latin typeface="Arial" panose="020B0604020202020204" pitchFamily="34" charset="0"/>
                    <a:cs typeface="Arial" panose="020B0604020202020204" pitchFamily="34" charset="0"/>
                  </a:rPr>
                  <a:t>a</a:t>
                </a:r>
                <a:r>
                  <a:rPr lang="en-US" sz="1400" spc="-10" dirty="0">
                    <a:solidFill>
                      <a:prstClr val="black"/>
                    </a:solidFill>
                    <a:latin typeface="Arial" panose="020B0604020202020204" pitchFamily="34" charset="0"/>
                    <a:cs typeface="Arial" panose="020B0604020202020204" pitchFamily="34" charset="0"/>
                  </a:rPr>
                  <a:t>yme</a:t>
                </a:r>
                <a:r>
                  <a:rPr lang="en-US" sz="1400" spc="-20" dirty="0">
                    <a:solidFill>
                      <a:prstClr val="black"/>
                    </a:solidFill>
                    <a:latin typeface="Arial" panose="020B0604020202020204" pitchFamily="34" charset="0"/>
                    <a:cs typeface="Arial" panose="020B0604020202020204" pitchFamily="34" charset="0"/>
                  </a:rPr>
                  <a:t>n</a:t>
                </a:r>
                <a:r>
                  <a:rPr lang="en-US" sz="1400" spc="-5" dirty="0">
                    <a:solidFill>
                      <a:prstClr val="black"/>
                    </a:solidFill>
                    <a:latin typeface="Arial" panose="020B0604020202020204" pitchFamily="34" charset="0"/>
                    <a:cs typeface="Arial" panose="020B0604020202020204" pitchFamily="34" charset="0"/>
                  </a:rPr>
                  <a:t>t</a:t>
                </a:r>
                <a:r>
                  <a:rPr lang="en-US" sz="1400" spc="-15"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i</a:t>
                </a:r>
                <a:r>
                  <a:rPr lang="en-US" sz="1400" spc="-10" dirty="0" smtClean="0">
                    <a:solidFill>
                      <a:prstClr val="black"/>
                    </a:solidFill>
                    <a:latin typeface="Arial" panose="020B0604020202020204" pitchFamily="34" charset="0"/>
                    <a:cs typeface="Arial" panose="020B0604020202020204" pitchFamily="34" charset="0"/>
                  </a:rPr>
                  <a:t>n</a:t>
                </a:r>
                <a:r>
                  <a:rPr lang="en-US" sz="1400" spc="-20" dirty="0" smtClean="0">
                    <a:solidFill>
                      <a:prstClr val="black"/>
                    </a:solidFill>
                    <a:latin typeface="Arial" panose="020B0604020202020204" pitchFamily="34" charset="0"/>
                    <a:cs typeface="Arial" panose="020B0604020202020204" pitchFamily="34" charset="0"/>
                  </a:rPr>
                  <a:t>f</a:t>
                </a:r>
                <a:r>
                  <a:rPr lang="en-US" sz="1400" dirty="0" smtClean="0">
                    <a:solidFill>
                      <a:prstClr val="black"/>
                    </a:solidFill>
                    <a:latin typeface="Arial" panose="020B0604020202020204" pitchFamily="34" charset="0"/>
                    <a:cs typeface="Arial" panose="020B0604020202020204" pitchFamily="34" charset="0"/>
                  </a:rPr>
                  <a:t>o.</a:t>
                </a:r>
              </a:p>
              <a:p>
                <a:pPr marL="285750" indent="-285750">
                  <a:buFont typeface="Arial" panose="020B0604020202020204" pitchFamily="34" charset="0"/>
                  <a:buChar char="•"/>
                </a:pPr>
                <a:r>
                  <a:rPr lang="en-US" sz="1400" spc="-5" dirty="0" smtClean="0">
                    <a:solidFill>
                      <a:prstClr val="black"/>
                    </a:solidFill>
                    <a:latin typeface="Arial" panose="020B0604020202020204" pitchFamily="34" charset="0"/>
                    <a:cs typeface="Arial" panose="020B0604020202020204" pitchFamily="34" charset="0"/>
                  </a:rPr>
                  <a:t>S</a:t>
                </a:r>
                <a:r>
                  <a:rPr lang="en-US" sz="1400" spc="5" dirty="0" smtClean="0">
                    <a:solidFill>
                      <a:prstClr val="black"/>
                    </a:solidFill>
                    <a:latin typeface="Arial" panose="020B0604020202020204" pitchFamily="34" charset="0"/>
                    <a:cs typeface="Arial" panose="020B0604020202020204" pitchFamily="34" charset="0"/>
                  </a:rPr>
                  <a:t>p</a:t>
                </a:r>
                <a:r>
                  <a:rPr lang="en-US" sz="1400" dirty="0" smtClean="0">
                    <a:solidFill>
                      <a:prstClr val="black"/>
                    </a:solidFill>
                    <a:latin typeface="Arial" panose="020B0604020202020204" pitchFamily="34" charset="0"/>
                    <a:cs typeface="Arial" panose="020B0604020202020204" pitchFamily="34" charset="0"/>
                  </a:rPr>
                  <a:t>ecial</a:t>
                </a:r>
                <a:r>
                  <a:rPr lang="en-US" sz="1400" spc="-10" dirty="0" smtClean="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lo</a:t>
                </a:r>
                <a:r>
                  <a:rPr lang="en-US" sz="1400" spc="5" dirty="0">
                    <a:solidFill>
                      <a:prstClr val="black"/>
                    </a:solidFill>
                    <a:latin typeface="Arial" panose="020B0604020202020204" pitchFamily="34" charset="0"/>
                    <a:cs typeface="Arial" panose="020B0604020202020204" pitchFamily="34" charset="0"/>
                  </a:rPr>
                  <a:t>g</a:t>
                </a:r>
                <a:r>
                  <a:rPr lang="en-US" sz="1400" dirty="0">
                    <a:solidFill>
                      <a:prstClr val="black"/>
                    </a:solidFill>
                    <a:latin typeface="Arial" panose="020B0604020202020204" pitchFamily="34" charset="0"/>
                    <a:cs typeface="Arial" panose="020B0604020202020204" pitchFamily="34" charset="0"/>
                  </a:rPr>
                  <a:t>-on</a:t>
                </a:r>
                <a:r>
                  <a:rPr lang="en-US" sz="1400" spc="-5" dirty="0">
                    <a:solidFill>
                      <a:prstClr val="black"/>
                    </a:solidFill>
                    <a:latin typeface="Arial" panose="020B0604020202020204" pitchFamily="34" charset="0"/>
                    <a:cs typeface="Arial" panose="020B0604020202020204" pitchFamily="34" charset="0"/>
                  </a:rPr>
                  <a:t> </a:t>
                </a:r>
                <a:r>
                  <a:rPr lang="en-US" sz="1400" spc="-10" dirty="0">
                    <a:solidFill>
                      <a:prstClr val="black"/>
                    </a:solidFill>
                    <a:latin typeface="Arial" panose="020B0604020202020204" pitchFamily="34" charset="0"/>
                    <a:cs typeface="Arial" panose="020B0604020202020204" pitchFamily="34" charset="0"/>
                  </a:rPr>
                  <a:t>ac</a:t>
                </a:r>
                <a:r>
                  <a:rPr lang="en-US" sz="1400" spc="-15" dirty="0">
                    <a:solidFill>
                      <a:prstClr val="black"/>
                    </a:solidFill>
                    <a:latin typeface="Arial" panose="020B0604020202020204" pitchFamily="34" charset="0"/>
                    <a:cs typeface="Arial" panose="020B0604020202020204" pitchFamily="34" charset="0"/>
                  </a:rPr>
                  <a:t>c</a:t>
                </a:r>
                <a:r>
                  <a:rPr lang="en-US" sz="1400" spc="-10" dirty="0">
                    <a:solidFill>
                      <a:prstClr val="black"/>
                    </a:solidFill>
                    <a:latin typeface="Arial" panose="020B0604020202020204" pitchFamily="34" charset="0"/>
                    <a:cs typeface="Arial" panose="020B0604020202020204" pitchFamily="34" charset="0"/>
                  </a:rPr>
                  <a:t>ess</a:t>
                </a:r>
                <a:r>
                  <a:rPr lang="en-US" sz="1400" spc="25"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is </a:t>
                </a:r>
                <a:r>
                  <a:rPr lang="en-US" sz="1400" spc="-20" dirty="0" smtClean="0">
                    <a:solidFill>
                      <a:prstClr val="black"/>
                    </a:solidFill>
                    <a:latin typeface="Arial" panose="020B0604020202020204" pitchFamily="34" charset="0"/>
                    <a:cs typeface="Arial" panose="020B0604020202020204" pitchFamily="34" charset="0"/>
                  </a:rPr>
                  <a:t>r</a:t>
                </a:r>
                <a:r>
                  <a:rPr lang="en-US" sz="1400" spc="-10" dirty="0" smtClean="0">
                    <a:solidFill>
                      <a:prstClr val="black"/>
                    </a:solidFill>
                    <a:latin typeface="Arial" panose="020B0604020202020204" pitchFamily="34" charset="0"/>
                    <a:cs typeface="Arial" panose="020B0604020202020204" pitchFamily="34" charset="0"/>
                  </a:rPr>
                  <a:t>e</a:t>
                </a:r>
                <a:r>
                  <a:rPr lang="en-US" sz="1400" spc="-5" dirty="0" smtClean="0">
                    <a:solidFill>
                      <a:prstClr val="black"/>
                    </a:solidFill>
                    <a:latin typeface="Arial" panose="020B0604020202020204" pitchFamily="34" charset="0"/>
                    <a:cs typeface="Arial" panose="020B0604020202020204" pitchFamily="34" charset="0"/>
                  </a:rPr>
                  <a:t>q</a:t>
                </a:r>
                <a:r>
                  <a:rPr lang="en-US" sz="1400" dirty="0" smtClean="0">
                    <a:solidFill>
                      <a:prstClr val="black"/>
                    </a:solidFill>
                    <a:latin typeface="Arial" panose="020B0604020202020204" pitchFamily="34" charset="0"/>
                    <a:cs typeface="Arial" panose="020B0604020202020204" pitchFamily="34" charset="0"/>
                  </a:rPr>
                  <a:t>ui</a:t>
                </a:r>
                <a:r>
                  <a:rPr lang="en-US" sz="1400" spc="-15" dirty="0" smtClean="0">
                    <a:solidFill>
                      <a:prstClr val="black"/>
                    </a:solidFill>
                    <a:latin typeface="Arial" panose="020B0604020202020204" pitchFamily="34" charset="0"/>
                    <a:cs typeface="Arial" panose="020B0604020202020204" pitchFamily="34" charset="0"/>
                  </a:rPr>
                  <a:t>r</a:t>
                </a:r>
                <a:r>
                  <a:rPr lang="en-US" sz="1400" spc="-10" dirty="0" smtClean="0">
                    <a:solidFill>
                      <a:prstClr val="black"/>
                    </a:solidFill>
                    <a:latin typeface="Arial" panose="020B0604020202020204" pitchFamily="34" charset="0"/>
                    <a:cs typeface="Arial" panose="020B0604020202020204" pitchFamily="34" charset="0"/>
                  </a:rPr>
                  <a:t>ed</a:t>
                </a:r>
                <a:r>
                  <a:rPr lang="en-US" sz="1400" spc="-40" dirty="0">
                    <a:solidFill>
                      <a:prstClr val="black"/>
                    </a:solidFill>
                    <a:latin typeface="Arial" panose="020B0604020202020204" pitchFamily="34" charset="0"/>
                    <a:cs typeface="Arial" panose="020B0604020202020204" pitchFamily="34" charset="0"/>
                  </a:rPr>
                  <a:t>.</a:t>
                </a:r>
                <a:endParaRPr lang="en-US" sz="1400" spc="-40" dirty="0" smtClean="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spc="-40" dirty="0" smtClean="0">
                    <a:solidFill>
                      <a:prstClr val="black"/>
                    </a:solidFill>
                    <a:latin typeface="Arial" panose="020B0604020202020204" pitchFamily="34" charset="0"/>
                    <a:cs typeface="Arial" panose="020B0604020202020204" pitchFamily="34" charset="0"/>
                  </a:rPr>
                  <a:t>To </a:t>
                </a:r>
                <a:r>
                  <a:rPr lang="en-US" sz="1400" spc="-15" dirty="0">
                    <a:solidFill>
                      <a:prstClr val="black"/>
                    </a:solidFill>
                    <a:latin typeface="Arial" panose="020B0604020202020204" pitchFamily="34" charset="0"/>
                    <a:cs typeface="Arial" panose="020B0604020202020204" pitchFamily="34" charset="0"/>
                  </a:rPr>
                  <a:t>r</a:t>
                </a:r>
                <a:r>
                  <a:rPr lang="en-US" sz="1400" spc="-5" dirty="0" smtClean="0">
                    <a:solidFill>
                      <a:prstClr val="black"/>
                    </a:solidFill>
                    <a:latin typeface="Arial" panose="020B0604020202020204" pitchFamily="34" charset="0"/>
                    <a:cs typeface="Arial" panose="020B0604020202020204" pitchFamily="34" charset="0"/>
                  </a:rPr>
                  <a:t>egi</a:t>
                </a:r>
                <a:r>
                  <a:rPr lang="en-US" sz="1400" spc="-20" dirty="0" smtClean="0">
                    <a:solidFill>
                      <a:prstClr val="black"/>
                    </a:solidFill>
                    <a:latin typeface="Arial" panose="020B0604020202020204" pitchFamily="34" charset="0"/>
                    <a:cs typeface="Arial" panose="020B0604020202020204" pitchFamily="34" charset="0"/>
                  </a:rPr>
                  <a:t>s</a:t>
                </a:r>
                <a:r>
                  <a:rPr lang="en-US" sz="1400" spc="-15" dirty="0" smtClean="0">
                    <a:solidFill>
                      <a:prstClr val="black"/>
                    </a:solidFill>
                    <a:latin typeface="Arial" panose="020B0604020202020204" pitchFamily="34" charset="0"/>
                    <a:cs typeface="Arial" panose="020B0604020202020204" pitchFamily="34" charset="0"/>
                  </a:rPr>
                  <a:t>t</a:t>
                </a:r>
                <a:r>
                  <a:rPr lang="en-US" sz="1400" spc="-5" dirty="0" smtClean="0">
                    <a:solidFill>
                      <a:prstClr val="black"/>
                    </a:solidFill>
                    <a:latin typeface="Arial" panose="020B0604020202020204" pitchFamily="34" charset="0"/>
                    <a:cs typeface="Arial" panose="020B0604020202020204" pitchFamily="34" charset="0"/>
                  </a:rPr>
                  <a:t>er</a:t>
                </a:r>
                <a:r>
                  <a:rPr lang="en-US" sz="1400" spc="-20" dirty="0" smtClean="0">
                    <a:solidFill>
                      <a:prstClr val="black"/>
                    </a:solidFill>
                    <a:latin typeface="Arial" panose="020B0604020202020204" pitchFamily="34" charset="0"/>
                    <a:cs typeface="Arial" panose="020B0604020202020204" pitchFamily="34" charset="0"/>
                  </a:rPr>
                  <a:t> at, visit </a:t>
                </a:r>
                <a:r>
                  <a:rPr lang="en-US" sz="1400" spc="5" dirty="0" smtClean="0">
                    <a:solidFill>
                      <a:prstClr val="black"/>
                    </a:solidFill>
                    <a:latin typeface="Arial" panose="020B0604020202020204" pitchFamily="34" charset="0"/>
                    <a:cs typeface="Arial" panose="020B0604020202020204" pitchFamily="34" charset="0"/>
                  </a:rPr>
                  <a:t> </a:t>
                </a:r>
                <a:r>
                  <a:rPr lang="en-US" sz="1400" b="1" u="sng" spc="-10" dirty="0">
                    <a:solidFill>
                      <a:srgbClr val="0000FF"/>
                    </a:solidFill>
                    <a:latin typeface="Arial" panose="020B0604020202020204" pitchFamily="34" charset="0"/>
                    <a:cs typeface="Arial" panose="020B0604020202020204" pitchFamily="34" charset="0"/>
                    <a:hlinkClick r:id="rId4"/>
                  </a:rPr>
                  <a:t>h</a:t>
                </a:r>
                <a:r>
                  <a:rPr lang="en-US" sz="1400" b="1" u="sng" spc="-15" dirty="0">
                    <a:solidFill>
                      <a:srgbClr val="0000FF"/>
                    </a:solidFill>
                    <a:latin typeface="Arial" panose="020B0604020202020204" pitchFamily="34" charset="0"/>
                    <a:cs typeface="Arial" panose="020B0604020202020204" pitchFamily="34" charset="0"/>
                    <a:hlinkClick r:id="rId4"/>
                  </a:rPr>
                  <a:t>t</a:t>
                </a:r>
                <a:r>
                  <a:rPr lang="en-US" sz="1400" b="1" u="sng" spc="-5" dirty="0">
                    <a:solidFill>
                      <a:srgbClr val="0000FF"/>
                    </a:solidFill>
                    <a:latin typeface="Arial" panose="020B0604020202020204" pitchFamily="34" charset="0"/>
                    <a:cs typeface="Arial" panose="020B0604020202020204" pitchFamily="34" charset="0"/>
                    <a:hlinkClick r:id="rId4"/>
                  </a:rPr>
                  <a:t>t</a:t>
                </a:r>
                <a:r>
                  <a:rPr lang="en-US" sz="1400" b="1" u="sng" spc="-10" dirty="0">
                    <a:solidFill>
                      <a:srgbClr val="0000FF"/>
                    </a:solidFill>
                    <a:latin typeface="Arial" panose="020B0604020202020204" pitchFamily="34" charset="0"/>
                    <a:cs typeface="Arial" panose="020B0604020202020204" pitchFamily="34" charset="0"/>
                    <a:hlinkClick r:id="rId4"/>
                  </a:rPr>
                  <a:t>ps:</a:t>
                </a:r>
                <a:r>
                  <a:rPr lang="en-US" sz="1400" b="1" u="sng" dirty="0">
                    <a:solidFill>
                      <a:srgbClr val="0000FF"/>
                    </a:solidFill>
                    <a:latin typeface="Arial" panose="020B0604020202020204" pitchFamily="34" charset="0"/>
                    <a:cs typeface="Arial" panose="020B0604020202020204" pitchFamily="34" charset="0"/>
                    <a:hlinkClick r:id="rId4"/>
                  </a:rPr>
                  <a:t>/</a:t>
                </a:r>
                <a:r>
                  <a:rPr lang="en-US" sz="1400" b="1" u="sng" spc="-10" dirty="0">
                    <a:solidFill>
                      <a:srgbClr val="0000FF"/>
                    </a:solidFill>
                    <a:latin typeface="Arial" panose="020B0604020202020204" pitchFamily="34" charset="0"/>
                    <a:cs typeface="Arial" panose="020B0604020202020204" pitchFamily="34" charset="0"/>
                    <a:hlinkClick r:id="rId4"/>
                  </a:rPr>
                  <a:t>/</a:t>
                </a:r>
                <a:r>
                  <a:rPr lang="en-US" sz="1400" b="1" u="sng" spc="-20" dirty="0">
                    <a:solidFill>
                      <a:srgbClr val="0000FF"/>
                    </a:solidFill>
                    <a:latin typeface="Arial" panose="020B0604020202020204" pitchFamily="34" charset="0"/>
                    <a:cs typeface="Arial" panose="020B0604020202020204" pitchFamily="34" charset="0"/>
                    <a:hlinkClick r:id="rId4"/>
                  </a:rPr>
                  <a:t>ww</a:t>
                </a:r>
                <a:r>
                  <a:rPr lang="en-US" sz="1400" b="1" u="sng" spc="-90" dirty="0">
                    <a:solidFill>
                      <a:srgbClr val="0000FF"/>
                    </a:solidFill>
                    <a:latin typeface="Arial" panose="020B0604020202020204" pitchFamily="34" charset="0"/>
                    <a:cs typeface="Arial" panose="020B0604020202020204" pitchFamily="34" charset="0"/>
                    <a:hlinkClick r:id="rId4"/>
                  </a:rPr>
                  <a:t>w</a:t>
                </a:r>
                <a:r>
                  <a:rPr lang="en-US" sz="1400" b="1" u="sng" spc="-55" dirty="0">
                    <a:solidFill>
                      <a:srgbClr val="0000FF"/>
                    </a:solidFill>
                    <a:latin typeface="Arial" panose="020B0604020202020204" pitchFamily="34" charset="0"/>
                    <a:cs typeface="Arial" panose="020B0604020202020204" pitchFamily="34" charset="0"/>
                    <a:hlinkClick r:id="rId4"/>
                  </a:rPr>
                  <a:t>.</a:t>
                </a:r>
                <a:r>
                  <a:rPr lang="en-US" sz="1400" b="1" u="sng" dirty="0">
                    <a:solidFill>
                      <a:srgbClr val="0000FF"/>
                    </a:solidFill>
                    <a:latin typeface="Arial" panose="020B0604020202020204" pitchFamily="34" charset="0"/>
                    <a:cs typeface="Arial" panose="020B0604020202020204" pitchFamily="34" charset="0"/>
                    <a:hlinkClick r:id="rId4"/>
                  </a:rPr>
                  <a:t>vi</a:t>
                </a:r>
                <a:r>
                  <a:rPr lang="en-US" sz="1400" b="1" u="sng" spc="-5" dirty="0">
                    <a:solidFill>
                      <a:srgbClr val="0000FF"/>
                    </a:solidFill>
                    <a:latin typeface="Arial" panose="020B0604020202020204" pitchFamily="34" charset="0"/>
                    <a:cs typeface="Arial" panose="020B0604020202020204" pitchFamily="34" charset="0"/>
                    <a:hlinkClick r:id="rId4"/>
                  </a:rPr>
                  <a:t>s</a:t>
                </a:r>
                <a:r>
                  <a:rPr lang="en-US" sz="1400" b="1" u="sng" spc="-30" dirty="0">
                    <a:solidFill>
                      <a:srgbClr val="0000FF"/>
                    </a:solidFill>
                    <a:latin typeface="Arial" panose="020B0604020202020204" pitchFamily="34" charset="0"/>
                    <a:cs typeface="Arial" panose="020B0604020202020204" pitchFamily="34" charset="0"/>
                    <a:hlinkClick r:id="rId4"/>
                  </a:rPr>
                  <a:t>.</a:t>
                </a:r>
                <a:r>
                  <a:rPr lang="en-US" sz="1400" b="1" u="sng" spc="-10" dirty="0">
                    <a:solidFill>
                      <a:srgbClr val="0000FF"/>
                    </a:solidFill>
                    <a:latin typeface="Arial" panose="020B0604020202020204" pitchFamily="34" charset="0"/>
                    <a:cs typeface="Arial" panose="020B0604020202020204" pitchFamily="34" charset="0"/>
                    <a:hlinkClick r:id="rId4"/>
                  </a:rPr>
                  <a:t>fsc</a:t>
                </a:r>
                <a:r>
                  <a:rPr lang="en-US" sz="1400" b="1" u="sng" spc="-55" dirty="0">
                    <a:solidFill>
                      <a:srgbClr val="0000FF"/>
                    </a:solidFill>
                    <a:latin typeface="Arial" panose="020B0604020202020204" pitchFamily="34" charset="0"/>
                    <a:cs typeface="Arial" panose="020B0604020202020204" pitchFamily="34" charset="0"/>
                    <a:hlinkClick r:id="rId4"/>
                  </a:rPr>
                  <a:t>.</a:t>
                </a:r>
                <a:r>
                  <a:rPr lang="en-US" sz="1400" b="1" u="sng" spc="-25" dirty="0">
                    <a:solidFill>
                      <a:srgbClr val="0000FF"/>
                    </a:solidFill>
                    <a:latin typeface="Arial" panose="020B0604020202020204" pitchFamily="34" charset="0"/>
                    <a:cs typeface="Arial" panose="020B0604020202020204" pitchFamily="34" charset="0"/>
                    <a:hlinkClick r:id="rId4"/>
                  </a:rPr>
                  <a:t>v</a:t>
                </a:r>
                <a:r>
                  <a:rPr lang="en-US" sz="1400" b="1" u="sng" dirty="0">
                    <a:solidFill>
                      <a:srgbClr val="0000FF"/>
                    </a:solidFill>
                    <a:latin typeface="Arial" panose="020B0604020202020204" pitchFamily="34" charset="0"/>
                    <a:cs typeface="Arial" panose="020B0604020202020204" pitchFamily="34" charset="0"/>
                    <a:hlinkClick r:id="rId4"/>
                  </a:rPr>
                  <a:t>a</a:t>
                </a:r>
                <a:r>
                  <a:rPr lang="en-US" sz="1400" b="1" u="sng" spc="5" dirty="0">
                    <a:solidFill>
                      <a:srgbClr val="0000FF"/>
                    </a:solidFill>
                    <a:latin typeface="Arial" panose="020B0604020202020204" pitchFamily="34" charset="0"/>
                    <a:cs typeface="Arial" panose="020B0604020202020204" pitchFamily="34" charset="0"/>
                    <a:hlinkClick r:id="rId4"/>
                  </a:rPr>
                  <a:t>.</a:t>
                </a:r>
                <a:r>
                  <a:rPr lang="en-US" sz="1400" b="1" u="sng" spc="-25" dirty="0">
                    <a:solidFill>
                      <a:srgbClr val="0000FF"/>
                    </a:solidFill>
                    <a:latin typeface="Arial" panose="020B0604020202020204" pitchFamily="34" charset="0"/>
                    <a:cs typeface="Arial" panose="020B0604020202020204" pitchFamily="34" charset="0"/>
                    <a:hlinkClick r:id="rId4"/>
                  </a:rPr>
                  <a:t>g</a:t>
                </a:r>
                <a:r>
                  <a:rPr lang="en-US" sz="1400" b="1" u="sng" dirty="0">
                    <a:solidFill>
                      <a:srgbClr val="0000FF"/>
                    </a:solidFill>
                    <a:latin typeface="Arial" panose="020B0604020202020204" pitchFamily="34" charset="0"/>
                    <a:cs typeface="Arial" panose="020B0604020202020204" pitchFamily="34" charset="0"/>
                    <a:hlinkClick r:id="rId4"/>
                  </a:rPr>
                  <a:t>o</a:t>
                </a:r>
                <a:r>
                  <a:rPr lang="en-US" sz="1400" b="1" u="sng" spc="-5" dirty="0">
                    <a:solidFill>
                      <a:srgbClr val="0000FF"/>
                    </a:solidFill>
                    <a:latin typeface="Arial" panose="020B0604020202020204" pitchFamily="34" charset="0"/>
                    <a:cs typeface="Arial" panose="020B0604020202020204" pitchFamily="34" charset="0"/>
                    <a:hlinkClick r:id="rId4"/>
                  </a:rPr>
                  <a:t>v</a:t>
                </a:r>
                <a:r>
                  <a:rPr lang="en-US" sz="1400" b="1" u="sng" spc="-5" dirty="0" smtClean="0">
                    <a:solidFill>
                      <a:srgbClr val="0000FF"/>
                    </a:solidFill>
                    <a:latin typeface="Arial" panose="020B0604020202020204" pitchFamily="34" charset="0"/>
                    <a:cs typeface="Arial" panose="020B0604020202020204" pitchFamily="34" charset="0"/>
                    <a:hlinkClick r:id="rId4"/>
                  </a:rPr>
                  <a:t>/</a:t>
                </a:r>
                <a:r>
                  <a:rPr lang="en-US" sz="1400" b="1" dirty="0">
                    <a:solidFill>
                      <a:prstClr val="black"/>
                    </a:solidFill>
                  </a:rPr>
                  <a:t>.</a:t>
                </a:r>
                <a:endParaRPr lang="en-US" sz="1400" b="1" dirty="0">
                  <a:solidFill>
                    <a:prstClr val="black"/>
                  </a:solidFill>
                  <a:latin typeface="Arial" panose="020B0604020202020204" pitchFamily="34" charset="0"/>
                  <a:cs typeface="Arial" panose="020B0604020202020204" pitchFamily="34" charset="0"/>
                </a:endParaRPr>
              </a:p>
            </p:txBody>
          </p:sp>
        </p:grpSp>
      </p:grpSp>
      <p:sp>
        <p:nvSpPr>
          <p:cNvPr id="15" name="Rectangle 14"/>
          <p:cNvSpPr/>
          <p:nvPr/>
        </p:nvSpPr>
        <p:spPr>
          <a:xfrm>
            <a:off x="349414" y="1905000"/>
            <a:ext cx="8610600" cy="523220"/>
          </a:xfrm>
          <a:prstGeom prst="rect">
            <a:avLst/>
          </a:prstGeom>
        </p:spPr>
        <p:txBody>
          <a:bodyPr wrap="square">
            <a:spAutoFit/>
          </a:bodyPr>
          <a:lstStyle/>
          <a:p>
            <a:pPr marR="128905">
              <a:spcAft>
                <a:spcPts val="600"/>
              </a:spcAft>
              <a:tabLst>
                <a:tab pos="201295" algn="l"/>
              </a:tabLst>
            </a:pPr>
            <a:r>
              <a:rPr lang="en-US" sz="1400" b="1" i="1" spc="-5" dirty="0">
                <a:solidFill>
                  <a:prstClr val="black"/>
                </a:solidFill>
                <a:latin typeface="Arial" panose="020B0604020202020204" pitchFamily="34" charset="0"/>
                <a:cs typeface="Arial" panose="020B0604020202020204" pitchFamily="34" charset="0"/>
              </a:rPr>
              <a:t>Note: </a:t>
            </a:r>
            <a:r>
              <a:rPr lang="en-US" sz="1400" i="1" spc="-5" dirty="0">
                <a:solidFill>
                  <a:prstClr val="black"/>
                </a:solidFill>
                <a:latin typeface="Arial" panose="020B0604020202020204" pitchFamily="34" charset="0"/>
                <a:cs typeface="Arial" panose="020B0604020202020204" pitchFamily="34" charset="0"/>
              </a:rPr>
              <a:t>I</a:t>
            </a:r>
            <a:r>
              <a:rPr lang="en-US" sz="1400" i="1" dirty="0">
                <a:solidFill>
                  <a:prstClr val="black"/>
                </a:solidFill>
                <a:latin typeface="Arial" panose="020B0604020202020204" pitchFamily="34" charset="0"/>
                <a:cs typeface="Arial" panose="020B0604020202020204" pitchFamily="34" charset="0"/>
              </a:rPr>
              <a:t>f</a:t>
            </a:r>
            <a:r>
              <a:rPr lang="en-US" sz="1400" i="1" spc="-5" dirty="0">
                <a:solidFill>
                  <a:prstClr val="black"/>
                </a:solidFill>
                <a:latin typeface="Arial" panose="020B0604020202020204" pitchFamily="34" charset="0"/>
                <a:cs typeface="Arial" panose="020B0604020202020204" pitchFamily="34" charset="0"/>
              </a:rPr>
              <a:t> </a:t>
            </a:r>
            <a:r>
              <a:rPr lang="en-US" sz="1400" i="1" spc="-30" dirty="0">
                <a:solidFill>
                  <a:prstClr val="black"/>
                </a:solidFill>
                <a:latin typeface="Arial" panose="020B0604020202020204" pitchFamily="34" charset="0"/>
                <a:cs typeface="Arial" panose="020B0604020202020204" pitchFamily="34" charset="0"/>
              </a:rPr>
              <a:t>y</a:t>
            </a:r>
            <a:r>
              <a:rPr lang="en-US" sz="1400" i="1" spc="-10" dirty="0">
                <a:solidFill>
                  <a:prstClr val="black"/>
                </a:solidFill>
                <a:latin typeface="Arial" panose="020B0604020202020204" pitchFamily="34" charset="0"/>
                <a:cs typeface="Arial" panose="020B0604020202020204" pitchFamily="34" charset="0"/>
              </a:rPr>
              <a:t>ou</a:t>
            </a:r>
            <a:r>
              <a:rPr lang="en-US" sz="1400" i="1" spc="5" dirty="0">
                <a:solidFill>
                  <a:prstClr val="black"/>
                </a:solidFill>
                <a:latin typeface="Arial" panose="020B0604020202020204" pitchFamily="34" charset="0"/>
                <a:cs typeface="Arial" panose="020B0604020202020204" pitchFamily="34" charset="0"/>
              </a:rPr>
              <a:t> </a:t>
            </a:r>
            <a:r>
              <a:rPr lang="en-US" sz="1400" i="1" spc="-15" dirty="0">
                <a:solidFill>
                  <a:prstClr val="black"/>
                </a:solidFill>
                <a:latin typeface="Arial" panose="020B0604020202020204" pitchFamily="34" charset="0"/>
                <a:cs typeface="Arial" panose="020B0604020202020204" pitchFamily="34" charset="0"/>
              </a:rPr>
              <a:t>have not received a </a:t>
            </a:r>
            <a:r>
              <a:rPr lang="en-US" sz="1400" i="1" spc="-5" dirty="0">
                <a:solidFill>
                  <a:prstClr val="black"/>
                </a:solidFill>
                <a:latin typeface="Arial" panose="020B0604020202020204" pitchFamily="34" charset="0"/>
                <a:cs typeface="Arial" panose="020B0604020202020204" pitchFamily="34" charset="0"/>
              </a:rPr>
              <a:t>PFR</a:t>
            </a:r>
            <a:r>
              <a:rPr lang="en-US" sz="1400" i="1" spc="-10" dirty="0">
                <a:solidFill>
                  <a:prstClr val="black"/>
                </a:solidFill>
                <a:latin typeface="Arial" panose="020B0604020202020204" pitchFamily="34" charset="0"/>
                <a:cs typeface="Arial" panose="020B0604020202020204" pitchFamily="34" charset="0"/>
              </a:rPr>
              <a:t>A</a:t>
            </a:r>
            <a:r>
              <a:rPr lang="en-US" sz="1400" i="1" spc="-15" dirty="0">
                <a:solidFill>
                  <a:prstClr val="black"/>
                </a:solidFill>
                <a:latin typeface="Arial" panose="020B0604020202020204" pitchFamily="34" charset="0"/>
                <a:cs typeface="Arial" panose="020B0604020202020204" pitchFamily="34" charset="0"/>
              </a:rPr>
              <a:t>R</a:t>
            </a:r>
            <a:r>
              <a:rPr lang="en-US" sz="1400" i="1" spc="-5" dirty="0">
                <a:solidFill>
                  <a:prstClr val="black"/>
                </a:solidFill>
                <a:latin typeface="Arial" panose="020B0604020202020204" pitchFamily="34" charset="0"/>
                <a:cs typeface="Arial" panose="020B0604020202020204" pitchFamily="34" charset="0"/>
              </a:rPr>
              <a:t>,</a:t>
            </a:r>
            <a:r>
              <a:rPr lang="en-US" sz="1400" i="1" spc="5" dirty="0">
                <a:solidFill>
                  <a:prstClr val="black"/>
                </a:solidFill>
                <a:latin typeface="Arial" panose="020B0604020202020204" pitchFamily="34" charset="0"/>
                <a:cs typeface="Arial" panose="020B0604020202020204" pitchFamily="34" charset="0"/>
              </a:rPr>
              <a:t> </a:t>
            </a:r>
            <a:r>
              <a:rPr lang="en-US" sz="1400" i="1" spc="-5" dirty="0">
                <a:solidFill>
                  <a:prstClr val="black"/>
                </a:solidFill>
                <a:latin typeface="Arial" panose="020B0604020202020204" pitchFamily="34" charset="0"/>
                <a:cs typeface="Arial" panose="020B0604020202020204" pitchFamily="34" charset="0"/>
              </a:rPr>
              <a:t>ple</a:t>
            </a:r>
            <a:r>
              <a:rPr lang="en-US" sz="1400" i="1" spc="-15" dirty="0">
                <a:solidFill>
                  <a:prstClr val="black"/>
                </a:solidFill>
                <a:latin typeface="Arial" panose="020B0604020202020204" pitchFamily="34" charset="0"/>
                <a:cs typeface="Arial" panose="020B0604020202020204" pitchFamily="34" charset="0"/>
              </a:rPr>
              <a:t>a</a:t>
            </a:r>
            <a:r>
              <a:rPr lang="en-US" sz="1400" i="1" dirty="0">
                <a:solidFill>
                  <a:prstClr val="black"/>
                </a:solidFill>
                <a:latin typeface="Arial" panose="020B0604020202020204" pitchFamily="34" charset="0"/>
                <a:cs typeface="Arial" panose="020B0604020202020204" pitchFamily="34" charset="0"/>
              </a:rPr>
              <a:t>se</a:t>
            </a:r>
            <a:r>
              <a:rPr lang="en-US" sz="1400" i="1" spc="-5" dirty="0">
                <a:solidFill>
                  <a:prstClr val="black"/>
                </a:solidFill>
                <a:latin typeface="Arial" panose="020B0604020202020204" pitchFamily="34" charset="0"/>
                <a:cs typeface="Arial" panose="020B0604020202020204" pitchFamily="34" charset="0"/>
              </a:rPr>
              <a:t> follow-up with your Billin</a:t>
            </a:r>
            <a:r>
              <a:rPr lang="en-US" sz="1400" i="1" dirty="0">
                <a:solidFill>
                  <a:prstClr val="black"/>
                </a:solidFill>
                <a:latin typeface="Arial" panose="020B0604020202020204" pitchFamily="34" charset="0"/>
                <a:cs typeface="Arial" panose="020B0604020202020204" pitchFamily="34" charset="0"/>
              </a:rPr>
              <a:t>g</a:t>
            </a:r>
            <a:r>
              <a:rPr lang="en-US" sz="1400" i="1" spc="20" dirty="0">
                <a:solidFill>
                  <a:prstClr val="black"/>
                </a:solidFill>
                <a:latin typeface="Arial" panose="020B0604020202020204" pitchFamily="34" charset="0"/>
                <a:cs typeface="Arial" panose="020B0604020202020204" pitchFamily="34" charset="0"/>
              </a:rPr>
              <a:t> </a:t>
            </a:r>
            <a:r>
              <a:rPr lang="en-US" sz="1400" i="1" dirty="0">
                <a:solidFill>
                  <a:prstClr val="black"/>
                </a:solidFill>
                <a:latin typeface="Arial" panose="020B0604020202020204" pitchFamily="34" charset="0"/>
                <a:cs typeface="Arial" panose="020B0604020202020204" pitchFamily="34" charset="0"/>
              </a:rPr>
              <a:t>or</a:t>
            </a:r>
            <a:r>
              <a:rPr lang="en-US" sz="1400" i="1" spc="-5" dirty="0">
                <a:solidFill>
                  <a:prstClr val="black"/>
                </a:solidFill>
                <a:latin typeface="Arial" panose="020B0604020202020204" pitchFamily="34" charset="0"/>
                <a:cs typeface="Arial" panose="020B0604020202020204" pitchFamily="34" charset="0"/>
              </a:rPr>
              <a:t> </a:t>
            </a:r>
            <a:r>
              <a:rPr lang="en-US" sz="1400" i="1" spc="-15" dirty="0">
                <a:solidFill>
                  <a:prstClr val="black"/>
                </a:solidFill>
                <a:latin typeface="Arial" panose="020B0604020202020204" pitchFamily="34" charset="0"/>
                <a:cs typeface="Arial" panose="020B0604020202020204" pitchFamily="34" charset="0"/>
              </a:rPr>
              <a:t>C</a:t>
            </a:r>
            <a:r>
              <a:rPr lang="en-US" sz="1400" i="1" spc="-5" dirty="0">
                <a:solidFill>
                  <a:prstClr val="black"/>
                </a:solidFill>
                <a:latin typeface="Arial" panose="020B0604020202020204" pitchFamily="34" charset="0"/>
                <a:cs typeface="Arial" panose="020B0604020202020204" pitchFamily="34" charset="0"/>
              </a:rPr>
              <a:t>ollec</a:t>
            </a:r>
            <a:r>
              <a:rPr lang="en-US" sz="1400" i="1" spc="5" dirty="0">
                <a:solidFill>
                  <a:prstClr val="black"/>
                </a:solidFill>
                <a:latin typeface="Arial" panose="020B0604020202020204" pitchFamily="34" charset="0"/>
                <a:cs typeface="Arial" panose="020B0604020202020204" pitchFamily="34" charset="0"/>
              </a:rPr>
              <a:t>t</a:t>
            </a:r>
            <a:r>
              <a:rPr lang="en-US" sz="1400" i="1" spc="-5" dirty="0">
                <a:solidFill>
                  <a:prstClr val="black"/>
                </a:solidFill>
                <a:latin typeface="Arial" panose="020B0604020202020204" pitchFamily="34" charset="0"/>
                <a:cs typeface="Arial" panose="020B0604020202020204" pitchFamily="34" charset="0"/>
              </a:rPr>
              <a:t>ions</a:t>
            </a:r>
            <a:r>
              <a:rPr lang="en-US" sz="1400" i="1" spc="-10" dirty="0">
                <a:solidFill>
                  <a:prstClr val="black"/>
                </a:solidFill>
                <a:latin typeface="Arial" panose="020B0604020202020204" pitchFamily="34" charset="0"/>
                <a:cs typeface="Arial" panose="020B0604020202020204" pitchFamily="34" charset="0"/>
              </a:rPr>
              <a:t> d</a:t>
            </a:r>
            <a:r>
              <a:rPr lang="en-US" sz="1400" i="1" spc="-5" dirty="0">
                <a:solidFill>
                  <a:prstClr val="black"/>
                </a:solidFill>
                <a:latin typeface="Arial" panose="020B0604020202020204" pitchFamily="34" charset="0"/>
                <a:cs typeface="Arial" panose="020B0604020202020204" pitchFamily="34" charset="0"/>
              </a:rPr>
              <a:t>e</a:t>
            </a:r>
            <a:r>
              <a:rPr lang="en-US" sz="1400" i="1" spc="-10" dirty="0">
                <a:solidFill>
                  <a:prstClr val="black"/>
                </a:solidFill>
                <a:latin typeface="Arial" panose="020B0604020202020204" pitchFamily="34" charset="0"/>
                <a:cs typeface="Arial" panose="020B0604020202020204" pitchFamily="34" charset="0"/>
              </a:rPr>
              <a:t>p</a:t>
            </a:r>
            <a:r>
              <a:rPr lang="en-US" sz="1400" i="1" spc="-15" dirty="0">
                <a:solidFill>
                  <a:prstClr val="black"/>
                </a:solidFill>
                <a:latin typeface="Arial" panose="020B0604020202020204" pitchFamily="34" charset="0"/>
                <a:cs typeface="Arial" panose="020B0604020202020204" pitchFamily="34" charset="0"/>
              </a:rPr>
              <a:t>a</a:t>
            </a:r>
            <a:r>
              <a:rPr lang="en-US" sz="1400" i="1" dirty="0">
                <a:solidFill>
                  <a:prstClr val="black"/>
                </a:solidFill>
                <a:latin typeface="Arial" panose="020B0604020202020204" pitchFamily="34" charset="0"/>
                <a:cs typeface="Arial" panose="020B0604020202020204" pitchFamily="34" charset="0"/>
              </a:rPr>
              <a:t>rtm</a:t>
            </a:r>
            <a:r>
              <a:rPr lang="en-US" sz="1400" i="1" spc="-5" dirty="0">
                <a:solidFill>
                  <a:prstClr val="black"/>
                </a:solidFill>
                <a:latin typeface="Arial" panose="020B0604020202020204" pitchFamily="34" charset="0"/>
                <a:cs typeface="Arial" panose="020B0604020202020204" pitchFamily="34" charset="0"/>
              </a:rPr>
              <a:t>e</a:t>
            </a:r>
            <a:r>
              <a:rPr lang="en-US" sz="1400" i="1" spc="-20" dirty="0">
                <a:solidFill>
                  <a:prstClr val="black"/>
                </a:solidFill>
                <a:latin typeface="Arial" panose="020B0604020202020204" pitchFamily="34" charset="0"/>
                <a:cs typeface="Arial" panose="020B0604020202020204" pitchFamily="34" charset="0"/>
              </a:rPr>
              <a:t>n</a:t>
            </a:r>
            <a:r>
              <a:rPr lang="en-US" sz="1400" i="1" spc="-5" dirty="0">
                <a:solidFill>
                  <a:prstClr val="black"/>
                </a:solidFill>
                <a:latin typeface="Arial" panose="020B0604020202020204" pitchFamily="34" charset="0"/>
                <a:cs typeface="Arial" panose="020B0604020202020204" pitchFamily="34" charset="0"/>
              </a:rPr>
              <a:t>t </a:t>
            </a:r>
            <a:r>
              <a:rPr lang="en-US" sz="1400" i="1" spc="-15" dirty="0">
                <a:solidFill>
                  <a:prstClr val="black"/>
                </a:solidFill>
                <a:latin typeface="Arial" panose="020B0604020202020204" pitchFamily="34" charset="0"/>
                <a:cs typeface="Arial" panose="020B0604020202020204" pitchFamily="34" charset="0"/>
              </a:rPr>
              <a:t>first before contacting the local VA health care </a:t>
            </a:r>
            <a:r>
              <a:rPr lang="en-US" sz="1400" i="1" spc="-15" dirty="0" smtClean="0">
                <a:solidFill>
                  <a:prstClr val="black"/>
                </a:solidFill>
                <a:latin typeface="Arial" panose="020B0604020202020204" pitchFamily="34" charset="0"/>
                <a:cs typeface="Arial" panose="020B0604020202020204" pitchFamily="34" charset="0"/>
              </a:rPr>
              <a:t>facility.</a:t>
            </a:r>
            <a:endParaRPr lang="en-US" sz="1400" dirty="0">
              <a:solidFill>
                <a:prstClr val="black"/>
              </a:solidFill>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7"/>
          </p:nvPr>
        </p:nvSpPr>
        <p:spPr/>
        <p:txBody>
          <a:bodyPr/>
          <a:lstStyle/>
          <a:p>
            <a:pPr marL="25400"/>
            <a:fld id="{81D60167-4931-47E6-BA6A-407CBD079E47}" type="slidenum">
              <a:rPr lang="en-US" smtClean="0">
                <a:solidFill>
                  <a:prstClr val="white"/>
                </a:solidFill>
              </a:rPr>
              <a:pPr marL="25400"/>
              <a:t>49</a:t>
            </a:fld>
            <a:endParaRPr lang="en-US" dirty="0">
              <a:solidFill>
                <a:prstClr val="white"/>
              </a:solidFill>
            </a:endParaRPr>
          </a:p>
        </p:txBody>
      </p:sp>
    </p:spTree>
    <p:extLst>
      <p:ext uri="{BB962C8B-B14F-4D97-AF65-F5344CB8AC3E}">
        <p14:creationId xmlns:p14="http://schemas.microsoft.com/office/powerpoint/2010/main" val="374069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latin typeface="+mj-lt"/>
              </a:rPr>
              <a:t>Gathered Feedback from Key Stakeholders </a:t>
            </a:r>
            <a:endParaRPr lang="en-US" sz="2400" dirty="0">
              <a:latin typeface="+mj-lt"/>
            </a:endParaRPr>
          </a:p>
        </p:txBody>
      </p:sp>
      <p:sp>
        <p:nvSpPr>
          <p:cNvPr id="7" name="Rectangle 6"/>
          <p:cNvSpPr/>
          <p:nvPr/>
        </p:nvSpPr>
        <p:spPr>
          <a:xfrm>
            <a:off x="304799" y="685800"/>
            <a:ext cx="8595360"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ea typeface="Calibri" panose="020F0502020204030204" pitchFamily="34" charset="0"/>
              </a:rPr>
              <a:t>We </a:t>
            </a:r>
            <a:r>
              <a:rPr lang="en-US" dirty="0">
                <a:solidFill>
                  <a:srgbClr val="000000"/>
                </a:solidFill>
                <a:ea typeface="Calibri" panose="020F0502020204030204" pitchFamily="34" charset="0"/>
              </a:rPr>
              <a:t>made sure to incorporate feedback from </a:t>
            </a:r>
            <a:r>
              <a:rPr lang="en-US" dirty="0" smtClean="0">
                <a:solidFill>
                  <a:srgbClr val="000000"/>
                </a:solidFill>
                <a:ea typeface="Calibri" panose="020F0502020204030204" pitchFamily="34" charset="0"/>
              </a:rPr>
              <a:t>key stakeholders representing diverse groups and backgrounds to create the plan.</a:t>
            </a:r>
            <a:endParaRPr lang="en-US" dirty="0">
              <a:solidFill>
                <a:srgbClr val="000000"/>
              </a:solidFill>
            </a:endParaRPr>
          </a:p>
        </p:txBody>
      </p:sp>
      <p:pic>
        <p:nvPicPr>
          <p:cNvPr id="2" name="Picture 1" descr="Image of VA Community Care Plan" title="Image of VA Community Care Pl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9823" y="1332131"/>
            <a:ext cx="3123092" cy="4041648"/>
          </a:xfrm>
          <a:prstGeom prst="rect">
            <a:avLst/>
          </a:prstGeom>
          <a:ln>
            <a:solidFill>
              <a:schemeClr val="tx1">
                <a:lumMod val="75000"/>
                <a:lumOff val="25000"/>
              </a:schemeClr>
            </a:solidFill>
          </a:ln>
        </p:spPr>
      </p:pic>
      <p:sp>
        <p:nvSpPr>
          <p:cNvPr id="5" name="TextBox 4"/>
          <p:cNvSpPr txBox="1"/>
          <p:nvPr/>
        </p:nvSpPr>
        <p:spPr>
          <a:xfrm>
            <a:off x="5626609" y="5535075"/>
            <a:ext cx="3224783" cy="338554"/>
          </a:xfrm>
          <a:prstGeom prst="rect">
            <a:avLst/>
          </a:prstGeom>
          <a:noFill/>
        </p:spPr>
        <p:txBody>
          <a:bodyPr wrap="square" rtlCol="0">
            <a:spAutoFit/>
          </a:bodyPr>
          <a:lstStyle/>
          <a:p>
            <a:pPr algn="ctr"/>
            <a:r>
              <a:rPr lang="en-US" sz="1600" b="1" dirty="0" smtClean="0">
                <a:solidFill>
                  <a:srgbClr val="000000"/>
                </a:solidFill>
                <a:hlinkClick r:id="rId4"/>
              </a:rPr>
              <a:t>VA Community Care Plan</a:t>
            </a:r>
            <a:endParaRPr lang="en-US" sz="1600" b="1" dirty="0">
              <a:solidFill>
                <a:srgbClr val="000000"/>
              </a:solidFill>
            </a:endParaRPr>
          </a:p>
        </p:txBody>
      </p:sp>
      <p:sp>
        <p:nvSpPr>
          <p:cNvPr id="10" name="Slide Number Placeholder 9"/>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9" name="Right Arrow 8" descr="Arrow&#10;" title="Arrow"/>
          <p:cNvSpPr/>
          <p:nvPr/>
        </p:nvSpPr>
        <p:spPr>
          <a:xfrm>
            <a:off x="1324716" y="3722818"/>
            <a:ext cx="1462726" cy="1143148"/>
          </a:xfrm>
          <a:prstGeom prst="rightArrow">
            <a:avLst/>
          </a:prstGeom>
          <a:gradFill flip="none" rotWithShape="1">
            <a:gsLst>
              <a:gs pos="0">
                <a:schemeClr val="accent3"/>
              </a:gs>
              <a:gs pos="99000">
                <a:schemeClr val="bg1">
                  <a:alpha val="0"/>
                </a:schemeClr>
              </a:gs>
              <a:gs pos="56000">
                <a:schemeClr val="accent2">
                  <a:alpha val="2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Right Arrow 10" descr="Arrow" title="Arrow"/>
          <p:cNvSpPr/>
          <p:nvPr/>
        </p:nvSpPr>
        <p:spPr>
          <a:xfrm>
            <a:off x="3383132" y="2148088"/>
            <a:ext cx="1462726" cy="1143148"/>
          </a:xfrm>
          <a:prstGeom prst="rightArrow">
            <a:avLst/>
          </a:prstGeom>
          <a:gradFill flip="none" rotWithShape="1">
            <a:gsLst>
              <a:gs pos="0">
                <a:schemeClr val="accent3"/>
              </a:gs>
              <a:gs pos="99000">
                <a:schemeClr val="bg1">
                  <a:alpha val="0"/>
                </a:schemeClr>
              </a:gs>
              <a:gs pos="56000">
                <a:schemeClr val="accent2">
                  <a:alpha val="21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Right Arrow 11" descr="Arrow" title="Arrow"/>
          <p:cNvSpPr/>
          <p:nvPr/>
        </p:nvSpPr>
        <p:spPr>
          <a:xfrm>
            <a:off x="3954981" y="4091947"/>
            <a:ext cx="1462726" cy="1143148"/>
          </a:xfrm>
          <a:prstGeom prst="rightArrow">
            <a:avLst/>
          </a:prstGeom>
          <a:gradFill flip="none" rotWithShape="1">
            <a:gsLst>
              <a:gs pos="0">
                <a:schemeClr val="tx2"/>
              </a:gs>
              <a:gs pos="99000">
                <a:schemeClr val="bg1">
                  <a:alpha val="0"/>
                </a:schemeClr>
              </a:gs>
              <a:gs pos="56000">
                <a:schemeClr val="accent1">
                  <a:alpha val="5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ight Arrow 12" descr="Arrow" title="Arrow"/>
          <p:cNvSpPr/>
          <p:nvPr/>
        </p:nvSpPr>
        <p:spPr>
          <a:xfrm>
            <a:off x="1042580" y="1551536"/>
            <a:ext cx="1462726" cy="1143148"/>
          </a:xfrm>
          <a:prstGeom prst="rightArrow">
            <a:avLst/>
          </a:prstGeom>
          <a:gradFill flip="none" rotWithShape="1">
            <a:gsLst>
              <a:gs pos="0">
                <a:schemeClr val="tx2"/>
              </a:gs>
              <a:gs pos="99000">
                <a:schemeClr val="bg1">
                  <a:alpha val="0"/>
                </a:schemeClr>
              </a:gs>
              <a:gs pos="56000">
                <a:schemeClr val="accent1">
                  <a:alpha val="5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2728474" y="5279330"/>
            <a:ext cx="2772929" cy="830997"/>
          </a:xfrm>
          <a:prstGeom prst="rect">
            <a:avLst/>
          </a:prstGeom>
          <a:noFill/>
        </p:spPr>
        <p:txBody>
          <a:bodyPr wrap="square" rtlCol="0">
            <a:spAutoFit/>
          </a:bodyPr>
          <a:lstStyle/>
          <a:p>
            <a:pPr algn="ctr"/>
            <a:r>
              <a:rPr lang="en-US" sz="1600" b="1" dirty="0" smtClean="0">
                <a:solidFill>
                  <a:srgbClr val="000000"/>
                </a:solidFill>
              </a:rPr>
              <a:t>Community Providers, Federal agencies, and Tribal Health Programs</a:t>
            </a:r>
            <a:endParaRPr lang="en-US" sz="1600" b="1" dirty="0">
              <a:solidFill>
                <a:srgbClr val="000000"/>
              </a:solidFill>
            </a:endParaRPr>
          </a:p>
        </p:txBody>
      </p:sp>
      <p:sp>
        <p:nvSpPr>
          <p:cNvPr id="15" name="TextBox 14"/>
          <p:cNvSpPr txBox="1"/>
          <p:nvPr/>
        </p:nvSpPr>
        <p:spPr>
          <a:xfrm>
            <a:off x="436821" y="4876800"/>
            <a:ext cx="1776317" cy="584775"/>
          </a:xfrm>
          <a:prstGeom prst="rect">
            <a:avLst/>
          </a:prstGeom>
          <a:noFill/>
        </p:spPr>
        <p:txBody>
          <a:bodyPr wrap="square" rtlCol="0">
            <a:spAutoFit/>
          </a:bodyPr>
          <a:lstStyle/>
          <a:p>
            <a:pPr algn="ctr"/>
            <a:r>
              <a:rPr lang="en-US" sz="1600" b="1" dirty="0" smtClean="0">
                <a:solidFill>
                  <a:srgbClr val="000000"/>
                </a:solidFill>
              </a:rPr>
              <a:t>Veteran Service Organizations</a:t>
            </a:r>
            <a:endParaRPr lang="en-US" sz="1600" b="1" dirty="0">
              <a:solidFill>
                <a:srgbClr val="000000"/>
              </a:solidFill>
            </a:endParaRPr>
          </a:p>
        </p:txBody>
      </p:sp>
      <p:sp>
        <p:nvSpPr>
          <p:cNvPr id="16" name="TextBox 15"/>
          <p:cNvSpPr txBox="1"/>
          <p:nvPr/>
        </p:nvSpPr>
        <p:spPr>
          <a:xfrm>
            <a:off x="107672" y="2719662"/>
            <a:ext cx="1776317" cy="338554"/>
          </a:xfrm>
          <a:prstGeom prst="rect">
            <a:avLst/>
          </a:prstGeom>
          <a:noFill/>
        </p:spPr>
        <p:txBody>
          <a:bodyPr wrap="square" rtlCol="0">
            <a:spAutoFit/>
          </a:bodyPr>
          <a:lstStyle/>
          <a:p>
            <a:pPr algn="ctr"/>
            <a:r>
              <a:rPr lang="en-US" sz="1600" b="1" dirty="0" smtClean="0">
                <a:solidFill>
                  <a:srgbClr val="000000"/>
                </a:solidFill>
              </a:rPr>
              <a:t>Veterans</a:t>
            </a:r>
            <a:endParaRPr lang="en-US" sz="1600" b="1" dirty="0">
              <a:solidFill>
                <a:srgbClr val="000000"/>
              </a:solidFill>
            </a:endParaRPr>
          </a:p>
        </p:txBody>
      </p:sp>
      <p:sp>
        <p:nvSpPr>
          <p:cNvPr id="17" name="TextBox 16"/>
          <p:cNvSpPr txBox="1"/>
          <p:nvPr/>
        </p:nvSpPr>
        <p:spPr>
          <a:xfrm>
            <a:off x="2398703" y="3318419"/>
            <a:ext cx="1776317" cy="584775"/>
          </a:xfrm>
          <a:prstGeom prst="rect">
            <a:avLst/>
          </a:prstGeom>
          <a:noFill/>
        </p:spPr>
        <p:txBody>
          <a:bodyPr wrap="square" rtlCol="0">
            <a:spAutoFit/>
          </a:bodyPr>
          <a:lstStyle/>
          <a:p>
            <a:pPr algn="ctr"/>
            <a:r>
              <a:rPr lang="en-US" sz="1600" b="1" dirty="0" smtClean="0">
                <a:solidFill>
                  <a:srgbClr val="000000"/>
                </a:solidFill>
              </a:rPr>
              <a:t>VA Staff and Clinicians</a:t>
            </a:r>
            <a:endParaRPr lang="en-US" sz="1600" b="1" dirty="0">
              <a:solidFill>
                <a:srgbClr val="000000"/>
              </a:solidFill>
            </a:endParaRPr>
          </a:p>
        </p:txBody>
      </p:sp>
      <p:pic>
        <p:nvPicPr>
          <p:cNvPr id="18" name="Picture 17" descr="American flag" title="American fla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22" y="1486891"/>
            <a:ext cx="1271016" cy="1271016"/>
          </a:xfrm>
          <a:prstGeom prst="rect">
            <a:avLst/>
          </a:prstGeom>
        </p:spPr>
      </p:pic>
      <p:pic>
        <p:nvPicPr>
          <p:cNvPr id="19" name="Picture 18" descr="doctor image" title="Doctor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353" y="2085138"/>
            <a:ext cx="1271016" cy="1271016"/>
          </a:xfrm>
          <a:prstGeom prst="rect">
            <a:avLst/>
          </a:prstGeom>
        </p:spPr>
      </p:pic>
      <p:pic>
        <p:nvPicPr>
          <p:cNvPr id="20" name="Picture 19" descr="Image for VSOs" title="Image for VSO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471" y="3663139"/>
            <a:ext cx="1271016" cy="1271016"/>
          </a:xfrm>
          <a:prstGeom prst="rect">
            <a:avLst/>
          </a:prstGeom>
        </p:spPr>
      </p:pic>
      <p:pic>
        <p:nvPicPr>
          <p:cNvPr id="21" name="Picture 20" title="Medical Care symbol"/>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824" y="4038600"/>
            <a:ext cx="1271016" cy="1271016"/>
          </a:xfrm>
          <a:prstGeom prst="rect">
            <a:avLst/>
          </a:prstGeom>
        </p:spPr>
      </p:pic>
    </p:spTree>
    <p:extLst>
      <p:ext uri="{BB962C8B-B14F-4D97-AF65-F5344CB8AC3E}">
        <p14:creationId xmlns:p14="http://schemas.microsoft.com/office/powerpoint/2010/main" val="1460510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66777"/>
            <a:ext cx="9077325" cy="338554"/>
          </a:xfrm>
          <a:prstGeom prst="rect">
            <a:avLst/>
          </a:prstGeom>
        </p:spPr>
        <p:txBody>
          <a:bodyPr vert="horz" wrap="square" lIns="0" tIns="0" rIns="0" bIns="0" rtlCol="0">
            <a:spAutoFit/>
          </a:bodyPr>
          <a:lstStyle/>
          <a:p>
            <a:pPr marL="64135">
              <a:lnSpc>
                <a:spcPct val="100000"/>
              </a:lnSpc>
            </a:pPr>
            <a:r>
              <a:rPr sz="2200" spc="-15" dirty="0">
                <a:latin typeface="Arial" panose="020B0604020202020204" pitchFamily="34" charset="0"/>
                <a:cs typeface="Arial" panose="020B0604020202020204" pitchFamily="34" charset="0"/>
              </a:rPr>
              <a:t>H</a:t>
            </a:r>
            <a:r>
              <a:rPr sz="2200" spc="-5" dirty="0">
                <a:latin typeface="Arial" panose="020B0604020202020204" pitchFamily="34" charset="0"/>
                <a:cs typeface="Arial" panose="020B0604020202020204" pitchFamily="34" charset="0"/>
              </a:rPr>
              <a:t>o</a:t>
            </a:r>
            <a:r>
              <a:rPr sz="2200" dirty="0">
                <a:latin typeface="Arial" panose="020B0604020202020204" pitchFamily="34" charset="0"/>
                <a:cs typeface="Arial" panose="020B0604020202020204" pitchFamily="34" charset="0"/>
              </a:rPr>
              <a:t>w</a:t>
            </a:r>
            <a:r>
              <a:rPr sz="2200" spc="-1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a:t>
            </a:r>
            <a:r>
              <a:rPr sz="2200" spc="-10" dirty="0">
                <a:latin typeface="Arial" panose="020B0604020202020204" pitchFamily="34" charset="0"/>
                <a:cs typeface="Arial" panose="020B0604020202020204" pitchFamily="34" charset="0"/>
              </a:rPr>
              <a:t>o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ad </a:t>
            </a:r>
            <a:r>
              <a:rPr sz="2200" spc="-5" dirty="0">
                <a:latin typeface="Arial" panose="020B0604020202020204" pitchFamily="34" charset="0"/>
                <a:cs typeface="Arial" panose="020B0604020202020204" pitchFamily="34" charset="0"/>
              </a:rPr>
              <a:t>P</a:t>
            </a:r>
            <a:r>
              <a:rPr sz="2200" spc="-30"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limi</a:t>
            </a:r>
            <a:r>
              <a:rPr sz="2200" spc="-5" dirty="0">
                <a:latin typeface="Arial" panose="020B0604020202020204" pitchFamily="34" charset="0"/>
                <a:cs typeface="Arial" panose="020B0604020202020204" pitchFamily="34" charset="0"/>
              </a:rPr>
              <a:t>n</a:t>
            </a:r>
            <a:r>
              <a:rPr sz="2200" dirty="0">
                <a:latin typeface="Arial" panose="020B0604020202020204" pitchFamily="34" charset="0"/>
                <a:cs typeface="Arial" panose="020B0604020202020204" pitchFamily="34" charset="0"/>
              </a:rPr>
              <a:t>ar</a:t>
            </a:r>
            <a:r>
              <a:rPr sz="2200" spc="-10" dirty="0">
                <a:latin typeface="Arial" panose="020B0604020202020204" pitchFamily="34" charset="0"/>
                <a:cs typeface="Arial" panose="020B0604020202020204" pitchFamily="34" charset="0"/>
              </a:rPr>
              <a:t>y</a:t>
            </a:r>
            <a:r>
              <a:rPr sz="2200" spc="-40" dirty="0">
                <a:latin typeface="Arial" panose="020B0604020202020204" pitchFamily="34" charset="0"/>
                <a:cs typeface="Arial" panose="020B0604020202020204" pitchFamily="34" charset="0"/>
              </a:rPr>
              <a:t> </a:t>
            </a:r>
            <a:r>
              <a:rPr sz="2200" spc="-35" dirty="0">
                <a:latin typeface="Arial" panose="020B0604020202020204" pitchFamily="34" charset="0"/>
                <a:cs typeface="Arial" panose="020B0604020202020204" pitchFamily="34" charset="0"/>
              </a:rPr>
              <a:t>F</a:t>
            </a:r>
            <a:r>
              <a:rPr sz="2200" dirty="0">
                <a:latin typeface="Arial" panose="020B0604020202020204" pitchFamily="34" charset="0"/>
                <a:cs typeface="Arial" panose="020B0604020202020204" pitchFamily="34" charset="0"/>
              </a:rPr>
              <a:t>ee</a:t>
            </a:r>
            <a:r>
              <a:rPr sz="2200" spc="-20" dirty="0">
                <a:latin typeface="Arial" panose="020B0604020202020204" pitchFamily="34" charset="0"/>
                <a:cs typeface="Arial" panose="020B0604020202020204" pitchFamily="34" charset="0"/>
              </a:rPr>
              <a:t>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5" dirty="0">
                <a:latin typeface="Arial" panose="020B0604020202020204" pitchFamily="34" charset="0"/>
                <a:cs typeface="Arial" panose="020B0604020202020204" pitchFamily="34" charset="0"/>
              </a:rPr>
              <a:t>mi</a:t>
            </a:r>
            <a:r>
              <a:rPr sz="2200" spc="-35" dirty="0">
                <a:latin typeface="Arial" panose="020B0604020202020204" pitchFamily="34" charset="0"/>
                <a:cs typeface="Arial" panose="020B0604020202020204" pitchFamily="34" charset="0"/>
              </a:rPr>
              <a:t>t</a:t>
            </a:r>
            <a:r>
              <a:rPr sz="2200" spc="-25" dirty="0">
                <a:latin typeface="Arial" panose="020B0604020202020204" pitchFamily="34" charset="0"/>
                <a:cs typeface="Arial" panose="020B0604020202020204" pitchFamily="34" charset="0"/>
              </a:rPr>
              <a:t>t</a:t>
            </a:r>
            <a:r>
              <a:rPr sz="2200" spc="-10" dirty="0">
                <a:latin typeface="Arial" panose="020B0604020202020204" pitchFamily="34" charset="0"/>
                <a:cs typeface="Arial" panose="020B0604020202020204" pitchFamily="34" charset="0"/>
              </a:rPr>
              <a:t>anc</a:t>
            </a:r>
            <a:r>
              <a:rPr sz="2200" dirty="0">
                <a:latin typeface="Arial" panose="020B0604020202020204" pitchFamily="34" charset="0"/>
                <a:cs typeface="Arial" panose="020B0604020202020204" pitchFamily="34" charset="0"/>
              </a:rPr>
              <a:t>e</a:t>
            </a:r>
            <a:r>
              <a:rPr sz="2200" spc="-45" dirty="0">
                <a:latin typeface="Arial" panose="020B0604020202020204" pitchFamily="34" charset="0"/>
                <a:cs typeface="Arial" panose="020B0604020202020204" pitchFamily="34" charset="0"/>
              </a:rPr>
              <a:t> </a:t>
            </a:r>
            <a:r>
              <a:rPr sz="2200" spc="-15" dirty="0">
                <a:latin typeface="Arial" panose="020B0604020202020204" pitchFamily="34" charset="0"/>
                <a:cs typeface="Arial" panose="020B0604020202020204" pitchFamily="34" charset="0"/>
              </a:rPr>
              <a:t>A</a:t>
            </a:r>
            <a:r>
              <a:rPr sz="2200" spc="-5" dirty="0">
                <a:latin typeface="Arial" panose="020B0604020202020204" pitchFamily="34" charset="0"/>
                <a:cs typeface="Arial" panose="020B0604020202020204" pitchFamily="34" charset="0"/>
              </a:rPr>
              <a:t>dvi</a:t>
            </a:r>
            <a:r>
              <a:rPr sz="2200" dirty="0">
                <a:latin typeface="Arial" panose="020B0604020202020204" pitchFamily="34" charset="0"/>
                <a:cs typeface="Arial" panose="020B0604020202020204" pitchFamily="34" charset="0"/>
              </a:rPr>
              <a:t>ce</a:t>
            </a:r>
            <a:r>
              <a:rPr sz="2200" spc="-30" dirty="0">
                <a:latin typeface="Arial" panose="020B0604020202020204" pitchFamily="34" charset="0"/>
                <a:cs typeface="Arial" panose="020B0604020202020204" pitchFamily="34" charset="0"/>
              </a:rPr>
              <a:t>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port</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a:t>
            </a:r>
            <a:r>
              <a:rPr sz="2200" spc="5" dirty="0">
                <a:latin typeface="Arial" panose="020B0604020202020204" pitchFamily="34" charset="0"/>
                <a:cs typeface="Arial" panose="020B0604020202020204" pitchFamily="34" charset="0"/>
              </a:rPr>
              <a:t> </a:t>
            </a:r>
            <a:r>
              <a:rPr sz="2200" spc="-5" dirty="0">
                <a:latin typeface="Arial" panose="020B0604020202020204" pitchFamily="34" charset="0"/>
                <a:cs typeface="Arial" panose="020B0604020202020204" pitchFamily="34" charset="0"/>
              </a:rPr>
              <a:t>C</a:t>
            </a:r>
            <a:r>
              <a:rPr sz="2200" spc="-10" dirty="0">
                <a:latin typeface="Arial" panose="020B0604020202020204" pitchFamily="34" charset="0"/>
                <a:cs typeface="Arial" panose="020B0604020202020204" pitchFamily="34" charset="0"/>
              </a:rPr>
              <a:t>MS-</a:t>
            </a:r>
            <a:r>
              <a:rPr sz="2200" spc="-15" dirty="0">
                <a:latin typeface="Arial" panose="020B0604020202020204" pitchFamily="34" charset="0"/>
                <a:cs typeface="Arial" panose="020B0604020202020204" pitchFamily="34" charset="0"/>
              </a:rPr>
              <a:t>1500</a:t>
            </a:r>
          </a:p>
        </p:txBody>
      </p:sp>
      <p:sp>
        <p:nvSpPr>
          <p:cNvPr id="3" name="object 3"/>
          <p:cNvSpPr/>
          <p:nvPr/>
        </p:nvSpPr>
        <p:spPr>
          <a:xfrm>
            <a:off x="2514600" y="776288"/>
            <a:ext cx="6562725" cy="4918075"/>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4" name="object 4"/>
          <p:cNvSpPr/>
          <p:nvPr/>
        </p:nvSpPr>
        <p:spPr>
          <a:xfrm>
            <a:off x="2500248" y="762000"/>
            <a:ext cx="6591300" cy="4946650"/>
          </a:xfrm>
          <a:custGeom>
            <a:avLst/>
            <a:gdLst/>
            <a:ahLst/>
            <a:cxnLst/>
            <a:rect l="l" t="t" r="r" b="b"/>
            <a:pathLst>
              <a:path w="6591300" h="4946650">
                <a:moveTo>
                  <a:pt x="0" y="4946650"/>
                </a:moveTo>
                <a:lnTo>
                  <a:pt x="6591300" y="4946650"/>
                </a:lnTo>
                <a:lnTo>
                  <a:pt x="6591300" y="0"/>
                </a:lnTo>
                <a:lnTo>
                  <a:pt x="0" y="0"/>
                </a:lnTo>
                <a:lnTo>
                  <a:pt x="0" y="4946650"/>
                </a:lnTo>
                <a:close/>
              </a:path>
            </a:pathLst>
          </a:custGeom>
          <a:ln w="28575">
            <a:solidFill>
              <a:srgbClr val="FF0000"/>
            </a:solidFill>
          </a:ln>
        </p:spPr>
        <p:txBody>
          <a:bodyPr wrap="square" lIns="0" tIns="0" rIns="0" bIns="0" rtlCol="0"/>
          <a:lstStyle/>
          <a:p>
            <a:endParaRPr dirty="0">
              <a:solidFill>
                <a:prstClr val="black"/>
              </a:solidFill>
            </a:endParaRPr>
          </a:p>
        </p:txBody>
      </p:sp>
      <p:sp>
        <p:nvSpPr>
          <p:cNvPr id="5" name="object 5"/>
          <p:cNvSpPr/>
          <p:nvPr/>
        </p:nvSpPr>
        <p:spPr>
          <a:xfrm>
            <a:off x="2605151" y="2667064"/>
            <a:ext cx="2897505" cy="412750"/>
          </a:xfrm>
          <a:custGeom>
            <a:avLst/>
            <a:gdLst/>
            <a:ahLst/>
            <a:cxnLst/>
            <a:rect l="l" t="t" r="r" b="b"/>
            <a:pathLst>
              <a:path w="2897504" h="412750">
                <a:moveTo>
                  <a:pt x="0" y="68707"/>
                </a:moveTo>
                <a:lnTo>
                  <a:pt x="12759" y="28793"/>
                </a:lnTo>
                <a:lnTo>
                  <a:pt x="45372" y="4056"/>
                </a:lnTo>
                <a:lnTo>
                  <a:pt x="2828290" y="0"/>
                </a:lnTo>
                <a:lnTo>
                  <a:pt x="2842749" y="1519"/>
                </a:lnTo>
                <a:lnTo>
                  <a:pt x="2878587" y="21807"/>
                </a:lnTo>
                <a:lnTo>
                  <a:pt x="2896455" y="59094"/>
                </a:lnTo>
                <a:lnTo>
                  <a:pt x="2897124" y="343916"/>
                </a:lnTo>
                <a:lnTo>
                  <a:pt x="2895600" y="358362"/>
                </a:lnTo>
                <a:lnTo>
                  <a:pt x="2875286" y="394179"/>
                </a:lnTo>
                <a:lnTo>
                  <a:pt x="2837997" y="412068"/>
                </a:lnTo>
                <a:lnTo>
                  <a:pt x="68707" y="412750"/>
                </a:lnTo>
                <a:lnTo>
                  <a:pt x="54253" y="411224"/>
                </a:lnTo>
                <a:lnTo>
                  <a:pt x="18476" y="390874"/>
                </a:lnTo>
                <a:lnTo>
                  <a:pt x="665" y="353531"/>
                </a:lnTo>
                <a:lnTo>
                  <a:pt x="0" y="68707"/>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6" name="object 6"/>
          <p:cNvSpPr/>
          <p:nvPr/>
        </p:nvSpPr>
        <p:spPr>
          <a:xfrm>
            <a:off x="2605151" y="3219386"/>
            <a:ext cx="5167630" cy="465455"/>
          </a:xfrm>
          <a:custGeom>
            <a:avLst/>
            <a:gdLst/>
            <a:ahLst/>
            <a:cxnLst/>
            <a:rect l="l" t="t" r="r" b="b"/>
            <a:pathLst>
              <a:path w="5167630" h="465454">
                <a:moveTo>
                  <a:pt x="0" y="77597"/>
                </a:moveTo>
                <a:lnTo>
                  <a:pt x="11444" y="37004"/>
                </a:lnTo>
                <a:lnTo>
                  <a:pt x="41324" y="8954"/>
                </a:lnTo>
                <a:lnTo>
                  <a:pt x="5089779" y="0"/>
                </a:lnTo>
                <a:lnTo>
                  <a:pt x="5104282" y="1358"/>
                </a:lnTo>
                <a:lnTo>
                  <a:pt x="5141391" y="19742"/>
                </a:lnTo>
                <a:lnTo>
                  <a:pt x="5163704" y="54341"/>
                </a:lnTo>
                <a:lnTo>
                  <a:pt x="5167249" y="387731"/>
                </a:lnTo>
                <a:lnTo>
                  <a:pt x="5165892" y="402245"/>
                </a:lnTo>
                <a:lnTo>
                  <a:pt x="5147532" y="439377"/>
                </a:lnTo>
                <a:lnTo>
                  <a:pt x="5112945" y="461680"/>
                </a:lnTo>
                <a:lnTo>
                  <a:pt x="77470" y="465201"/>
                </a:lnTo>
                <a:lnTo>
                  <a:pt x="62955" y="463844"/>
                </a:lnTo>
                <a:lnTo>
                  <a:pt x="25823" y="445484"/>
                </a:lnTo>
                <a:lnTo>
                  <a:pt x="3520" y="410897"/>
                </a:lnTo>
                <a:lnTo>
                  <a:pt x="0" y="77597"/>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7" name="object 7"/>
          <p:cNvSpPr/>
          <p:nvPr/>
        </p:nvSpPr>
        <p:spPr>
          <a:xfrm>
            <a:off x="2671826" y="5089589"/>
            <a:ext cx="619125" cy="161925"/>
          </a:xfrm>
          <a:custGeom>
            <a:avLst/>
            <a:gdLst/>
            <a:ahLst/>
            <a:cxnLst/>
            <a:rect l="l" t="t" r="r" b="b"/>
            <a:pathLst>
              <a:path w="619125" h="161925">
                <a:moveTo>
                  <a:pt x="0" y="26924"/>
                </a:moveTo>
                <a:lnTo>
                  <a:pt x="3682" y="13332"/>
                </a:lnTo>
                <a:lnTo>
                  <a:pt x="13354" y="3669"/>
                </a:lnTo>
                <a:lnTo>
                  <a:pt x="592074" y="0"/>
                </a:lnTo>
                <a:lnTo>
                  <a:pt x="605670" y="3666"/>
                </a:lnTo>
                <a:lnTo>
                  <a:pt x="615389" y="13298"/>
                </a:lnTo>
                <a:lnTo>
                  <a:pt x="619124" y="26846"/>
                </a:lnTo>
                <a:lnTo>
                  <a:pt x="619125" y="134874"/>
                </a:lnTo>
                <a:lnTo>
                  <a:pt x="615442" y="148442"/>
                </a:lnTo>
                <a:lnTo>
                  <a:pt x="605789" y="158155"/>
                </a:lnTo>
                <a:lnTo>
                  <a:pt x="592255" y="161924"/>
                </a:lnTo>
                <a:lnTo>
                  <a:pt x="26924" y="161925"/>
                </a:lnTo>
                <a:lnTo>
                  <a:pt x="13360" y="158226"/>
                </a:lnTo>
                <a:lnTo>
                  <a:pt x="3702" y="148532"/>
                </a:lnTo>
                <a:lnTo>
                  <a:pt x="0" y="134951"/>
                </a:lnTo>
                <a:lnTo>
                  <a:pt x="0" y="26924"/>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8" name="object 8"/>
          <p:cNvSpPr/>
          <p:nvPr/>
        </p:nvSpPr>
        <p:spPr>
          <a:xfrm>
            <a:off x="1971675" y="2928938"/>
            <a:ext cx="633730" cy="76200"/>
          </a:xfrm>
          <a:custGeom>
            <a:avLst/>
            <a:gdLst/>
            <a:ahLst/>
            <a:cxnLst/>
            <a:rect l="l" t="t" r="r" b="b"/>
            <a:pathLst>
              <a:path w="633730" h="76200">
                <a:moveTo>
                  <a:pt x="76200" y="0"/>
                </a:moveTo>
                <a:lnTo>
                  <a:pt x="0" y="38100"/>
                </a:lnTo>
                <a:lnTo>
                  <a:pt x="76200" y="76200"/>
                </a:lnTo>
                <a:lnTo>
                  <a:pt x="76200" y="45974"/>
                </a:lnTo>
                <a:lnTo>
                  <a:pt x="63500" y="45974"/>
                </a:lnTo>
                <a:lnTo>
                  <a:pt x="63500" y="30099"/>
                </a:lnTo>
                <a:lnTo>
                  <a:pt x="76200" y="30099"/>
                </a:lnTo>
                <a:lnTo>
                  <a:pt x="76200" y="0"/>
                </a:lnTo>
                <a:close/>
              </a:path>
              <a:path w="633730" h="76200">
                <a:moveTo>
                  <a:pt x="557149" y="0"/>
                </a:moveTo>
                <a:lnTo>
                  <a:pt x="557149" y="76200"/>
                </a:lnTo>
                <a:lnTo>
                  <a:pt x="617601" y="45974"/>
                </a:lnTo>
                <a:lnTo>
                  <a:pt x="569849" y="45974"/>
                </a:lnTo>
                <a:lnTo>
                  <a:pt x="569849" y="30099"/>
                </a:lnTo>
                <a:lnTo>
                  <a:pt x="617347" y="30099"/>
                </a:lnTo>
                <a:lnTo>
                  <a:pt x="557149" y="0"/>
                </a:lnTo>
                <a:close/>
              </a:path>
              <a:path w="633730" h="76200">
                <a:moveTo>
                  <a:pt x="76200" y="30099"/>
                </a:moveTo>
                <a:lnTo>
                  <a:pt x="63500" y="30099"/>
                </a:lnTo>
                <a:lnTo>
                  <a:pt x="63500" y="45974"/>
                </a:lnTo>
                <a:lnTo>
                  <a:pt x="76200" y="45974"/>
                </a:lnTo>
                <a:lnTo>
                  <a:pt x="76200" y="30099"/>
                </a:lnTo>
                <a:close/>
              </a:path>
              <a:path w="633730" h="76200">
                <a:moveTo>
                  <a:pt x="557149" y="30099"/>
                </a:moveTo>
                <a:lnTo>
                  <a:pt x="76200" y="30099"/>
                </a:lnTo>
                <a:lnTo>
                  <a:pt x="76200" y="45974"/>
                </a:lnTo>
                <a:lnTo>
                  <a:pt x="557149" y="45974"/>
                </a:lnTo>
                <a:lnTo>
                  <a:pt x="557149" y="30099"/>
                </a:lnTo>
                <a:close/>
              </a:path>
              <a:path w="633730" h="76200">
                <a:moveTo>
                  <a:pt x="617347" y="30099"/>
                </a:moveTo>
                <a:lnTo>
                  <a:pt x="569849" y="30099"/>
                </a:lnTo>
                <a:lnTo>
                  <a:pt x="569849" y="45974"/>
                </a:lnTo>
                <a:lnTo>
                  <a:pt x="617601" y="45974"/>
                </a:lnTo>
                <a:lnTo>
                  <a:pt x="633349" y="38100"/>
                </a:lnTo>
                <a:lnTo>
                  <a:pt x="617347" y="30099"/>
                </a:lnTo>
                <a:close/>
              </a:path>
            </a:pathLst>
          </a:custGeom>
          <a:solidFill>
            <a:srgbClr val="00AF50"/>
          </a:solidFill>
        </p:spPr>
        <p:txBody>
          <a:bodyPr wrap="square" lIns="0" tIns="0" rIns="0" bIns="0" rtlCol="0"/>
          <a:lstStyle/>
          <a:p>
            <a:endParaRPr dirty="0">
              <a:solidFill>
                <a:prstClr val="black"/>
              </a:solidFill>
            </a:endParaRPr>
          </a:p>
        </p:txBody>
      </p:sp>
      <p:sp>
        <p:nvSpPr>
          <p:cNvPr id="9" name="object 9"/>
          <p:cNvSpPr/>
          <p:nvPr/>
        </p:nvSpPr>
        <p:spPr>
          <a:xfrm>
            <a:off x="1133475" y="3319590"/>
            <a:ext cx="1471930" cy="78105"/>
          </a:xfrm>
          <a:custGeom>
            <a:avLst/>
            <a:gdLst/>
            <a:ahLst/>
            <a:cxnLst/>
            <a:rect l="l" t="t" r="r" b="b"/>
            <a:pathLst>
              <a:path w="1471930" h="78104">
                <a:moveTo>
                  <a:pt x="1395399" y="47357"/>
                </a:moveTo>
                <a:lnTo>
                  <a:pt x="1395349" y="77597"/>
                </a:lnTo>
                <a:lnTo>
                  <a:pt x="1455801" y="47371"/>
                </a:lnTo>
                <a:lnTo>
                  <a:pt x="1395399" y="47357"/>
                </a:lnTo>
                <a:close/>
              </a:path>
              <a:path w="1471930" h="78104">
                <a:moveTo>
                  <a:pt x="76238" y="0"/>
                </a:moveTo>
                <a:lnTo>
                  <a:pt x="0" y="37973"/>
                </a:lnTo>
                <a:lnTo>
                  <a:pt x="76161" y="76200"/>
                </a:lnTo>
                <a:lnTo>
                  <a:pt x="76192" y="45987"/>
                </a:lnTo>
                <a:lnTo>
                  <a:pt x="63487" y="45974"/>
                </a:lnTo>
                <a:lnTo>
                  <a:pt x="63512" y="30099"/>
                </a:lnTo>
                <a:lnTo>
                  <a:pt x="76208" y="30099"/>
                </a:lnTo>
                <a:lnTo>
                  <a:pt x="76238" y="0"/>
                </a:lnTo>
                <a:close/>
              </a:path>
              <a:path w="1471930" h="78104">
                <a:moveTo>
                  <a:pt x="1395425" y="31482"/>
                </a:moveTo>
                <a:lnTo>
                  <a:pt x="1395399" y="47357"/>
                </a:lnTo>
                <a:lnTo>
                  <a:pt x="1408049" y="47371"/>
                </a:lnTo>
                <a:lnTo>
                  <a:pt x="1408176" y="31496"/>
                </a:lnTo>
                <a:lnTo>
                  <a:pt x="1395425" y="31482"/>
                </a:lnTo>
                <a:close/>
              </a:path>
              <a:path w="1471930" h="78104">
                <a:moveTo>
                  <a:pt x="1395476" y="1397"/>
                </a:moveTo>
                <a:lnTo>
                  <a:pt x="1395425" y="31482"/>
                </a:lnTo>
                <a:lnTo>
                  <a:pt x="1408176" y="31496"/>
                </a:lnTo>
                <a:lnTo>
                  <a:pt x="1408049" y="47371"/>
                </a:lnTo>
                <a:lnTo>
                  <a:pt x="1455801" y="47371"/>
                </a:lnTo>
                <a:lnTo>
                  <a:pt x="1471549" y="39497"/>
                </a:lnTo>
                <a:lnTo>
                  <a:pt x="1395476" y="1397"/>
                </a:lnTo>
                <a:close/>
              </a:path>
              <a:path w="1471930" h="78104">
                <a:moveTo>
                  <a:pt x="76207" y="30112"/>
                </a:moveTo>
                <a:lnTo>
                  <a:pt x="76192" y="45987"/>
                </a:lnTo>
                <a:lnTo>
                  <a:pt x="1395399" y="47357"/>
                </a:lnTo>
                <a:lnTo>
                  <a:pt x="1395425" y="31482"/>
                </a:lnTo>
                <a:lnTo>
                  <a:pt x="76207" y="30112"/>
                </a:lnTo>
                <a:close/>
              </a:path>
              <a:path w="1471930" h="78104">
                <a:moveTo>
                  <a:pt x="63512" y="30099"/>
                </a:moveTo>
                <a:lnTo>
                  <a:pt x="63487" y="45974"/>
                </a:lnTo>
                <a:lnTo>
                  <a:pt x="76192" y="45987"/>
                </a:lnTo>
                <a:lnTo>
                  <a:pt x="76207" y="30112"/>
                </a:lnTo>
                <a:lnTo>
                  <a:pt x="63512" y="30099"/>
                </a:lnTo>
                <a:close/>
              </a:path>
              <a:path w="1471930" h="78104">
                <a:moveTo>
                  <a:pt x="76208" y="30099"/>
                </a:moveTo>
                <a:lnTo>
                  <a:pt x="63512" y="30099"/>
                </a:lnTo>
                <a:lnTo>
                  <a:pt x="76207" y="30112"/>
                </a:lnTo>
                <a:close/>
              </a:path>
            </a:pathLst>
          </a:custGeom>
          <a:solidFill>
            <a:srgbClr val="00AF50"/>
          </a:solidFill>
        </p:spPr>
        <p:txBody>
          <a:bodyPr wrap="square" lIns="0" tIns="0" rIns="0" bIns="0" rtlCol="0"/>
          <a:lstStyle/>
          <a:p>
            <a:endParaRPr dirty="0">
              <a:solidFill>
                <a:prstClr val="black"/>
              </a:solidFill>
            </a:endParaRPr>
          </a:p>
        </p:txBody>
      </p:sp>
      <p:sp>
        <p:nvSpPr>
          <p:cNvPr id="10" name="object 10"/>
          <p:cNvSpPr/>
          <p:nvPr/>
        </p:nvSpPr>
        <p:spPr>
          <a:xfrm>
            <a:off x="2166873" y="5132388"/>
            <a:ext cx="504825" cy="76200"/>
          </a:xfrm>
          <a:custGeom>
            <a:avLst/>
            <a:gdLst/>
            <a:ahLst/>
            <a:cxnLst/>
            <a:rect l="l" t="t" r="r" b="b"/>
            <a:pathLst>
              <a:path w="504825" h="76200">
                <a:moveTo>
                  <a:pt x="76200" y="0"/>
                </a:moveTo>
                <a:lnTo>
                  <a:pt x="0" y="38100"/>
                </a:lnTo>
                <a:lnTo>
                  <a:pt x="76200" y="76200"/>
                </a:lnTo>
                <a:lnTo>
                  <a:pt x="76200" y="45974"/>
                </a:lnTo>
                <a:lnTo>
                  <a:pt x="63500" y="45974"/>
                </a:lnTo>
                <a:lnTo>
                  <a:pt x="63500" y="30099"/>
                </a:lnTo>
                <a:lnTo>
                  <a:pt x="76200" y="30099"/>
                </a:lnTo>
                <a:lnTo>
                  <a:pt x="76200" y="0"/>
                </a:lnTo>
                <a:close/>
              </a:path>
              <a:path w="504825" h="76200">
                <a:moveTo>
                  <a:pt x="428625" y="0"/>
                </a:moveTo>
                <a:lnTo>
                  <a:pt x="428625" y="76200"/>
                </a:lnTo>
                <a:lnTo>
                  <a:pt x="489077" y="45974"/>
                </a:lnTo>
                <a:lnTo>
                  <a:pt x="441325" y="45974"/>
                </a:lnTo>
                <a:lnTo>
                  <a:pt x="441325" y="30099"/>
                </a:lnTo>
                <a:lnTo>
                  <a:pt x="488823" y="30099"/>
                </a:lnTo>
                <a:lnTo>
                  <a:pt x="428625" y="0"/>
                </a:lnTo>
                <a:close/>
              </a:path>
              <a:path w="504825" h="76200">
                <a:moveTo>
                  <a:pt x="76200" y="30099"/>
                </a:moveTo>
                <a:lnTo>
                  <a:pt x="63500" y="30099"/>
                </a:lnTo>
                <a:lnTo>
                  <a:pt x="63500" y="45974"/>
                </a:lnTo>
                <a:lnTo>
                  <a:pt x="76200" y="45974"/>
                </a:lnTo>
                <a:lnTo>
                  <a:pt x="76200" y="30099"/>
                </a:lnTo>
                <a:close/>
              </a:path>
              <a:path w="504825" h="76200">
                <a:moveTo>
                  <a:pt x="428625" y="30099"/>
                </a:moveTo>
                <a:lnTo>
                  <a:pt x="76200" y="30099"/>
                </a:lnTo>
                <a:lnTo>
                  <a:pt x="76200" y="45974"/>
                </a:lnTo>
                <a:lnTo>
                  <a:pt x="428625" y="45974"/>
                </a:lnTo>
                <a:lnTo>
                  <a:pt x="428625" y="30099"/>
                </a:lnTo>
                <a:close/>
              </a:path>
              <a:path w="504825" h="76200">
                <a:moveTo>
                  <a:pt x="488823" y="30099"/>
                </a:moveTo>
                <a:lnTo>
                  <a:pt x="441325" y="30099"/>
                </a:lnTo>
                <a:lnTo>
                  <a:pt x="441325" y="45974"/>
                </a:lnTo>
                <a:lnTo>
                  <a:pt x="489077" y="45974"/>
                </a:lnTo>
                <a:lnTo>
                  <a:pt x="504825" y="38100"/>
                </a:lnTo>
                <a:lnTo>
                  <a:pt x="488823" y="30099"/>
                </a:lnTo>
                <a:close/>
              </a:path>
            </a:pathLst>
          </a:custGeom>
          <a:solidFill>
            <a:srgbClr val="00AF50"/>
          </a:solidFill>
        </p:spPr>
        <p:txBody>
          <a:bodyPr wrap="square" lIns="0" tIns="0" rIns="0" bIns="0" rtlCol="0"/>
          <a:lstStyle/>
          <a:p>
            <a:endParaRPr dirty="0">
              <a:solidFill>
                <a:prstClr val="black"/>
              </a:solidFill>
            </a:endParaRPr>
          </a:p>
        </p:txBody>
      </p:sp>
      <p:sp>
        <p:nvSpPr>
          <p:cNvPr id="11" name="object 11"/>
          <p:cNvSpPr txBox="1"/>
          <p:nvPr/>
        </p:nvSpPr>
        <p:spPr>
          <a:xfrm>
            <a:off x="38226" y="2857488"/>
            <a:ext cx="1778635" cy="551433"/>
          </a:xfrm>
          <a:prstGeom prst="rect">
            <a:avLst/>
          </a:prstGeom>
        </p:spPr>
        <p:txBody>
          <a:bodyPr vert="horz" wrap="square" lIns="0" tIns="0" rIns="0" bIns="0" rtlCol="0">
            <a:spAutoFit/>
          </a:bodyPr>
          <a:lstStyle/>
          <a:p>
            <a:pPr marL="12700"/>
            <a:r>
              <a:rPr sz="1000" spc="-5" dirty="0">
                <a:solidFill>
                  <a:prstClr val="black"/>
                </a:solidFill>
                <a:latin typeface="Arial" panose="020B0604020202020204" pitchFamily="34" charset="0"/>
                <a:cs typeface="Arial" panose="020B0604020202020204" pitchFamily="34" charset="0"/>
              </a:rPr>
              <a:t>Patient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id</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ntif</a:t>
            </a:r>
            <a:r>
              <a:rPr sz="1000" spc="-10" dirty="0">
                <a:solidFill>
                  <a:prstClr val="black"/>
                </a:solidFill>
                <a:latin typeface="Arial" panose="020B0604020202020204" pitchFamily="34" charset="0"/>
                <a:cs typeface="Arial" panose="020B0604020202020204" pitchFamily="34" charset="0"/>
              </a:rPr>
              <a:t>i</a:t>
            </a:r>
            <a:r>
              <a:rPr sz="1000" spc="-5" dirty="0">
                <a:solidFill>
                  <a:prstClr val="black"/>
                </a:solidFill>
                <a:latin typeface="Arial" panose="020B0604020202020204" pitchFamily="34" charset="0"/>
                <a:cs typeface="Arial" panose="020B0604020202020204" pitchFamily="34" charset="0"/>
              </a:rPr>
              <a:t>cation</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5" dirty="0" smtClean="0">
                <a:solidFill>
                  <a:prstClr val="black"/>
                </a:solidFill>
                <a:latin typeface="Arial" panose="020B0604020202020204" pitchFamily="34" charset="0"/>
                <a:cs typeface="Arial" panose="020B0604020202020204" pitchFamily="34" charset="0"/>
              </a:rPr>
              <a:t>.</a:t>
            </a:r>
            <a:endParaRPr sz="1000" dirty="0">
              <a:solidFill>
                <a:prstClr val="black"/>
              </a:solidFill>
              <a:latin typeface="Arial" panose="020B0604020202020204" pitchFamily="34" charset="0"/>
              <a:cs typeface="Arial" panose="020B0604020202020204" pitchFamily="34" charset="0"/>
            </a:endParaRPr>
          </a:p>
          <a:p>
            <a:pPr marL="12700">
              <a:spcBef>
                <a:spcPts val="730"/>
              </a:spcBef>
            </a:pPr>
            <a:r>
              <a:rPr sz="1000" spc="-10" dirty="0">
                <a:solidFill>
                  <a:prstClr val="black"/>
                </a:solidFill>
                <a:latin typeface="Arial" panose="020B0604020202020204" pitchFamily="34" charset="0"/>
                <a:cs typeface="Arial" panose="020B0604020202020204" pitchFamily="34" charset="0"/>
              </a:rPr>
              <a:t>Cl</a:t>
            </a:r>
            <a:r>
              <a:rPr sz="1000" spc="-5" dirty="0">
                <a:solidFill>
                  <a:prstClr val="black"/>
                </a:solidFill>
                <a:latin typeface="Arial" panose="020B0604020202020204" pitchFamily="34" charset="0"/>
                <a:cs typeface="Arial" panose="020B0604020202020204" pitchFamily="34" charset="0"/>
              </a:rPr>
              <a:t>aim 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endParaRPr sz="1000" dirty="0">
              <a:solidFill>
                <a:prstClr val="black"/>
              </a:solidFill>
              <a:latin typeface="Arial" panose="020B0604020202020204" pitchFamily="34" charset="0"/>
              <a:cs typeface="Arial" panose="020B0604020202020204" pitchFamily="34" charset="0"/>
            </a:endParaRPr>
          </a:p>
        </p:txBody>
      </p:sp>
      <p:sp>
        <p:nvSpPr>
          <p:cNvPr id="12" name="object 12"/>
          <p:cNvSpPr txBox="1"/>
          <p:nvPr/>
        </p:nvSpPr>
        <p:spPr>
          <a:xfrm>
            <a:off x="78739" y="5093097"/>
            <a:ext cx="2009699" cy="615553"/>
          </a:xfrm>
          <a:prstGeom prst="rect">
            <a:avLst/>
          </a:prstGeom>
        </p:spPr>
        <p:txBody>
          <a:bodyPr vert="horz" wrap="square" lIns="0" tIns="0" rIns="0" bIns="0" rtlCol="0">
            <a:spAutoFit/>
          </a:bodyPr>
          <a:lstStyle/>
          <a:p>
            <a:pPr marL="12700"/>
            <a:r>
              <a:rPr sz="1000" spc="-5" dirty="0">
                <a:solidFill>
                  <a:prstClr val="black"/>
                </a:solidFill>
                <a:latin typeface="Arial" panose="020B0604020202020204" pitchFamily="34" charset="0"/>
                <a:cs typeface="Arial" panose="020B0604020202020204" pitchFamily="34" charset="0"/>
              </a:rPr>
              <a:t>E</a:t>
            </a:r>
            <a:r>
              <a:rPr sz="1000" spc="-10" dirty="0">
                <a:solidFill>
                  <a:prstClr val="black"/>
                </a:solidFill>
                <a:latin typeface="Arial" panose="020B0604020202020204" pitchFamily="34" charset="0"/>
                <a:cs typeface="Arial" panose="020B0604020202020204" pitchFamily="34" charset="0"/>
              </a:rPr>
              <a:t>x</a:t>
            </a:r>
            <a:r>
              <a:rPr sz="1000" spc="-5" dirty="0">
                <a:solidFill>
                  <a:prstClr val="black"/>
                </a:solidFill>
                <a:latin typeface="Arial" panose="020B0604020202020204" pitchFamily="34" charset="0"/>
                <a:cs typeface="Arial" panose="020B0604020202020204" pitchFamily="34" charset="0"/>
              </a:rPr>
              <a:t>planation</a:t>
            </a:r>
            <a:r>
              <a:rPr sz="1000" spc="-25"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o</a:t>
            </a:r>
            <a:r>
              <a:rPr sz="1000" spc="-5" dirty="0">
                <a:solidFill>
                  <a:prstClr val="black"/>
                </a:solidFill>
                <a:latin typeface="Arial" panose="020B0604020202020204" pitchFamily="34" charset="0"/>
                <a:cs typeface="Arial" panose="020B0604020202020204" pitchFamily="34" charset="0"/>
              </a:rPr>
              <a:t>f</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a:t>
            </a:r>
            <a:r>
              <a:rPr sz="1000" spc="-10" dirty="0">
                <a:solidFill>
                  <a:prstClr val="black"/>
                </a:solidFill>
                <a:latin typeface="Arial" panose="020B0604020202020204" pitchFamily="34" charset="0"/>
                <a:cs typeface="Arial" panose="020B0604020202020204" pitchFamily="34" charset="0"/>
              </a:rPr>
              <a:t>l</a:t>
            </a:r>
            <a:r>
              <a:rPr sz="1000" spc="-5" dirty="0">
                <a:solidFill>
                  <a:prstClr val="black"/>
                </a:solidFill>
                <a:latin typeface="Arial" panose="020B0604020202020204" pitchFamily="34" charset="0"/>
                <a:cs typeface="Arial" panose="020B0604020202020204" pitchFamily="34" charset="0"/>
              </a:rPr>
              <a:t>aim</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ad</a:t>
            </a:r>
            <a:r>
              <a:rPr sz="1000" spc="-10" dirty="0">
                <a:solidFill>
                  <a:prstClr val="black"/>
                </a:solidFill>
                <a:latin typeface="Arial" panose="020B0604020202020204" pitchFamily="34" charset="0"/>
                <a:cs typeface="Arial" panose="020B0604020202020204" pitchFamily="34" charset="0"/>
              </a:rPr>
              <a:t>ju</a:t>
            </a:r>
            <a:r>
              <a:rPr sz="1000" spc="-15"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t</a:t>
            </a:r>
            <a:r>
              <a:rPr sz="1000" spc="-15" dirty="0">
                <a:solidFill>
                  <a:prstClr val="black"/>
                </a:solidFill>
                <a:latin typeface="Arial" panose="020B0604020202020204" pitchFamily="34" charset="0"/>
                <a:cs typeface="Arial" panose="020B0604020202020204" pitchFamily="34" charset="0"/>
              </a:rPr>
              <a:t>me</a:t>
            </a:r>
            <a:r>
              <a:rPr sz="1000" spc="-5" dirty="0">
                <a:solidFill>
                  <a:prstClr val="black"/>
                </a:solidFill>
                <a:latin typeface="Arial" panose="020B0604020202020204" pitchFamily="34" charset="0"/>
                <a:cs typeface="Arial" panose="020B0604020202020204" pitchFamily="34" charset="0"/>
              </a:rPr>
              <a:t>nt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cod</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s</a:t>
            </a:r>
            <a:endParaRPr sz="1000" dirty="0">
              <a:solidFill>
                <a:prstClr val="black"/>
              </a:solidFill>
              <a:latin typeface="Arial" panose="020B0604020202020204" pitchFamily="34" charset="0"/>
              <a:cs typeface="Arial" panose="020B0604020202020204" pitchFamily="34" charset="0"/>
            </a:endParaRPr>
          </a:p>
          <a:p>
            <a:pPr marL="12700"/>
            <a:r>
              <a:rPr sz="1000" spc="-10" dirty="0">
                <a:solidFill>
                  <a:prstClr val="black"/>
                </a:solidFill>
                <a:latin typeface="Arial" panose="020B0604020202020204" pitchFamily="34" charset="0"/>
                <a:cs typeface="Arial" panose="020B0604020202020204" pitchFamily="34" charset="0"/>
              </a:rPr>
              <a:t>used</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by</a:t>
            </a:r>
            <a:r>
              <a:rPr sz="1000" spc="-10"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5" dirty="0">
                <a:solidFill>
                  <a:prstClr val="black"/>
                </a:solidFill>
                <a:latin typeface="Arial" panose="020B0604020202020204" pitchFamily="34" charset="0"/>
                <a:cs typeface="Arial" panose="020B0604020202020204" pitchFamily="34" charset="0"/>
              </a:rPr>
              <a:t> that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are particular</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to</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this</a:t>
            </a:r>
            <a:r>
              <a:rPr sz="1000" spc="-2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cs typeface="Calibri"/>
              </a:rPr>
              <a:t>.</a:t>
            </a:r>
            <a:endParaRPr sz="1000" dirty="0">
              <a:solidFill>
                <a:prstClr val="black"/>
              </a:solidFill>
              <a:cs typeface="Calibri"/>
            </a:endParaRPr>
          </a:p>
        </p:txBody>
      </p:sp>
      <p:sp>
        <p:nvSpPr>
          <p:cNvPr id="13" name="object 13"/>
          <p:cNvSpPr/>
          <p:nvPr/>
        </p:nvSpPr>
        <p:spPr>
          <a:xfrm>
            <a:off x="2586101" y="1319213"/>
            <a:ext cx="2609850" cy="459105"/>
          </a:xfrm>
          <a:custGeom>
            <a:avLst/>
            <a:gdLst/>
            <a:ahLst/>
            <a:cxnLst/>
            <a:rect l="l" t="t" r="r" b="b"/>
            <a:pathLst>
              <a:path w="2609850" h="459105">
                <a:moveTo>
                  <a:pt x="0" y="76453"/>
                </a:moveTo>
                <a:lnTo>
                  <a:pt x="11586" y="35969"/>
                </a:lnTo>
                <a:lnTo>
                  <a:pt x="41791" y="8287"/>
                </a:lnTo>
                <a:lnTo>
                  <a:pt x="2533269" y="0"/>
                </a:lnTo>
                <a:lnTo>
                  <a:pt x="2547785" y="1374"/>
                </a:lnTo>
                <a:lnTo>
                  <a:pt x="2584819" y="19937"/>
                </a:lnTo>
                <a:lnTo>
                  <a:pt x="2606723" y="54782"/>
                </a:lnTo>
                <a:lnTo>
                  <a:pt x="2609850" y="382269"/>
                </a:lnTo>
                <a:lnTo>
                  <a:pt x="2608477" y="396775"/>
                </a:lnTo>
                <a:lnTo>
                  <a:pt x="2589929" y="433786"/>
                </a:lnTo>
                <a:lnTo>
                  <a:pt x="2555076" y="455700"/>
                </a:lnTo>
                <a:lnTo>
                  <a:pt x="76454" y="458850"/>
                </a:lnTo>
                <a:lnTo>
                  <a:pt x="61941" y="457476"/>
                </a:lnTo>
                <a:lnTo>
                  <a:pt x="24960" y="438900"/>
                </a:lnTo>
                <a:lnTo>
                  <a:pt x="3116" y="403998"/>
                </a:lnTo>
                <a:lnTo>
                  <a:pt x="0" y="76453"/>
                </a:lnTo>
                <a:close/>
              </a:path>
            </a:pathLst>
          </a:custGeom>
          <a:ln w="15874">
            <a:solidFill>
              <a:srgbClr val="00AF50"/>
            </a:solidFill>
          </a:ln>
        </p:spPr>
        <p:txBody>
          <a:bodyPr wrap="square" lIns="0" tIns="0" rIns="0" bIns="0" rtlCol="0"/>
          <a:lstStyle/>
          <a:p>
            <a:endParaRPr dirty="0">
              <a:solidFill>
                <a:prstClr val="black"/>
              </a:solidFill>
            </a:endParaRPr>
          </a:p>
        </p:txBody>
      </p:sp>
      <p:sp>
        <p:nvSpPr>
          <p:cNvPr id="14" name="object 14"/>
          <p:cNvSpPr/>
          <p:nvPr/>
        </p:nvSpPr>
        <p:spPr>
          <a:xfrm>
            <a:off x="2201926" y="1366838"/>
            <a:ext cx="384175" cy="76200"/>
          </a:xfrm>
          <a:custGeom>
            <a:avLst/>
            <a:gdLst/>
            <a:ahLst/>
            <a:cxnLst/>
            <a:rect l="l" t="t" r="r" b="b"/>
            <a:pathLst>
              <a:path w="384175" h="76200">
                <a:moveTo>
                  <a:pt x="76200" y="0"/>
                </a:moveTo>
                <a:lnTo>
                  <a:pt x="0" y="38100"/>
                </a:lnTo>
                <a:lnTo>
                  <a:pt x="76200" y="76200"/>
                </a:lnTo>
                <a:lnTo>
                  <a:pt x="76200" y="45980"/>
                </a:lnTo>
                <a:lnTo>
                  <a:pt x="63500" y="45974"/>
                </a:lnTo>
                <a:lnTo>
                  <a:pt x="63500" y="30099"/>
                </a:lnTo>
                <a:lnTo>
                  <a:pt x="76200" y="30099"/>
                </a:lnTo>
                <a:lnTo>
                  <a:pt x="76200" y="0"/>
                </a:lnTo>
                <a:close/>
              </a:path>
              <a:path w="384175" h="76200">
                <a:moveTo>
                  <a:pt x="307898" y="46094"/>
                </a:moveTo>
                <a:lnTo>
                  <a:pt x="307848" y="76200"/>
                </a:lnTo>
                <a:lnTo>
                  <a:pt x="368045" y="46101"/>
                </a:lnTo>
                <a:lnTo>
                  <a:pt x="307898" y="46094"/>
                </a:lnTo>
                <a:close/>
              </a:path>
              <a:path w="384175" h="76200">
                <a:moveTo>
                  <a:pt x="307924" y="30219"/>
                </a:moveTo>
                <a:lnTo>
                  <a:pt x="307898" y="46094"/>
                </a:lnTo>
                <a:lnTo>
                  <a:pt x="320548" y="46101"/>
                </a:lnTo>
                <a:lnTo>
                  <a:pt x="320548" y="30226"/>
                </a:lnTo>
                <a:lnTo>
                  <a:pt x="307924" y="30219"/>
                </a:lnTo>
                <a:close/>
              </a:path>
              <a:path w="384175" h="76200">
                <a:moveTo>
                  <a:pt x="307975" y="0"/>
                </a:moveTo>
                <a:lnTo>
                  <a:pt x="307924" y="30219"/>
                </a:lnTo>
                <a:lnTo>
                  <a:pt x="320548" y="30226"/>
                </a:lnTo>
                <a:lnTo>
                  <a:pt x="320548" y="46101"/>
                </a:lnTo>
                <a:lnTo>
                  <a:pt x="368058" y="46094"/>
                </a:lnTo>
                <a:lnTo>
                  <a:pt x="384048" y="38100"/>
                </a:lnTo>
                <a:lnTo>
                  <a:pt x="307975" y="0"/>
                </a:lnTo>
                <a:close/>
              </a:path>
              <a:path w="384175" h="76200">
                <a:moveTo>
                  <a:pt x="76200" y="30105"/>
                </a:moveTo>
                <a:lnTo>
                  <a:pt x="76200" y="45980"/>
                </a:lnTo>
                <a:lnTo>
                  <a:pt x="307898" y="46094"/>
                </a:lnTo>
                <a:lnTo>
                  <a:pt x="307924" y="30219"/>
                </a:lnTo>
                <a:lnTo>
                  <a:pt x="76200" y="30105"/>
                </a:lnTo>
                <a:close/>
              </a:path>
              <a:path w="384175" h="76200">
                <a:moveTo>
                  <a:pt x="63500" y="30099"/>
                </a:moveTo>
                <a:lnTo>
                  <a:pt x="63500" y="45974"/>
                </a:lnTo>
                <a:lnTo>
                  <a:pt x="76200" y="45980"/>
                </a:lnTo>
                <a:lnTo>
                  <a:pt x="76200" y="30105"/>
                </a:lnTo>
                <a:lnTo>
                  <a:pt x="63500" y="30099"/>
                </a:lnTo>
                <a:close/>
              </a:path>
              <a:path w="384175" h="76200">
                <a:moveTo>
                  <a:pt x="76200" y="30099"/>
                </a:moveTo>
                <a:lnTo>
                  <a:pt x="63500" y="30099"/>
                </a:lnTo>
                <a:lnTo>
                  <a:pt x="76200" y="30105"/>
                </a:lnTo>
                <a:close/>
              </a:path>
            </a:pathLst>
          </a:custGeom>
          <a:solidFill>
            <a:srgbClr val="00AF50"/>
          </a:solidFill>
        </p:spPr>
        <p:txBody>
          <a:bodyPr wrap="square" lIns="0" tIns="0" rIns="0" bIns="0" rtlCol="0"/>
          <a:lstStyle/>
          <a:p>
            <a:endParaRPr dirty="0">
              <a:solidFill>
                <a:prstClr val="black"/>
              </a:solidFill>
            </a:endParaRPr>
          </a:p>
        </p:txBody>
      </p:sp>
      <p:sp>
        <p:nvSpPr>
          <p:cNvPr id="15" name="object 15"/>
          <p:cNvSpPr txBox="1"/>
          <p:nvPr/>
        </p:nvSpPr>
        <p:spPr>
          <a:xfrm>
            <a:off x="39877" y="1223756"/>
            <a:ext cx="2225675" cy="457200"/>
          </a:xfrm>
          <a:prstGeom prst="rect">
            <a:avLst/>
          </a:prstGeom>
        </p:spPr>
        <p:txBody>
          <a:bodyPr vert="horz" wrap="square" lIns="0" tIns="0" rIns="0" bIns="0" rtlCol="0">
            <a:spAutoFit/>
          </a:bodyPr>
          <a:lstStyle/>
          <a:p>
            <a:pPr marL="12700" marR="5080"/>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5"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facili</a:t>
            </a:r>
            <a:r>
              <a:rPr sz="1000" spc="-5" dirty="0">
                <a:solidFill>
                  <a:prstClr val="black"/>
                </a:solidFill>
                <a:latin typeface="Arial" panose="020B0604020202020204" pitchFamily="34" charset="0"/>
                <a:cs typeface="Arial" panose="020B0604020202020204" pitchFamily="34" charset="0"/>
              </a:rPr>
              <a:t>ty</a:t>
            </a:r>
            <a:r>
              <a:rPr sz="1000" spc="-2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that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proc</a:t>
            </a:r>
            <a:r>
              <a:rPr sz="1000" spc="-10" dirty="0">
                <a:solidFill>
                  <a:prstClr val="black"/>
                </a:solidFill>
                <a:latin typeface="Arial" panose="020B0604020202020204" pitchFamily="34" charset="0"/>
                <a:cs typeface="Arial" panose="020B0604020202020204" pitchFamily="34" charset="0"/>
              </a:rPr>
              <a:t>essed</a:t>
            </a:r>
            <a:r>
              <a:rPr sz="1000" spc="2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the 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All 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s</a:t>
            </a:r>
            <a:r>
              <a:rPr sz="1000" spc="-10" dirty="0">
                <a:solidFill>
                  <a:prstClr val="black"/>
                </a:solidFill>
                <a:latin typeface="Arial" panose="020B0604020202020204" pitchFamily="34" charset="0"/>
                <a:cs typeface="Arial" panose="020B0604020202020204" pitchFamily="34" charset="0"/>
              </a:rPr>
              <a:t> </a:t>
            </a:r>
            <a:r>
              <a:rPr sz="1000" dirty="0">
                <a:solidFill>
                  <a:prstClr val="black"/>
                </a:solidFill>
                <a:latin typeface="Arial" panose="020B0604020202020204" pitchFamily="34" charset="0"/>
                <a:cs typeface="Arial" panose="020B0604020202020204" pitchFamily="34" charset="0"/>
              </a:rPr>
              <a:t>a</a:t>
            </a:r>
            <a:r>
              <a:rPr sz="1000" spc="-10" dirty="0">
                <a:solidFill>
                  <a:prstClr val="black"/>
                </a:solidFill>
                <a:latin typeface="Arial" panose="020B0604020202020204" pitchFamily="34" charset="0"/>
                <a:cs typeface="Arial" panose="020B0604020202020204" pitchFamily="34" charset="0"/>
              </a:rPr>
              <a:t>nd ques</a:t>
            </a:r>
            <a:r>
              <a:rPr sz="1000" spc="-5" dirty="0">
                <a:solidFill>
                  <a:prstClr val="black"/>
                </a:solidFill>
                <a:latin typeface="Arial" panose="020B0604020202020204" pitchFamily="34" charset="0"/>
                <a:cs typeface="Arial" panose="020B0604020202020204" pitchFamily="34" charset="0"/>
              </a:rPr>
              <a:t>tions</a:t>
            </a:r>
            <a:r>
              <a:rPr sz="1000" spc="-10" dirty="0">
                <a:solidFill>
                  <a:prstClr val="black"/>
                </a:solidFill>
                <a:latin typeface="Arial" panose="020B0604020202020204" pitchFamily="34" charset="0"/>
                <a:cs typeface="Arial" panose="020B0604020202020204" pitchFamily="34" charset="0"/>
              </a:rPr>
              <a:t> sh</a:t>
            </a:r>
            <a:r>
              <a:rPr sz="1000" spc="-5" dirty="0">
                <a:solidFill>
                  <a:prstClr val="black"/>
                </a:solidFill>
                <a:latin typeface="Arial" panose="020B0604020202020204" pitchFamily="34" charset="0"/>
                <a:cs typeface="Arial" panose="020B0604020202020204" pitchFamily="34" charset="0"/>
              </a:rPr>
              <a:t>ould</a:t>
            </a:r>
            <a:r>
              <a:rPr sz="1000" spc="-10" dirty="0">
                <a:solidFill>
                  <a:prstClr val="black"/>
                </a:solidFill>
                <a:latin typeface="Arial" panose="020B0604020202020204" pitchFamily="34" charset="0"/>
                <a:cs typeface="Arial" panose="020B0604020202020204" pitchFamily="34" charset="0"/>
              </a:rPr>
              <a:t> be</a:t>
            </a:r>
            <a:r>
              <a:rPr sz="1000" spc="-5" dirty="0">
                <a:solidFill>
                  <a:prstClr val="black"/>
                </a:solidFill>
                <a:latin typeface="Arial" panose="020B0604020202020204" pitchFamily="34" charset="0"/>
                <a:cs typeface="Arial" panose="020B0604020202020204" pitchFamily="34" charset="0"/>
              </a:rPr>
              <a:t> dir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cted</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to this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location.</a:t>
            </a:r>
            <a:endParaRPr sz="1000" dirty="0">
              <a:solidFill>
                <a:prstClr val="black"/>
              </a:solidFill>
              <a:latin typeface="Arial" panose="020B0604020202020204" pitchFamily="34" charset="0"/>
              <a:cs typeface="Arial" panose="020B0604020202020204" pitchFamily="34" charset="0"/>
            </a:endParaRPr>
          </a:p>
        </p:txBody>
      </p:sp>
      <p:sp>
        <p:nvSpPr>
          <p:cNvPr id="16" name="object 16"/>
          <p:cNvSpPr/>
          <p:nvPr/>
        </p:nvSpPr>
        <p:spPr>
          <a:xfrm>
            <a:off x="2605151" y="1873314"/>
            <a:ext cx="2609850" cy="636905"/>
          </a:xfrm>
          <a:custGeom>
            <a:avLst/>
            <a:gdLst/>
            <a:ahLst/>
            <a:cxnLst/>
            <a:rect l="l" t="t" r="r" b="b"/>
            <a:pathLst>
              <a:path w="2609850" h="636905">
                <a:moveTo>
                  <a:pt x="0" y="106045"/>
                </a:moveTo>
                <a:lnTo>
                  <a:pt x="8599" y="64160"/>
                </a:lnTo>
                <a:lnTo>
                  <a:pt x="32005" y="30140"/>
                </a:lnTo>
                <a:lnTo>
                  <a:pt x="66634" y="7570"/>
                </a:lnTo>
                <a:lnTo>
                  <a:pt x="2503678" y="0"/>
                </a:lnTo>
                <a:lnTo>
                  <a:pt x="2518286" y="998"/>
                </a:lnTo>
                <a:lnTo>
                  <a:pt x="2557958" y="14916"/>
                </a:lnTo>
                <a:lnTo>
                  <a:pt x="2588601" y="42432"/>
                </a:lnTo>
                <a:lnTo>
                  <a:pt x="2606609" y="79968"/>
                </a:lnTo>
                <a:lnTo>
                  <a:pt x="2609850" y="530479"/>
                </a:lnTo>
                <a:lnTo>
                  <a:pt x="2608848" y="545084"/>
                </a:lnTo>
                <a:lnTo>
                  <a:pt x="2594900" y="584726"/>
                </a:lnTo>
                <a:lnTo>
                  <a:pt x="2567336" y="615321"/>
                </a:lnTo>
                <a:lnTo>
                  <a:pt x="2529762" y="633291"/>
                </a:lnTo>
                <a:lnTo>
                  <a:pt x="106045" y="636524"/>
                </a:lnTo>
                <a:lnTo>
                  <a:pt x="91430" y="635524"/>
                </a:lnTo>
                <a:lnTo>
                  <a:pt x="51769" y="621590"/>
                </a:lnTo>
                <a:lnTo>
                  <a:pt x="21167" y="594044"/>
                </a:lnTo>
                <a:lnTo>
                  <a:pt x="3211" y="556472"/>
                </a:lnTo>
                <a:lnTo>
                  <a:pt x="0" y="106045"/>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17" name="object 17"/>
          <p:cNvSpPr/>
          <p:nvPr/>
        </p:nvSpPr>
        <p:spPr>
          <a:xfrm>
            <a:off x="2240026" y="1990661"/>
            <a:ext cx="365125" cy="76835"/>
          </a:xfrm>
          <a:custGeom>
            <a:avLst/>
            <a:gdLst/>
            <a:ahLst/>
            <a:cxnLst/>
            <a:rect l="l" t="t" r="r" b="b"/>
            <a:pathLst>
              <a:path w="365125" h="76835">
                <a:moveTo>
                  <a:pt x="288925" y="126"/>
                </a:moveTo>
                <a:lnTo>
                  <a:pt x="288798" y="76326"/>
                </a:lnTo>
                <a:lnTo>
                  <a:pt x="349250" y="46100"/>
                </a:lnTo>
                <a:lnTo>
                  <a:pt x="301498" y="46100"/>
                </a:lnTo>
                <a:lnTo>
                  <a:pt x="301498" y="30225"/>
                </a:lnTo>
                <a:lnTo>
                  <a:pt x="349022" y="30225"/>
                </a:lnTo>
                <a:lnTo>
                  <a:pt x="288925" y="126"/>
                </a:lnTo>
                <a:close/>
              </a:path>
              <a:path w="365125" h="76835">
                <a:moveTo>
                  <a:pt x="76200" y="0"/>
                </a:moveTo>
                <a:lnTo>
                  <a:pt x="0" y="38099"/>
                </a:lnTo>
                <a:lnTo>
                  <a:pt x="76200" y="76199"/>
                </a:lnTo>
                <a:lnTo>
                  <a:pt x="76200" y="46100"/>
                </a:lnTo>
                <a:lnTo>
                  <a:pt x="63500" y="46100"/>
                </a:lnTo>
                <a:lnTo>
                  <a:pt x="63500" y="30225"/>
                </a:lnTo>
                <a:lnTo>
                  <a:pt x="76200" y="30225"/>
                </a:lnTo>
                <a:lnTo>
                  <a:pt x="76200" y="0"/>
                </a:lnTo>
                <a:close/>
              </a:path>
              <a:path w="365125" h="76835">
                <a:moveTo>
                  <a:pt x="76200" y="30225"/>
                </a:moveTo>
                <a:lnTo>
                  <a:pt x="63500" y="30225"/>
                </a:lnTo>
                <a:lnTo>
                  <a:pt x="63500" y="46100"/>
                </a:lnTo>
                <a:lnTo>
                  <a:pt x="76200" y="46100"/>
                </a:lnTo>
                <a:lnTo>
                  <a:pt x="76200" y="30225"/>
                </a:lnTo>
                <a:close/>
              </a:path>
              <a:path w="365125" h="76835">
                <a:moveTo>
                  <a:pt x="288874" y="30225"/>
                </a:moveTo>
                <a:lnTo>
                  <a:pt x="76200" y="30225"/>
                </a:lnTo>
                <a:lnTo>
                  <a:pt x="76200" y="46100"/>
                </a:lnTo>
                <a:lnTo>
                  <a:pt x="288848" y="46100"/>
                </a:lnTo>
                <a:lnTo>
                  <a:pt x="288874" y="30225"/>
                </a:lnTo>
                <a:close/>
              </a:path>
              <a:path w="365125" h="76835">
                <a:moveTo>
                  <a:pt x="349022" y="30225"/>
                </a:moveTo>
                <a:lnTo>
                  <a:pt x="301498" y="30225"/>
                </a:lnTo>
                <a:lnTo>
                  <a:pt x="301498" y="46100"/>
                </a:lnTo>
                <a:lnTo>
                  <a:pt x="349250" y="46100"/>
                </a:lnTo>
                <a:lnTo>
                  <a:pt x="364998" y="38226"/>
                </a:lnTo>
                <a:lnTo>
                  <a:pt x="349022" y="30225"/>
                </a:lnTo>
                <a:close/>
              </a:path>
            </a:pathLst>
          </a:custGeom>
          <a:solidFill>
            <a:srgbClr val="00AF50"/>
          </a:solidFill>
        </p:spPr>
        <p:txBody>
          <a:bodyPr wrap="square" lIns="0" tIns="0" rIns="0" bIns="0" rtlCol="0"/>
          <a:lstStyle/>
          <a:p>
            <a:endParaRPr dirty="0">
              <a:solidFill>
                <a:prstClr val="black"/>
              </a:solidFill>
            </a:endParaRPr>
          </a:p>
        </p:txBody>
      </p:sp>
      <p:sp>
        <p:nvSpPr>
          <p:cNvPr id="18" name="object 18"/>
          <p:cNvSpPr txBox="1"/>
          <p:nvPr/>
        </p:nvSpPr>
        <p:spPr>
          <a:xfrm>
            <a:off x="38226" y="1886114"/>
            <a:ext cx="2171065" cy="457200"/>
          </a:xfrm>
          <a:prstGeom prst="rect">
            <a:avLst/>
          </a:prstGeom>
        </p:spPr>
        <p:txBody>
          <a:bodyPr vert="horz" wrap="square" lIns="0" tIns="0" rIns="0" bIns="0" rtlCol="0">
            <a:spAutoFit/>
          </a:bodyPr>
          <a:lstStyle/>
          <a:p>
            <a:pPr marL="12700" marR="5080" algn="just"/>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10" dirty="0">
                <a:solidFill>
                  <a:prstClr val="black"/>
                </a:solidFill>
                <a:latin typeface="Arial" panose="020B0604020202020204" pitchFamily="34" charset="0"/>
                <a:cs typeface="Arial" panose="020B0604020202020204" pitchFamily="34" charset="0"/>
              </a:rPr>
              <a:t> on f</a:t>
            </a:r>
            <a:r>
              <a:rPr sz="1000" spc="-5" dirty="0">
                <a:solidFill>
                  <a:prstClr val="black"/>
                </a:solidFill>
                <a:latin typeface="Arial" panose="020B0604020202020204" pitchFamily="34" charset="0"/>
                <a:cs typeface="Arial" panose="020B0604020202020204" pitchFamily="34" charset="0"/>
              </a:rPr>
              <a:t>ile</a:t>
            </a:r>
            <a:r>
              <a:rPr sz="1000" spc="-10" dirty="0">
                <a:solidFill>
                  <a:prstClr val="black"/>
                </a:solidFill>
                <a:latin typeface="Arial" panose="020B0604020202020204" pitchFamily="34" charset="0"/>
                <a:cs typeface="Arial" panose="020B0604020202020204" pitchFamily="34" charset="0"/>
              </a:rPr>
              <a:t> fo</a:t>
            </a:r>
            <a:r>
              <a:rPr sz="1000" spc="-5" dirty="0">
                <a:solidFill>
                  <a:prstClr val="black"/>
                </a:solidFill>
                <a:latin typeface="Arial" panose="020B0604020202020204" pitchFamily="34" charset="0"/>
                <a:cs typeface="Arial" panose="020B0604020202020204" pitchFamily="34" charset="0"/>
              </a:rPr>
              <a:t>r</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your</a:t>
            </a:r>
            <a:r>
              <a:rPr sz="1000" spc="-10" dirty="0">
                <a:solidFill>
                  <a:prstClr val="black"/>
                </a:solidFill>
                <a:latin typeface="Arial" panose="020B0604020202020204" pitchFamily="34" charset="0"/>
                <a:cs typeface="Arial" panose="020B0604020202020204" pitchFamily="34" charset="0"/>
              </a:rPr>
              <a:t> off</a:t>
            </a:r>
            <a:r>
              <a:rPr sz="1000" spc="-5" dirty="0">
                <a:solidFill>
                  <a:prstClr val="black"/>
                </a:solidFill>
                <a:latin typeface="Arial" panose="020B0604020202020204" pitchFamily="34" charset="0"/>
                <a:cs typeface="Arial" panose="020B0604020202020204" pitchFamily="34" charset="0"/>
              </a:rPr>
              <a:t>ic</a:t>
            </a:r>
            <a:r>
              <a:rPr sz="1000" spc="-15"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Pl</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ase </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a:t>
            </a:r>
            <a:r>
              <a:rPr sz="1000" dirty="0">
                <a:solidFill>
                  <a:prstClr val="black"/>
                </a:solidFill>
                <a:latin typeface="Arial" panose="020B0604020202020204" pitchFamily="34" charset="0"/>
                <a:cs typeface="Arial" panose="020B0604020202020204" pitchFamily="34" charset="0"/>
              </a:rPr>
              <a:t>k</a:t>
            </a:r>
            <a:r>
              <a:rPr sz="1000" spc="-5" dirty="0">
                <a:solidFill>
                  <a:prstClr val="black"/>
                </a:solidFill>
                <a:latin typeface="Arial" panose="020B0604020202020204" pitchFamily="34" charset="0"/>
                <a:cs typeface="Arial" panose="020B0604020202020204" pitchFamily="34" charset="0"/>
              </a:rPr>
              <a:t>e </a:t>
            </a:r>
            <a:r>
              <a:rPr sz="1000" spc="-10" dirty="0">
                <a:solidFill>
                  <a:prstClr val="black"/>
                </a:solidFill>
                <a:latin typeface="Arial" panose="020B0604020202020204" pitchFamily="34" charset="0"/>
                <a:cs typeface="Arial" panose="020B0604020202020204" pitchFamily="34" charset="0"/>
              </a:rPr>
              <a:t>sur</a:t>
            </a:r>
            <a:r>
              <a:rPr sz="1000" spc="-5" dirty="0">
                <a:solidFill>
                  <a:prstClr val="black"/>
                </a:solidFill>
                <a:latin typeface="Arial" panose="020B0604020202020204" pitchFamily="34" charset="0"/>
                <a:cs typeface="Arial" panose="020B0604020202020204" pitchFamily="34" charset="0"/>
              </a:rPr>
              <a:t>e</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this</a:t>
            </a:r>
            <a:r>
              <a:rPr sz="1000" spc="-2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corr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ct</a:t>
            </a:r>
            <a:r>
              <a:rPr sz="1000"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an</a:t>
            </a:r>
            <a:r>
              <a:rPr sz="1000" spc="-10" dirty="0">
                <a:solidFill>
                  <a:prstClr val="black"/>
                </a:solidFill>
                <a:latin typeface="Arial" panose="020B0604020202020204" pitchFamily="34" charset="0"/>
                <a:cs typeface="Arial" panose="020B0604020202020204" pitchFamily="34" charset="0"/>
              </a:rPr>
              <a:t>d</a:t>
            </a:r>
            <a:r>
              <a:rPr sz="1000" spc="-5" dirty="0">
                <a:solidFill>
                  <a:prstClr val="black"/>
                </a:solidFill>
                <a:latin typeface="Arial" panose="020B0604020202020204" pitchFamily="34" charset="0"/>
                <a:cs typeface="Arial" panose="020B0604020202020204" pitchFamily="34" charset="0"/>
              </a:rPr>
              <a:t> curr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nt.</a:t>
            </a:r>
            <a:endParaRPr sz="1000" dirty="0">
              <a:solidFill>
                <a:prstClr val="black"/>
              </a:solidFill>
              <a:latin typeface="Arial" panose="020B0604020202020204" pitchFamily="34" charset="0"/>
              <a:cs typeface="Arial" panose="020B0604020202020204" pitchFamily="34" charset="0"/>
            </a:endParaRPr>
          </a:p>
        </p:txBody>
      </p:sp>
      <p:sp>
        <p:nvSpPr>
          <p:cNvPr id="19" name="object 19"/>
          <p:cNvSpPr/>
          <p:nvPr/>
        </p:nvSpPr>
        <p:spPr>
          <a:xfrm>
            <a:off x="6645275" y="3819461"/>
            <a:ext cx="1116330" cy="669925"/>
          </a:xfrm>
          <a:custGeom>
            <a:avLst/>
            <a:gdLst/>
            <a:ahLst/>
            <a:cxnLst/>
            <a:rect l="l" t="t" r="r" b="b"/>
            <a:pathLst>
              <a:path w="1116329" h="669925">
                <a:moveTo>
                  <a:pt x="0" y="111759"/>
                </a:moveTo>
                <a:lnTo>
                  <a:pt x="8193" y="69676"/>
                </a:lnTo>
                <a:lnTo>
                  <a:pt x="30612" y="34899"/>
                </a:lnTo>
                <a:lnTo>
                  <a:pt x="64017" y="10659"/>
                </a:lnTo>
                <a:lnTo>
                  <a:pt x="105170" y="184"/>
                </a:lnTo>
                <a:lnTo>
                  <a:pt x="1004316" y="0"/>
                </a:lnTo>
                <a:lnTo>
                  <a:pt x="1018948" y="949"/>
                </a:lnTo>
                <a:lnTo>
                  <a:pt x="1058936" y="14234"/>
                </a:lnTo>
                <a:lnTo>
                  <a:pt x="1090551" y="40667"/>
                </a:lnTo>
                <a:lnTo>
                  <a:pt x="1110572" y="77024"/>
                </a:lnTo>
                <a:lnTo>
                  <a:pt x="1116076" y="558291"/>
                </a:lnTo>
                <a:lnTo>
                  <a:pt x="1115125" y="572930"/>
                </a:lnTo>
                <a:lnTo>
                  <a:pt x="1101826" y="612908"/>
                </a:lnTo>
                <a:lnTo>
                  <a:pt x="1075366" y="644487"/>
                </a:lnTo>
                <a:lnTo>
                  <a:pt x="1038975" y="664459"/>
                </a:lnTo>
                <a:lnTo>
                  <a:pt x="111632" y="669924"/>
                </a:lnTo>
                <a:lnTo>
                  <a:pt x="97012" y="668975"/>
                </a:lnTo>
                <a:lnTo>
                  <a:pt x="57045" y="655690"/>
                </a:lnTo>
                <a:lnTo>
                  <a:pt x="25443" y="629248"/>
                </a:lnTo>
                <a:lnTo>
                  <a:pt x="5452" y="592862"/>
                </a:lnTo>
                <a:lnTo>
                  <a:pt x="0" y="111759"/>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20" name="object 20"/>
          <p:cNvSpPr/>
          <p:nvPr/>
        </p:nvSpPr>
        <p:spPr>
          <a:xfrm>
            <a:off x="2240026" y="3919538"/>
            <a:ext cx="4405630" cy="76200"/>
          </a:xfrm>
          <a:custGeom>
            <a:avLst/>
            <a:gdLst/>
            <a:ahLst/>
            <a:cxnLst/>
            <a:rect l="l" t="t" r="r" b="b"/>
            <a:pathLst>
              <a:path w="4405630" h="76200">
                <a:moveTo>
                  <a:pt x="76200" y="0"/>
                </a:moveTo>
                <a:lnTo>
                  <a:pt x="0" y="38100"/>
                </a:lnTo>
                <a:lnTo>
                  <a:pt x="76200" y="76200"/>
                </a:lnTo>
                <a:lnTo>
                  <a:pt x="76200" y="45974"/>
                </a:lnTo>
                <a:lnTo>
                  <a:pt x="63373" y="45974"/>
                </a:lnTo>
                <a:lnTo>
                  <a:pt x="63373" y="30099"/>
                </a:lnTo>
                <a:lnTo>
                  <a:pt x="76200" y="30099"/>
                </a:lnTo>
                <a:lnTo>
                  <a:pt x="76200" y="0"/>
                </a:lnTo>
                <a:close/>
              </a:path>
              <a:path w="4405630" h="76200">
                <a:moveTo>
                  <a:pt x="4329049" y="0"/>
                </a:moveTo>
                <a:lnTo>
                  <a:pt x="4329049" y="76200"/>
                </a:lnTo>
                <a:lnTo>
                  <a:pt x="4389501" y="45974"/>
                </a:lnTo>
                <a:lnTo>
                  <a:pt x="4341749" y="45974"/>
                </a:lnTo>
                <a:lnTo>
                  <a:pt x="4341749" y="30099"/>
                </a:lnTo>
                <a:lnTo>
                  <a:pt x="4389247" y="30099"/>
                </a:lnTo>
                <a:lnTo>
                  <a:pt x="4329049" y="0"/>
                </a:lnTo>
                <a:close/>
              </a:path>
              <a:path w="4405630" h="76200">
                <a:moveTo>
                  <a:pt x="76200" y="30099"/>
                </a:moveTo>
                <a:lnTo>
                  <a:pt x="63373" y="30099"/>
                </a:lnTo>
                <a:lnTo>
                  <a:pt x="63373" y="45974"/>
                </a:lnTo>
                <a:lnTo>
                  <a:pt x="76200" y="45974"/>
                </a:lnTo>
                <a:lnTo>
                  <a:pt x="76200" y="30099"/>
                </a:lnTo>
                <a:close/>
              </a:path>
              <a:path w="4405630" h="76200">
                <a:moveTo>
                  <a:pt x="4329049" y="30099"/>
                </a:moveTo>
                <a:lnTo>
                  <a:pt x="76200" y="30099"/>
                </a:lnTo>
                <a:lnTo>
                  <a:pt x="76200" y="45974"/>
                </a:lnTo>
                <a:lnTo>
                  <a:pt x="4329049" y="45974"/>
                </a:lnTo>
                <a:lnTo>
                  <a:pt x="4329049" y="30099"/>
                </a:lnTo>
                <a:close/>
              </a:path>
              <a:path w="4405630" h="76200">
                <a:moveTo>
                  <a:pt x="4389247" y="30099"/>
                </a:moveTo>
                <a:lnTo>
                  <a:pt x="4341749" y="30099"/>
                </a:lnTo>
                <a:lnTo>
                  <a:pt x="4341749" y="45974"/>
                </a:lnTo>
                <a:lnTo>
                  <a:pt x="4389501" y="45974"/>
                </a:lnTo>
                <a:lnTo>
                  <a:pt x="4405249" y="38100"/>
                </a:lnTo>
                <a:lnTo>
                  <a:pt x="4389247" y="30099"/>
                </a:lnTo>
                <a:close/>
              </a:path>
            </a:pathLst>
          </a:custGeom>
          <a:solidFill>
            <a:srgbClr val="00AF50"/>
          </a:solidFill>
        </p:spPr>
        <p:txBody>
          <a:bodyPr wrap="square" lIns="0" tIns="0" rIns="0" bIns="0" rtlCol="0"/>
          <a:lstStyle/>
          <a:p>
            <a:endParaRPr dirty="0">
              <a:solidFill>
                <a:prstClr val="black"/>
              </a:solidFill>
            </a:endParaRPr>
          </a:p>
        </p:txBody>
      </p:sp>
      <p:sp>
        <p:nvSpPr>
          <p:cNvPr id="21" name="object 21"/>
          <p:cNvSpPr txBox="1"/>
          <p:nvPr/>
        </p:nvSpPr>
        <p:spPr>
          <a:xfrm>
            <a:off x="38226" y="3911869"/>
            <a:ext cx="1992630" cy="304800"/>
          </a:xfrm>
          <a:prstGeom prst="rect">
            <a:avLst/>
          </a:prstGeom>
        </p:spPr>
        <p:txBody>
          <a:bodyPr vert="horz" wrap="square" lIns="0" tIns="0" rIns="0" bIns="0" rtlCol="0">
            <a:spAutoFit/>
          </a:bodyPr>
          <a:lstStyle/>
          <a:p>
            <a:pPr marL="12700" marR="5080"/>
            <a:r>
              <a:rPr sz="1000" spc="-15" dirty="0">
                <a:solidFill>
                  <a:prstClr val="black"/>
                </a:solidFill>
                <a:latin typeface="Arial" panose="020B0604020202020204" pitchFamily="34" charset="0"/>
                <a:cs typeface="Arial" panose="020B0604020202020204" pitchFamily="34" charset="0"/>
              </a:rPr>
              <a:t>T</a:t>
            </a:r>
            <a:r>
              <a:rPr sz="1000" spc="-5" dirty="0">
                <a:solidFill>
                  <a:prstClr val="black"/>
                </a:solidFill>
                <a:latin typeface="Arial" panose="020B0604020202020204" pitchFamily="34" charset="0"/>
                <a:cs typeface="Arial" panose="020B0604020202020204" pitchFamily="34" charset="0"/>
              </a:rPr>
              <a:t>otal to</a:t>
            </a:r>
            <a:r>
              <a:rPr sz="1000" spc="-10" dirty="0">
                <a:solidFill>
                  <a:prstClr val="black"/>
                </a:solidFill>
                <a:latin typeface="Arial" panose="020B0604020202020204" pitchFamily="34" charset="0"/>
                <a:cs typeface="Arial" panose="020B0604020202020204" pitchFamily="34" charset="0"/>
              </a:rPr>
              <a:t> be</a:t>
            </a:r>
            <a:r>
              <a:rPr sz="1000" spc="-5" dirty="0">
                <a:solidFill>
                  <a:prstClr val="black"/>
                </a:solidFill>
                <a:latin typeface="Arial" panose="020B0604020202020204" pitchFamily="34" charset="0"/>
                <a:cs typeface="Arial" panose="020B0604020202020204" pitchFamily="34" charset="0"/>
              </a:rPr>
              <a:t> paid by</a:t>
            </a:r>
            <a:r>
              <a:rPr sz="1000" spc="-10"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15"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li</a:t>
            </a:r>
            <a:r>
              <a:rPr sz="1000" spc="-10"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ted on</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this</a:t>
            </a:r>
            <a:r>
              <a:rPr sz="1000" spc="-10" dirty="0">
                <a:solidFill>
                  <a:prstClr val="black"/>
                </a:solidFill>
                <a:latin typeface="Arial" panose="020B0604020202020204" pitchFamily="34" charset="0"/>
                <a:cs typeface="Arial" panose="020B0604020202020204" pitchFamily="34" charset="0"/>
              </a:rPr>
              <a:t> P</a:t>
            </a:r>
            <a:r>
              <a:rPr sz="1000" spc="-15" dirty="0">
                <a:solidFill>
                  <a:prstClr val="black"/>
                </a:solidFill>
                <a:latin typeface="Arial" panose="020B0604020202020204" pitchFamily="34" charset="0"/>
                <a:cs typeface="Arial" panose="020B0604020202020204" pitchFamily="34" charset="0"/>
              </a:rPr>
              <a:t>FRAR</a:t>
            </a:r>
            <a:r>
              <a:rPr sz="1000" spc="-5" dirty="0">
                <a:solidFill>
                  <a:prstClr val="black"/>
                </a:solidFill>
                <a:latin typeface="Arial" panose="020B0604020202020204" pitchFamily="34" charset="0"/>
                <a:cs typeface="Arial" panose="020B0604020202020204" pitchFamily="34" charset="0"/>
              </a:rPr>
              <a:t>.</a:t>
            </a:r>
            <a:endParaRPr sz="1000" dirty="0">
              <a:solidFill>
                <a:prstClr val="black"/>
              </a:solidFill>
              <a:latin typeface="Arial" panose="020B0604020202020204" pitchFamily="34" charset="0"/>
              <a:cs typeface="Arial" panose="020B0604020202020204" pitchFamily="34" charset="0"/>
            </a:endParaRPr>
          </a:p>
        </p:txBody>
      </p:sp>
      <p:sp>
        <p:nvSpPr>
          <p:cNvPr id="22" name="object 22"/>
          <p:cNvSpPr txBox="1"/>
          <p:nvPr/>
        </p:nvSpPr>
        <p:spPr>
          <a:xfrm>
            <a:off x="3746753" y="1350927"/>
            <a:ext cx="1220470" cy="139700"/>
          </a:xfrm>
          <a:prstGeom prst="rect">
            <a:avLst/>
          </a:prstGeom>
        </p:spPr>
        <p:txBody>
          <a:bodyPr vert="horz" wrap="square" lIns="0" tIns="0" rIns="0" bIns="0" rtlCol="0">
            <a:spAutoFit/>
          </a:bodyPr>
          <a:lstStyle/>
          <a:p>
            <a:pPr marL="12700"/>
            <a:r>
              <a:rPr sz="900" dirty="0">
                <a:solidFill>
                  <a:srgbClr val="C00000"/>
                </a:solidFill>
                <a:latin typeface="Arial"/>
                <a:cs typeface="Arial"/>
              </a:rPr>
              <a:t>[originat</a:t>
            </a:r>
            <a:r>
              <a:rPr sz="900" spc="5" dirty="0">
                <a:solidFill>
                  <a:srgbClr val="C00000"/>
                </a:solidFill>
                <a:latin typeface="Arial"/>
                <a:cs typeface="Arial"/>
              </a:rPr>
              <a:t>i</a:t>
            </a:r>
            <a:r>
              <a:rPr sz="900" dirty="0">
                <a:solidFill>
                  <a:srgbClr val="C00000"/>
                </a:solidFill>
                <a:latin typeface="Arial"/>
                <a:cs typeface="Arial"/>
              </a:rPr>
              <a:t>ng </a:t>
            </a:r>
            <a:r>
              <a:rPr sz="900" spc="-45" dirty="0">
                <a:solidFill>
                  <a:srgbClr val="C00000"/>
                </a:solidFill>
                <a:latin typeface="Arial"/>
                <a:cs typeface="Arial"/>
              </a:rPr>
              <a:t> </a:t>
            </a:r>
            <a:r>
              <a:rPr sz="900" dirty="0">
                <a:solidFill>
                  <a:srgbClr val="C00000"/>
                </a:solidFill>
                <a:latin typeface="Arial"/>
                <a:cs typeface="Arial"/>
              </a:rPr>
              <a:t>VA Fa</a:t>
            </a:r>
            <a:r>
              <a:rPr sz="900" spc="5" dirty="0">
                <a:solidFill>
                  <a:srgbClr val="C00000"/>
                </a:solidFill>
                <a:latin typeface="Arial"/>
                <a:cs typeface="Arial"/>
              </a:rPr>
              <a:t>c</a:t>
            </a:r>
            <a:r>
              <a:rPr sz="900" dirty="0">
                <a:solidFill>
                  <a:srgbClr val="C00000"/>
                </a:solidFill>
                <a:latin typeface="Arial"/>
                <a:cs typeface="Arial"/>
              </a:rPr>
              <a:t>ilit</a:t>
            </a:r>
            <a:r>
              <a:rPr sz="900" spc="-5" dirty="0">
                <a:solidFill>
                  <a:srgbClr val="C00000"/>
                </a:solidFill>
                <a:latin typeface="Arial"/>
                <a:cs typeface="Arial"/>
              </a:rPr>
              <a:t>y</a:t>
            </a:r>
            <a:r>
              <a:rPr sz="900" dirty="0">
                <a:solidFill>
                  <a:srgbClr val="C00000"/>
                </a:solidFill>
                <a:latin typeface="Arial"/>
                <a:cs typeface="Arial"/>
              </a:rPr>
              <a:t>]</a:t>
            </a:r>
            <a:endParaRPr sz="900" dirty="0">
              <a:solidFill>
                <a:prstClr val="black"/>
              </a:solidFill>
              <a:latin typeface="Arial"/>
              <a:cs typeface="Arial"/>
            </a:endParaRPr>
          </a:p>
        </p:txBody>
      </p:sp>
      <p:sp>
        <p:nvSpPr>
          <p:cNvPr id="23" name="object 23"/>
          <p:cNvSpPr txBox="1"/>
          <p:nvPr/>
        </p:nvSpPr>
        <p:spPr>
          <a:xfrm>
            <a:off x="3744848" y="1952526"/>
            <a:ext cx="958215" cy="139700"/>
          </a:xfrm>
          <a:prstGeom prst="rect">
            <a:avLst/>
          </a:prstGeom>
        </p:spPr>
        <p:txBody>
          <a:bodyPr vert="horz" wrap="square" lIns="0" tIns="0" rIns="0" bIns="0" rtlCol="0">
            <a:spAutoFit/>
          </a:bodyPr>
          <a:lstStyle/>
          <a:p>
            <a:pPr marL="12700"/>
            <a:r>
              <a:rPr sz="900" dirty="0">
                <a:solidFill>
                  <a:srgbClr val="C00000"/>
                </a:solidFill>
                <a:latin typeface="Arial"/>
                <a:cs typeface="Arial"/>
              </a:rPr>
              <a:t>[</a:t>
            </a:r>
            <a:r>
              <a:rPr sz="900" spc="5" dirty="0">
                <a:solidFill>
                  <a:srgbClr val="C00000"/>
                </a:solidFill>
                <a:latin typeface="Arial"/>
                <a:cs typeface="Arial"/>
              </a:rPr>
              <a:t>c</a:t>
            </a:r>
            <a:r>
              <a:rPr sz="900" dirty="0">
                <a:solidFill>
                  <a:srgbClr val="C00000"/>
                </a:solidFill>
                <a:latin typeface="Arial"/>
                <a:cs typeface="Arial"/>
              </a:rPr>
              <a:t>lai</a:t>
            </a:r>
            <a:r>
              <a:rPr sz="900" spc="5" dirty="0">
                <a:solidFill>
                  <a:srgbClr val="C00000"/>
                </a:solidFill>
                <a:latin typeface="Arial"/>
                <a:cs typeface="Arial"/>
              </a:rPr>
              <a:t>m</a:t>
            </a:r>
            <a:r>
              <a:rPr sz="900" dirty="0">
                <a:solidFill>
                  <a:srgbClr val="C00000"/>
                </a:solidFill>
                <a:latin typeface="Arial"/>
                <a:cs typeface="Arial"/>
              </a:rPr>
              <a:t>ant</a:t>
            </a:r>
            <a:r>
              <a:rPr sz="900" spc="-35" dirty="0">
                <a:solidFill>
                  <a:srgbClr val="C00000"/>
                </a:solidFill>
                <a:latin typeface="Arial"/>
                <a:cs typeface="Arial"/>
              </a:rPr>
              <a:t> </a:t>
            </a:r>
            <a:r>
              <a:rPr sz="900" dirty="0">
                <a:solidFill>
                  <a:srgbClr val="C00000"/>
                </a:solidFill>
                <a:latin typeface="Arial"/>
                <a:cs typeface="Arial"/>
              </a:rPr>
              <a:t>/</a:t>
            </a:r>
            <a:r>
              <a:rPr sz="900" spc="-10" dirty="0">
                <a:solidFill>
                  <a:srgbClr val="C00000"/>
                </a:solidFill>
                <a:latin typeface="Arial"/>
                <a:cs typeface="Arial"/>
              </a:rPr>
              <a:t> v</a:t>
            </a:r>
            <a:r>
              <a:rPr sz="900" dirty="0">
                <a:solidFill>
                  <a:srgbClr val="C00000"/>
                </a:solidFill>
                <a:latin typeface="Arial"/>
                <a:cs typeface="Arial"/>
              </a:rPr>
              <a:t>endor]</a:t>
            </a:r>
            <a:endParaRPr sz="900" dirty="0">
              <a:solidFill>
                <a:prstClr val="black"/>
              </a:solidFill>
              <a:latin typeface="Arial"/>
              <a:cs typeface="Arial"/>
            </a:endParaRPr>
          </a:p>
        </p:txBody>
      </p:sp>
      <p:sp>
        <p:nvSpPr>
          <p:cNvPr id="24" name="Slide Number Placeholder 23"/>
          <p:cNvSpPr>
            <a:spLocks noGrp="1"/>
          </p:cNvSpPr>
          <p:nvPr>
            <p:ph type="sldNum" sz="quarter" idx="7"/>
          </p:nvPr>
        </p:nvSpPr>
        <p:spPr/>
        <p:txBody>
          <a:bodyPr/>
          <a:lstStyle/>
          <a:p>
            <a:pPr marL="25400"/>
            <a:fld id="{81D60167-4931-47E6-BA6A-407CBD079E47}" type="slidenum">
              <a:rPr lang="en-US" smtClean="0">
                <a:solidFill>
                  <a:prstClr val="white"/>
                </a:solidFill>
              </a:rPr>
              <a:pPr marL="25400"/>
              <a:t>50</a:t>
            </a:fld>
            <a:endParaRPr lang="en-US" dirty="0">
              <a:solidFill>
                <a:prstClr val="white"/>
              </a:solidFill>
            </a:endParaRPr>
          </a:p>
        </p:txBody>
      </p:sp>
    </p:spTree>
    <p:extLst>
      <p:ext uri="{BB962C8B-B14F-4D97-AF65-F5344CB8AC3E}">
        <p14:creationId xmlns:p14="http://schemas.microsoft.com/office/powerpoint/2010/main" val="1401975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14625" y="522168"/>
            <a:ext cx="6167007" cy="5450162"/>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2619375" y="533401"/>
            <a:ext cx="6320155" cy="5562600"/>
          </a:xfrm>
          <a:custGeom>
            <a:avLst/>
            <a:gdLst/>
            <a:ahLst/>
            <a:cxnLst/>
            <a:rect l="l" t="t" r="r" b="b"/>
            <a:pathLst>
              <a:path w="6320155" h="6010275">
                <a:moveTo>
                  <a:pt x="0" y="6010275"/>
                </a:moveTo>
                <a:lnTo>
                  <a:pt x="6319774" y="6010275"/>
                </a:lnTo>
                <a:lnTo>
                  <a:pt x="6319774" y="0"/>
                </a:lnTo>
                <a:lnTo>
                  <a:pt x="0" y="0"/>
                </a:lnTo>
                <a:lnTo>
                  <a:pt x="0" y="6010275"/>
                </a:lnTo>
                <a:close/>
              </a:path>
            </a:pathLst>
          </a:custGeom>
          <a:ln w="28575">
            <a:solidFill>
              <a:srgbClr val="FF0000"/>
            </a:solidFill>
          </a:ln>
        </p:spPr>
        <p:txBody>
          <a:bodyPr wrap="square" lIns="0" tIns="0" rIns="0" bIns="0" rtlCol="0"/>
          <a:lstStyle/>
          <a:p>
            <a:endParaRPr dirty="0">
              <a:solidFill>
                <a:prstClr val="black"/>
              </a:solidFill>
            </a:endParaRPr>
          </a:p>
        </p:txBody>
      </p:sp>
      <p:sp>
        <p:nvSpPr>
          <p:cNvPr id="4" name="object 4"/>
          <p:cNvSpPr txBox="1">
            <a:spLocks noGrp="1"/>
          </p:cNvSpPr>
          <p:nvPr>
            <p:ph type="title"/>
          </p:nvPr>
        </p:nvSpPr>
        <p:spPr>
          <a:xfrm>
            <a:off x="72189" y="88058"/>
            <a:ext cx="8924925" cy="338554"/>
          </a:xfrm>
          <a:prstGeom prst="rect">
            <a:avLst/>
          </a:prstGeom>
        </p:spPr>
        <p:txBody>
          <a:bodyPr vert="horz" wrap="square" lIns="0" tIns="0" rIns="0" bIns="0" rtlCol="0">
            <a:spAutoFit/>
          </a:bodyPr>
          <a:lstStyle/>
          <a:p>
            <a:pPr marL="290830">
              <a:lnSpc>
                <a:spcPct val="100000"/>
              </a:lnSpc>
            </a:pPr>
            <a:r>
              <a:rPr sz="2200" spc="-15" dirty="0">
                <a:latin typeface="Arial" panose="020B0604020202020204" pitchFamily="34" charset="0"/>
                <a:cs typeface="Arial" panose="020B0604020202020204" pitchFamily="34" charset="0"/>
              </a:rPr>
              <a:t>H</a:t>
            </a:r>
            <a:r>
              <a:rPr sz="2200" spc="-5" dirty="0">
                <a:latin typeface="Arial" panose="020B0604020202020204" pitchFamily="34" charset="0"/>
                <a:cs typeface="Arial" panose="020B0604020202020204" pitchFamily="34" charset="0"/>
              </a:rPr>
              <a:t>o</a:t>
            </a:r>
            <a:r>
              <a:rPr sz="2200" dirty="0">
                <a:latin typeface="Arial" panose="020B0604020202020204" pitchFamily="34" charset="0"/>
                <a:cs typeface="Arial" panose="020B0604020202020204" pitchFamily="34" charset="0"/>
              </a:rPr>
              <a:t>w</a:t>
            </a:r>
            <a:r>
              <a:rPr sz="2200" spc="-10" dirty="0">
                <a:latin typeface="Arial" panose="020B0604020202020204" pitchFamily="34" charset="0"/>
                <a:cs typeface="Arial" panose="020B0604020202020204" pitchFamily="34" charset="0"/>
              </a:rPr>
              <a:t> </a:t>
            </a:r>
            <a:r>
              <a:rPr sz="2200" spc="-25" dirty="0">
                <a:latin typeface="Arial" panose="020B0604020202020204" pitchFamily="34" charset="0"/>
                <a:cs typeface="Arial" panose="020B0604020202020204" pitchFamily="34" charset="0"/>
              </a:rPr>
              <a:t>t</a:t>
            </a:r>
            <a:r>
              <a:rPr sz="2200" spc="-10" dirty="0">
                <a:latin typeface="Arial" panose="020B0604020202020204" pitchFamily="34" charset="0"/>
                <a:cs typeface="Arial" panose="020B0604020202020204" pitchFamily="34" charset="0"/>
              </a:rPr>
              <a:t>o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ad </a:t>
            </a:r>
            <a:r>
              <a:rPr sz="2200" spc="-5" dirty="0">
                <a:latin typeface="Arial" panose="020B0604020202020204" pitchFamily="34" charset="0"/>
                <a:cs typeface="Arial" panose="020B0604020202020204" pitchFamily="34" charset="0"/>
              </a:rPr>
              <a:t>P</a:t>
            </a:r>
            <a:r>
              <a:rPr sz="2200" spc="-30"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limi</a:t>
            </a:r>
            <a:r>
              <a:rPr sz="2200" spc="-5" dirty="0">
                <a:latin typeface="Arial" panose="020B0604020202020204" pitchFamily="34" charset="0"/>
                <a:cs typeface="Arial" panose="020B0604020202020204" pitchFamily="34" charset="0"/>
              </a:rPr>
              <a:t>n</a:t>
            </a:r>
            <a:r>
              <a:rPr sz="2200" dirty="0">
                <a:latin typeface="Arial" panose="020B0604020202020204" pitchFamily="34" charset="0"/>
                <a:cs typeface="Arial" panose="020B0604020202020204" pitchFamily="34" charset="0"/>
              </a:rPr>
              <a:t>ar</a:t>
            </a:r>
            <a:r>
              <a:rPr sz="2200" spc="-10" dirty="0">
                <a:latin typeface="Arial" panose="020B0604020202020204" pitchFamily="34" charset="0"/>
                <a:cs typeface="Arial" panose="020B0604020202020204" pitchFamily="34" charset="0"/>
              </a:rPr>
              <a:t>y</a:t>
            </a:r>
            <a:r>
              <a:rPr sz="2200" spc="-40" dirty="0">
                <a:latin typeface="Arial" panose="020B0604020202020204" pitchFamily="34" charset="0"/>
                <a:cs typeface="Arial" panose="020B0604020202020204" pitchFamily="34" charset="0"/>
              </a:rPr>
              <a:t> </a:t>
            </a:r>
            <a:r>
              <a:rPr sz="2200" spc="-35" dirty="0">
                <a:latin typeface="Arial" panose="020B0604020202020204" pitchFamily="34" charset="0"/>
                <a:cs typeface="Arial" panose="020B0604020202020204" pitchFamily="34" charset="0"/>
              </a:rPr>
              <a:t>F</a:t>
            </a:r>
            <a:r>
              <a:rPr sz="2200" dirty="0">
                <a:latin typeface="Arial" panose="020B0604020202020204" pitchFamily="34" charset="0"/>
                <a:cs typeface="Arial" panose="020B0604020202020204" pitchFamily="34" charset="0"/>
              </a:rPr>
              <a:t>ee</a:t>
            </a:r>
            <a:r>
              <a:rPr sz="2200" spc="-20" dirty="0">
                <a:latin typeface="Arial" panose="020B0604020202020204" pitchFamily="34" charset="0"/>
                <a:cs typeface="Arial" panose="020B0604020202020204" pitchFamily="34" charset="0"/>
              </a:rPr>
              <a:t>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5" dirty="0">
                <a:latin typeface="Arial" panose="020B0604020202020204" pitchFamily="34" charset="0"/>
                <a:cs typeface="Arial" panose="020B0604020202020204" pitchFamily="34" charset="0"/>
              </a:rPr>
              <a:t>mi</a:t>
            </a:r>
            <a:r>
              <a:rPr sz="2200" spc="-35" dirty="0">
                <a:latin typeface="Arial" panose="020B0604020202020204" pitchFamily="34" charset="0"/>
                <a:cs typeface="Arial" panose="020B0604020202020204" pitchFamily="34" charset="0"/>
              </a:rPr>
              <a:t>t</a:t>
            </a:r>
            <a:r>
              <a:rPr sz="2200" spc="-25" dirty="0">
                <a:latin typeface="Arial" panose="020B0604020202020204" pitchFamily="34" charset="0"/>
                <a:cs typeface="Arial" panose="020B0604020202020204" pitchFamily="34" charset="0"/>
              </a:rPr>
              <a:t>t</a:t>
            </a:r>
            <a:r>
              <a:rPr sz="2200" spc="-10" dirty="0">
                <a:latin typeface="Arial" panose="020B0604020202020204" pitchFamily="34" charset="0"/>
                <a:cs typeface="Arial" panose="020B0604020202020204" pitchFamily="34" charset="0"/>
              </a:rPr>
              <a:t>anc</a:t>
            </a:r>
            <a:r>
              <a:rPr sz="2200" dirty="0">
                <a:latin typeface="Arial" panose="020B0604020202020204" pitchFamily="34" charset="0"/>
                <a:cs typeface="Arial" panose="020B0604020202020204" pitchFamily="34" charset="0"/>
              </a:rPr>
              <a:t>e</a:t>
            </a:r>
            <a:r>
              <a:rPr sz="2200" spc="-45" dirty="0">
                <a:latin typeface="Arial" panose="020B0604020202020204" pitchFamily="34" charset="0"/>
                <a:cs typeface="Arial" panose="020B0604020202020204" pitchFamily="34" charset="0"/>
              </a:rPr>
              <a:t> </a:t>
            </a:r>
            <a:r>
              <a:rPr sz="2200" spc="-15" dirty="0">
                <a:latin typeface="Arial" panose="020B0604020202020204" pitchFamily="34" charset="0"/>
                <a:cs typeface="Arial" panose="020B0604020202020204" pitchFamily="34" charset="0"/>
              </a:rPr>
              <a:t>A</a:t>
            </a:r>
            <a:r>
              <a:rPr sz="2200" spc="-5" dirty="0">
                <a:latin typeface="Arial" panose="020B0604020202020204" pitchFamily="34" charset="0"/>
                <a:cs typeface="Arial" panose="020B0604020202020204" pitchFamily="34" charset="0"/>
              </a:rPr>
              <a:t>dvi</a:t>
            </a:r>
            <a:r>
              <a:rPr sz="2200" dirty="0">
                <a:latin typeface="Arial" panose="020B0604020202020204" pitchFamily="34" charset="0"/>
                <a:cs typeface="Arial" panose="020B0604020202020204" pitchFamily="34" charset="0"/>
              </a:rPr>
              <a:t>ce</a:t>
            </a:r>
            <a:r>
              <a:rPr sz="2200" spc="-30" dirty="0">
                <a:latin typeface="Arial" panose="020B0604020202020204" pitchFamily="34" charset="0"/>
                <a:cs typeface="Arial" panose="020B0604020202020204" pitchFamily="34" charset="0"/>
              </a:rPr>
              <a:t> </a:t>
            </a:r>
            <a:r>
              <a:rPr sz="2200" spc="-45" dirty="0">
                <a:latin typeface="Arial" panose="020B0604020202020204" pitchFamily="34" charset="0"/>
                <a:cs typeface="Arial" panose="020B0604020202020204" pitchFamily="34" charset="0"/>
              </a:rPr>
              <a:t>R</a:t>
            </a:r>
            <a:r>
              <a:rPr sz="2200" dirty="0">
                <a:latin typeface="Arial" panose="020B0604020202020204" pitchFamily="34" charset="0"/>
                <a:cs typeface="Arial" panose="020B0604020202020204" pitchFamily="34" charset="0"/>
              </a:rPr>
              <a:t>e</a:t>
            </a:r>
            <a:r>
              <a:rPr sz="2200" spc="-10" dirty="0">
                <a:latin typeface="Arial" panose="020B0604020202020204" pitchFamily="34" charset="0"/>
                <a:cs typeface="Arial" panose="020B0604020202020204" pitchFamily="34" charset="0"/>
              </a:rPr>
              <a:t>port</a:t>
            </a:r>
            <a:r>
              <a:rPr sz="2200" spc="10" dirty="0">
                <a:latin typeface="Arial" panose="020B0604020202020204" pitchFamily="34" charset="0"/>
                <a:cs typeface="Arial" panose="020B0604020202020204" pitchFamily="34" charset="0"/>
              </a:rPr>
              <a:t> </a:t>
            </a:r>
            <a:r>
              <a:rPr sz="2200" dirty="0">
                <a:latin typeface="Arial" panose="020B0604020202020204" pitchFamily="34" charset="0"/>
                <a:cs typeface="Arial" panose="020B0604020202020204" pitchFamily="34" charset="0"/>
              </a:rPr>
              <a:t>– </a:t>
            </a:r>
            <a:r>
              <a:rPr sz="2200" spc="-10" dirty="0">
                <a:latin typeface="Arial" panose="020B0604020202020204" pitchFamily="34" charset="0"/>
                <a:cs typeface="Arial" panose="020B0604020202020204" pitchFamily="34" charset="0"/>
              </a:rPr>
              <a:t>UB04</a:t>
            </a:r>
          </a:p>
        </p:txBody>
      </p:sp>
      <p:sp>
        <p:nvSpPr>
          <p:cNvPr id="5" name="object 5"/>
          <p:cNvSpPr/>
          <p:nvPr/>
        </p:nvSpPr>
        <p:spPr>
          <a:xfrm>
            <a:off x="2689225" y="2736852"/>
            <a:ext cx="5997575" cy="2097405"/>
          </a:xfrm>
          <a:custGeom>
            <a:avLst/>
            <a:gdLst/>
            <a:ahLst/>
            <a:cxnLst/>
            <a:rect l="l" t="t" r="r" b="b"/>
            <a:pathLst>
              <a:path w="5997575" h="2097404">
                <a:moveTo>
                  <a:pt x="0" y="349503"/>
                </a:moveTo>
                <a:lnTo>
                  <a:pt x="4574" y="292809"/>
                </a:lnTo>
                <a:lnTo>
                  <a:pt x="17816" y="239028"/>
                </a:lnTo>
                <a:lnTo>
                  <a:pt x="39008" y="188880"/>
                </a:lnTo>
                <a:lnTo>
                  <a:pt x="67429" y="143085"/>
                </a:lnTo>
                <a:lnTo>
                  <a:pt x="102362" y="102362"/>
                </a:lnTo>
                <a:lnTo>
                  <a:pt x="143085" y="67429"/>
                </a:lnTo>
                <a:lnTo>
                  <a:pt x="188880" y="39008"/>
                </a:lnTo>
                <a:lnTo>
                  <a:pt x="239028" y="17816"/>
                </a:lnTo>
                <a:lnTo>
                  <a:pt x="292809" y="4574"/>
                </a:lnTo>
                <a:lnTo>
                  <a:pt x="349504" y="0"/>
                </a:lnTo>
                <a:lnTo>
                  <a:pt x="5648071" y="0"/>
                </a:lnTo>
                <a:lnTo>
                  <a:pt x="5704765" y="4574"/>
                </a:lnTo>
                <a:lnTo>
                  <a:pt x="5758546" y="17816"/>
                </a:lnTo>
                <a:lnTo>
                  <a:pt x="5808694" y="39008"/>
                </a:lnTo>
                <a:lnTo>
                  <a:pt x="5854489" y="67429"/>
                </a:lnTo>
                <a:lnTo>
                  <a:pt x="5895213" y="102362"/>
                </a:lnTo>
                <a:lnTo>
                  <a:pt x="5930145" y="143085"/>
                </a:lnTo>
                <a:lnTo>
                  <a:pt x="5958566" y="188880"/>
                </a:lnTo>
                <a:lnTo>
                  <a:pt x="5979758" y="239028"/>
                </a:lnTo>
                <a:lnTo>
                  <a:pt x="5993000" y="292809"/>
                </a:lnTo>
                <a:lnTo>
                  <a:pt x="5997575" y="349503"/>
                </a:lnTo>
                <a:lnTo>
                  <a:pt x="5997575" y="1747520"/>
                </a:lnTo>
                <a:lnTo>
                  <a:pt x="5993000" y="1804214"/>
                </a:lnTo>
                <a:lnTo>
                  <a:pt x="5979758" y="1857995"/>
                </a:lnTo>
                <a:lnTo>
                  <a:pt x="5958566" y="1908143"/>
                </a:lnTo>
                <a:lnTo>
                  <a:pt x="5930145" y="1953938"/>
                </a:lnTo>
                <a:lnTo>
                  <a:pt x="5895213" y="1994662"/>
                </a:lnTo>
                <a:lnTo>
                  <a:pt x="5854489" y="2029594"/>
                </a:lnTo>
                <a:lnTo>
                  <a:pt x="5808694" y="2058015"/>
                </a:lnTo>
                <a:lnTo>
                  <a:pt x="5758546" y="2079207"/>
                </a:lnTo>
                <a:lnTo>
                  <a:pt x="5704765" y="2092449"/>
                </a:lnTo>
                <a:lnTo>
                  <a:pt x="5648071" y="2097024"/>
                </a:lnTo>
                <a:lnTo>
                  <a:pt x="349504" y="2097024"/>
                </a:lnTo>
                <a:lnTo>
                  <a:pt x="292809" y="2092449"/>
                </a:lnTo>
                <a:lnTo>
                  <a:pt x="239028" y="2079207"/>
                </a:lnTo>
                <a:lnTo>
                  <a:pt x="188880" y="2058015"/>
                </a:lnTo>
                <a:lnTo>
                  <a:pt x="143085" y="2029594"/>
                </a:lnTo>
                <a:lnTo>
                  <a:pt x="102362" y="1994662"/>
                </a:lnTo>
                <a:lnTo>
                  <a:pt x="67429" y="1953938"/>
                </a:lnTo>
                <a:lnTo>
                  <a:pt x="39008" y="1908143"/>
                </a:lnTo>
                <a:lnTo>
                  <a:pt x="17816" y="1857995"/>
                </a:lnTo>
                <a:lnTo>
                  <a:pt x="4574" y="1804214"/>
                </a:lnTo>
                <a:lnTo>
                  <a:pt x="0" y="1747520"/>
                </a:lnTo>
                <a:lnTo>
                  <a:pt x="0" y="349503"/>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6" name="object 6"/>
          <p:cNvSpPr/>
          <p:nvPr/>
        </p:nvSpPr>
        <p:spPr>
          <a:xfrm>
            <a:off x="7574026" y="2743200"/>
            <a:ext cx="942975" cy="1717675"/>
          </a:xfrm>
          <a:custGeom>
            <a:avLst/>
            <a:gdLst/>
            <a:ahLst/>
            <a:cxnLst/>
            <a:rect l="l" t="t" r="r" b="b"/>
            <a:pathLst>
              <a:path w="942975" h="1717675">
                <a:moveTo>
                  <a:pt x="0" y="157099"/>
                </a:moveTo>
                <a:lnTo>
                  <a:pt x="5935" y="114191"/>
                </a:lnTo>
                <a:lnTo>
                  <a:pt x="22651" y="75807"/>
                </a:lnTo>
                <a:lnTo>
                  <a:pt x="48516" y="43580"/>
                </a:lnTo>
                <a:lnTo>
                  <a:pt x="81896" y="19145"/>
                </a:lnTo>
                <a:lnTo>
                  <a:pt x="121158" y="4133"/>
                </a:lnTo>
                <a:lnTo>
                  <a:pt x="785749" y="0"/>
                </a:lnTo>
                <a:lnTo>
                  <a:pt x="800448" y="679"/>
                </a:lnTo>
                <a:lnTo>
                  <a:pt x="842030" y="10381"/>
                </a:lnTo>
                <a:lnTo>
                  <a:pt x="878560" y="30314"/>
                </a:lnTo>
                <a:lnTo>
                  <a:pt x="908400" y="58845"/>
                </a:lnTo>
                <a:lnTo>
                  <a:pt x="929911" y="94343"/>
                </a:lnTo>
                <a:lnTo>
                  <a:pt x="941453" y="135177"/>
                </a:lnTo>
                <a:lnTo>
                  <a:pt x="942975" y="1560449"/>
                </a:lnTo>
                <a:lnTo>
                  <a:pt x="942295" y="1575142"/>
                </a:lnTo>
                <a:lnTo>
                  <a:pt x="932584" y="1616709"/>
                </a:lnTo>
                <a:lnTo>
                  <a:pt x="912638" y="1653229"/>
                </a:lnTo>
                <a:lnTo>
                  <a:pt x="884095" y="1683065"/>
                </a:lnTo>
                <a:lnTo>
                  <a:pt x="848592" y="1704581"/>
                </a:lnTo>
                <a:lnTo>
                  <a:pt x="807765" y="1716140"/>
                </a:lnTo>
                <a:lnTo>
                  <a:pt x="157099" y="1717675"/>
                </a:lnTo>
                <a:lnTo>
                  <a:pt x="142400" y="1716994"/>
                </a:lnTo>
                <a:lnTo>
                  <a:pt x="100834" y="1707276"/>
                </a:lnTo>
                <a:lnTo>
                  <a:pt x="64332" y="1687315"/>
                </a:lnTo>
                <a:lnTo>
                  <a:pt x="34524" y="1658752"/>
                </a:lnTo>
                <a:lnTo>
                  <a:pt x="13042" y="1623225"/>
                </a:lnTo>
                <a:lnTo>
                  <a:pt x="1518" y="1582373"/>
                </a:lnTo>
                <a:lnTo>
                  <a:pt x="0" y="157099"/>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7" name="object 7"/>
          <p:cNvSpPr/>
          <p:nvPr/>
        </p:nvSpPr>
        <p:spPr>
          <a:xfrm>
            <a:off x="6369302" y="4464884"/>
            <a:ext cx="1212850" cy="463550"/>
          </a:xfrm>
          <a:custGeom>
            <a:avLst/>
            <a:gdLst/>
            <a:ahLst/>
            <a:cxnLst/>
            <a:rect l="l" t="t" r="r" b="b"/>
            <a:pathLst>
              <a:path w="1212850" h="463550">
                <a:moveTo>
                  <a:pt x="0" y="77216"/>
                </a:moveTo>
                <a:lnTo>
                  <a:pt x="11493" y="36641"/>
                </a:lnTo>
                <a:lnTo>
                  <a:pt x="41485" y="8734"/>
                </a:lnTo>
                <a:lnTo>
                  <a:pt x="1135633" y="0"/>
                </a:lnTo>
                <a:lnTo>
                  <a:pt x="1150150" y="1360"/>
                </a:lnTo>
                <a:lnTo>
                  <a:pt x="1187250" y="19767"/>
                </a:lnTo>
                <a:lnTo>
                  <a:pt x="1209438" y="54430"/>
                </a:lnTo>
                <a:lnTo>
                  <a:pt x="1212850" y="386334"/>
                </a:lnTo>
                <a:lnTo>
                  <a:pt x="1211489" y="400850"/>
                </a:lnTo>
                <a:lnTo>
                  <a:pt x="1193082" y="437950"/>
                </a:lnTo>
                <a:lnTo>
                  <a:pt x="1158419" y="460138"/>
                </a:lnTo>
                <a:lnTo>
                  <a:pt x="77215" y="463550"/>
                </a:lnTo>
                <a:lnTo>
                  <a:pt x="62699" y="462189"/>
                </a:lnTo>
                <a:lnTo>
                  <a:pt x="25599" y="443782"/>
                </a:lnTo>
                <a:lnTo>
                  <a:pt x="3411" y="409119"/>
                </a:lnTo>
                <a:lnTo>
                  <a:pt x="0" y="77216"/>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8" name="object 8"/>
          <p:cNvSpPr/>
          <p:nvPr/>
        </p:nvSpPr>
        <p:spPr>
          <a:xfrm>
            <a:off x="1274825" y="3195575"/>
            <a:ext cx="1381125" cy="76200"/>
          </a:xfrm>
          <a:custGeom>
            <a:avLst/>
            <a:gdLst/>
            <a:ahLst/>
            <a:cxnLst/>
            <a:rect l="l" t="t" r="r" b="b"/>
            <a:pathLst>
              <a:path w="1381125" h="76200">
                <a:moveTo>
                  <a:pt x="76200" y="0"/>
                </a:moveTo>
                <a:lnTo>
                  <a:pt x="0" y="38100"/>
                </a:lnTo>
                <a:lnTo>
                  <a:pt x="76200" y="76200"/>
                </a:lnTo>
                <a:lnTo>
                  <a:pt x="76200" y="46100"/>
                </a:lnTo>
                <a:lnTo>
                  <a:pt x="63500" y="46100"/>
                </a:lnTo>
                <a:lnTo>
                  <a:pt x="63500" y="30225"/>
                </a:lnTo>
                <a:lnTo>
                  <a:pt x="76200" y="30225"/>
                </a:lnTo>
                <a:lnTo>
                  <a:pt x="76200" y="0"/>
                </a:lnTo>
                <a:close/>
              </a:path>
              <a:path w="1381125" h="76200">
                <a:moveTo>
                  <a:pt x="1304798" y="0"/>
                </a:moveTo>
                <a:lnTo>
                  <a:pt x="1304798" y="76200"/>
                </a:lnTo>
                <a:lnTo>
                  <a:pt x="1364996" y="46100"/>
                </a:lnTo>
                <a:lnTo>
                  <a:pt x="1317625" y="46100"/>
                </a:lnTo>
                <a:lnTo>
                  <a:pt x="1317625" y="30225"/>
                </a:lnTo>
                <a:lnTo>
                  <a:pt x="1365250" y="30225"/>
                </a:lnTo>
                <a:lnTo>
                  <a:pt x="1304798" y="0"/>
                </a:lnTo>
                <a:close/>
              </a:path>
              <a:path w="1381125" h="76200">
                <a:moveTo>
                  <a:pt x="76200" y="30225"/>
                </a:moveTo>
                <a:lnTo>
                  <a:pt x="63500" y="30225"/>
                </a:lnTo>
                <a:lnTo>
                  <a:pt x="63500" y="46100"/>
                </a:lnTo>
                <a:lnTo>
                  <a:pt x="76200" y="46100"/>
                </a:lnTo>
                <a:lnTo>
                  <a:pt x="76200" y="30225"/>
                </a:lnTo>
                <a:close/>
              </a:path>
              <a:path w="1381125" h="76200">
                <a:moveTo>
                  <a:pt x="1304798" y="30225"/>
                </a:moveTo>
                <a:lnTo>
                  <a:pt x="76200" y="30225"/>
                </a:lnTo>
                <a:lnTo>
                  <a:pt x="76200" y="46100"/>
                </a:lnTo>
                <a:lnTo>
                  <a:pt x="1304798" y="46100"/>
                </a:lnTo>
                <a:lnTo>
                  <a:pt x="1304798" y="30225"/>
                </a:lnTo>
                <a:close/>
              </a:path>
              <a:path w="1381125" h="76200">
                <a:moveTo>
                  <a:pt x="1365250" y="30225"/>
                </a:moveTo>
                <a:lnTo>
                  <a:pt x="1317625" y="30225"/>
                </a:lnTo>
                <a:lnTo>
                  <a:pt x="1317625" y="46100"/>
                </a:lnTo>
                <a:lnTo>
                  <a:pt x="1364996" y="46100"/>
                </a:lnTo>
                <a:lnTo>
                  <a:pt x="1380998" y="38100"/>
                </a:lnTo>
                <a:lnTo>
                  <a:pt x="1365250" y="30225"/>
                </a:lnTo>
                <a:close/>
              </a:path>
            </a:pathLst>
          </a:custGeom>
          <a:solidFill>
            <a:srgbClr val="00AF50"/>
          </a:solidFill>
        </p:spPr>
        <p:txBody>
          <a:bodyPr wrap="square" lIns="0" tIns="0" rIns="0" bIns="0" rtlCol="0"/>
          <a:lstStyle/>
          <a:p>
            <a:endParaRPr dirty="0">
              <a:solidFill>
                <a:prstClr val="black"/>
              </a:solidFill>
            </a:endParaRPr>
          </a:p>
        </p:txBody>
      </p:sp>
      <p:sp>
        <p:nvSpPr>
          <p:cNvPr id="9" name="object 9"/>
          <p:cNvSpPr/>
          <p:nvPr/>
        </p:nvSpPr>
        <p:spPr>
          <a:xfrm>
            <a:off x="1543050" y="3643631"/>
            <a:ext cx="6031230" cy="96520"/>
          </a:xfrm>
          <a:custGeom>
            <a:avLst/>
            <a:gdLst/>
            <a:ahLst/>
            <a:cxnLst/>
            <a:rect l="l" t="t" r="r" b="b"/>
            <a:pathLst>
              <a:path w="6031230" h="96520">
                <a:moveTo>
                  <a:pt x="76072" y="20066"/>
                </a:moveTo>
                <a:lnTo>
                  <a:pt x="0" y="58420"/>
                </a:lnTo>
                <a:lnTo>
                  <a:pt x="76327" y="96266"/>
                </a:lnTo>
                <a:lnTo>
                  <a:pt x="76226" y="66167"/>
                </a:lnTo>
                <a:lnTo>
                  <a:pt x="63500" y="66167"/>
                </a:lnTo>
                <a:lnTo>
                  <a:pt x="63500" y="50292"/>
                </a:lnTo>
                <a:lnTo>
                  <a:pt x="76173" y="50248"/>
                </a:lnTo>
                <a:lnTo>
                  <a:pt x="76072" y="20066"/>
                </a:lnTo>
                <a:close/>
              </a:path>
              <a:path w="6031230" h="96520">
                <a:moveTo>
                  <a:pt x="6015429" y="30099"/>
                </a:moveTo>
                <a:lnTo>
                  <a:pt x="5967349" y="30099"/>
                </a:lnTo>
                <a:lnTo>
                  <a:pt x="5967476" y="45974"/>
                </a:lnTo>
                <a:lnTo>
                  <a:pt x="5954752" y="46017"/>
                </a:lnTo>
                <a:lnTo>
                  <a:pt x="5954903" y="76200"/>
                </a:lnTo>
                <a:lnTo>
                  <a:pt x="6030849" y="37719"/>
                </a:lnTo>
                <a:lnTo>
                  <a:pt x="6015429" y="30099"/>
                </a:lnTo>
                <a:close/>
              </a:path>
              <a:path w="6031230" h="96520">
                <a:moveTo>
                  <a:pt x="76173" y="50248"/>
                </a:moveTo>
                <a:lnTo>
                  <a:pt x="63500" y="50292"/>
                </a:lnTo>
                <a:lnTo>
                  <a:pt x="63500" y="66167"/>
                </a:lnTo>
                <a:lnTo>
                  <a:pt x="76226" y="66123"/>
                </a:lnTo>
                <a:lnTo>
                  <a:pt x="76173" y="50248"/>
                </a:lnTo>
                <a:close/>
              </a:path>
              <a:path w="6031230" h="96520">
                <a:moveTo>
                  <a:pt x="76226" y="66123"/>
                </a:moveTo>
                <a:lnTo>
                  <a:pt x="63500" y="66167"/>
                </a:lnTo>
                <a:lnTo>
                  <a:pt x="76226" y="66167"/>
                </a:lnTo>
                <a:close/>
              </a:path>
              <a:path w="6031230" h="96520">
                <a:moveTo>
                  <a:pt x="5954672" y="30142"/>
                </a:moveTo>
                <a:lnTo>
                  <a:pt x="76173" y="50248"/>
                </a:lnTo>
                <a:lnTo>
                  <a:pt x="76226" y="66123"/>
                </a:lnTo>
                <a:lnTo>
                  <a:pt x="5954752" y="46017"/>
                </a:lnTo>
                <a:lnTo>
                  <a:pt x="5954672" y="30142"/>
                </a:lnTo>
                <a:close/>
              </a:path>
              <a:path w="6031230" h="96520">
                <a:moveTo>
                  <a:pt x="5967349" y="30099"/>
                </a:moveTo>
                <a:lnTo>
                  <a:pt x="5954672" y="30142"/>
                </a:lnTo>
                <a:lnTo>
                  <a:pt x="5954752" y="46017"/>
                </a:lnTo>
                <a:lnTo>
                  <a:pt x="5967476" y="45974"/>
                </a:lnTo>
                <a:lnTo>
                  <a:pt x="5967349" y="30099"/>
                </a:lnTo>
                <a:close/>
              </a:path>
              <a:path w="6031230" h="96520">
                <a:moveTo>
                  <a:pt x="5954522" y="0"/>
                </a:moveTo>
                <a:lnTo>
                  <a:pt x="5954672" y="30142"/>
                </a:lnTo>
                <a:lnTo>
                  <a:pt x="6015429" y="30099"/>
                </a:lnTo>
                <a:lnTo>
                  <a:pt x="5954522" y="0"/>
                </a:lnTo>
                <a:close/>
              </a:path>
            </a:pathLst>
          </a:custGeom>
          <a:solidFill>
            <a:srgbClr val="00AF50"/>
          </a:solidFill>
        </p:spPr>
        <p:txBody>
          <a:bodyPr wrap="square" lIns="0" tIns="0" rIns="0" bIns="0" rtlCol="0"/>
          <a:lstStyle/>
          <a:p>
            <a:endParaRPr dirty="0">
              <a:solidFill>
                <a:prstClr val="black"/>
              </a:solidFill>
            </a:endParaRPr>
          </a:p>
        </p:txBody>
      </p:sp>
      <p:sp>
        <p:nvSpPr>
          <p:cNvPr id="10" name="object 10"/>
          <p:cNvSpPr/>
          <p:nvPr/>
        </p:nvSpPr>
        <p:spPr>
          <a:xfrm>
            <a:off x="2233548" y="4724400"/>
            <a:ext cx="4135754" cy="76835"/>
          </a:xfrm>
          <a:custGeom>
            <a:avLst/>
            <a:gdLst/>
            <a:ahLst/>
            <a:cxnLst/>
            <a:rect l="l" t="t" r="r" b="b"/>
            <a:pathLst>
              <a:path w="4135754" h="76835">
                <a:moveTo>
                  <a:pt x="4059301" y="126"/>
                </a:moveTo>
                <a:lnTo>
                  <a:pt x="4059301" y="76326"/>
                </a:lnTo>
                <a:lnTo>
                  <a:pt x="4119753" y="46100"/>
                </a:lnTo>
                <a:lnTo>
                  <a:pt x="4072001" y="46100"/>
                </a:lnTo>
                <a:lnTo>
                  <a:pt x="4072001" y="30225"/>
                </a:lnTo>
                <a:lnTo>
                  <a:pt x="4119499" y="30225"/>
                </a:lnTo>
                <a:lnTo>
                  <a:pt x="4059301" y="126"/>
                </a:lnTo>
                <a:close/>
              </a:path>
              <a:path w="4135754" h="76835">
                <a:moveTo>
                  <a:pt x="76200" y="0"/>
                </a:moveTo>
                <a:lnTo>
                  <a:pt x="0" y="38100"/>
                </a:lnTo>
                <a:lnTo>
                  <a:pt x="76200" y="76200"/>
                </a:lnTo>
                <a:lnTo>
                  <a:pt x="76200" y="46100"/>
                </a:lnTo>
                <a:lnTo>
                  <a:pt x="63500" y="46100"/>
                </a:lnTo>
                <a:lnTo>
                  <a:pt x="63500" y="30225"/>
                </a:lnTo>
                <a:lnTo>
                  <a:pt x="76200" y="30225"/>
                </a:lnTo>
                <a:lnTo>
                  <a:pt x="76200" y="0"/>
                </a:lnTo>
                <a:close/>
              </a:path>
              <a:path w="4135754" h="76835">
                <a:moveTo>
                  <a:pt x="76200" y="30225"/>
                </a:moveTo>
                <a:lnTo>
                  <a:pt x="63500" y="30225"/>
                </a:lnTo>
                <a:lnTo>
                  <a:pt x="63500" y="46100"/>
                </a:lnTo>
                <a:lnTo>
                  <a:pt x="76200" y="46100"/>
                </a:lnTo>
                <a:lnTo>
                  <a:pt x="76200" y="30225"/>
                </a:lnTo>
                <a:close/>
              </a:path>
              <a:path w="4135754" h="76835">
                <a:moveTo>
                  <a:pt x="4059301" y="30225"/>
                </a:moveTo>
                <a:lnTo>
                  <a:pt x="76200" y="30225"/>
                </a:lnTo>
                <a:lnTo>
                  <a:pt x="76200" y="46100"/>
                </a:lnTo>
                <a:lnTo>
                  <a:pt x="4059301" y="46100"/>
                </a:lnTo>
                <a:lnTo>
                  <a:pt x="4059301" y="30225"/>
                </a:lnTo>
                <a:close/>
              </a:path>
              <a:path w="4135754" h="76835">
                <a:moveTo>
                  <a:pt x="4119499" y="30225"/>
                </a:moveTo>
                <a:lnTo>
                  <a:pt x="4072001" y="30225"/>
                </a:lnTo>
                <a:lnTo>
                  <a:pt x="4072001" y="46100"/>
                </a:lnTo>
                <a:lnTo>
                  <a:pt x="4119753" y="46100"/>
                </a:lnTo>
                <a:lnTo>
                  <a:pt x="4135501" y="38226"/>
                </a:lnTo>
                <a:lnTo>
                  <a:pt x="4119499" y="30225"/>
                </a:lnTo>
                <a:close/>
              </a:path>
            </a:pathLst>
          </a:custGeom>
          <a:solidFill>
            <a:srgbClr val="00AF50"/>
          </a:solidFill>
        </p:spPr>
        <p:txBody>
          <a:bodyPr wrap="square" lIns="0" tIns="0" rIns="0" bIns="0" rtlCol="0"/>
          <a:lstStyle/>
          <a:p>
            <a:endParaRPr dirty="0">
              <a:solidFill>
                <a:prstClr val="black"/>
              </a:solidFill>
            </a:endParaRPr>
          </a:p>
        </p:txBody>
      </p:sp>
      <p:sp>
        <p:nvSpPr>
          <p:cNvPr id="11" name="object 11"/>
          <p:cNvSpPr/>
          <p:nvPr/>
        </p:nvSpPr>
        <p:spPr>
          <a:xfrm>
            <a:off x="2689225" y="2057400"/>
            <a:ext cx="3889375" cy="454025"/>
          </a:xfrm>
          <a:custGeom>
            <a:avLst/>
            <a:gdLst/>
            <a:ahLst/>
            <a:cxnLst/>
            <a:rect l="l" t="t" r="r" b="b"/>
            <a:pathLst>
              <a:path w="3889375" h="454025">
                <a:moveTo>
                  <a:pt x="0" y="75564"/>
                </a:moveTo>
                <a:lnTo>
                  <a:pt x="11731" y="35123"/>
                </a:lnTo>
                <a:lnTo>
                  <a:pt x="42220" y="7766"/>
                </a:lnTo>
                <a:lnTo>
                  <a:pt x="3813682" y="0"/>
                </a:lnTo>
                <a:lnTo>
                  <a:pt x="3828190" y="1385"/>
                </a:lnTo>
                <a:lnTo>
                  <a:pt x="3865100" y="20100"/>
                </a:lnTo>
                <a:lnTo>
                  <a:pt x="3886601" y="55213"/>
                </a:lnTo>
                <a:lnTo>
                  <a:pt x="3889375" y="378333"/>
                </a:lnTo>
                <a:lnTo>
                  <a:pt x="3887986" y="392828"/>
                </a:lnTo>
                <a:lnTo>
                  <a:pt x="3869247" y="429717"/>
                </a:lnTo>
                <a:lnTo>
                  <a:pt x="3834124" y="451228"/>
                </a:lnTo>
                <a:lnTo>
                  <a:pt x="75692" y="454025"/>
                </a:lnTo>
                <a:lnTo>
                  <a:pt x="61196" y="452636"/>
                </a:lnTo>
                <a:lnTo>
                  <a:pt x="24307" y="433897"/>
                </a:lnTo>
                <a:lnTo>
                  <a:pt x="2796" y="398774"/>
                </a:lnTo>
                <a:lnTo>
                  <a:pt x="0" y="75564"/>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12" name="object 12"/>
          <p:cNvSpPr/>
          <p:nvPr/>
        </p:nvSpPr>
        <p:spPr>
          <a:xfrm>
            <a:off x="1965325" y="2133600"/>
            <a:ext cx="706755" cy="76200"/>
          </a:xfrm>
          <a:custGeom>
            <a:avLst/>
            <a:gdLst/>
            <a:ahLst/>
            <a:cxnLst/>
            <a:rect l="l" t="t" r="r" b="b"/>
            <a:pathLst>
              <a:path w="706755" h="76200">
                <a:moveTo>
                  <a:pt x="76200" y="0"/>
                </a:moveTo>
                <a:lnTo>
                  <a:pt x="0" y="38100"/>
                </a:lnTo>
                <a:lnTo>
                  <a:pt x="76200" y="76200"/>
                </a:lnTo>
                <a:lnTo>
                  <a:pt x="76200" y="45974"/>
                </a:lnTo>
                <a:lnTo>
                  <a:pt x="63500" y="45974"/>
                </a:lnTo>
                <a:lnTo>
                  <a:pt x="63500" y="30099"/>
                </a:lnTo>
                <a:lnTo>
                  <a:pt x="76200" y="30099"/>
                </a:lnTo>
                <a:lnTo>
                  <a:pt x="76200" y="0"/>
                </a:lnTo>
                <a:close/>
              </a:path>
              <a:path w="706755" h="76200">
                <a:moveTo>
                  <a:pt x="630301" y="0"/>
                </a:moveTo>
                <a:lnTo>
                  <a:pt x="630174" y="76200"/>
                </a:lnTo>
                <a:lnTo>
                  <a:pt x="690726" y="45974"/>
                </a:lnTo>
                <a:lnTo>
                  <a:pt x="643001" y="45974"/>
                </a:lnTo>
                <a:lnTo>
                  <a:pt x="643001" y="30099"/>
                </a:lnTo>
                <a:lnTo>
                  <a:pt x="690499" y="30099"/>
                </a:lnTo>
                <a:lnTo>
                  <a:pt x="630301" y="0"/>
                </a:lnTo>
                <a:close/>
              </a:path>
              <a:path w="706755" h="76200">
                <a:moveTo>
                  <a:pt x="76200" y="30099"/>
                </a:moveTo>
                <a:lnTo>
                  <a:pt x="63500" y="30099"/>
                </a:lnTo>
                <a:lnTo>
                  <a:pt x="63500" y="45974"/>
                </a:lnTo>
                <a:lnTo>
                  <a:pt x="76200" y="45974"/>
                </a:lnTo>
                <a:lnTo>
                  <a:pt x="76200" y="30099"/>
                </a:lnTo>
                <a:close/>
              </a:path>
              <a:path w="706755" h="76200">
                <a:moveTo>
                  <a:pt x="630250" y="30099"/>
                </a:moveTo>
                <a:lnTo>
                  <a:pt x="76200" y="30099"/>
                </a:lnTo>
                <a:lnTo>
                  <a:pt x="76200" y="45974"/>
                </a:lnTo>
                <a:lnTo>
                  <a:pt x="630224" y="45974"/>
                </a:lnTo>
                <a:lnTo>
                  <a:pt x="630250" y="30099"/>
                </a:lnTo>
                <a:close/>
              </a:path>
              <a:path w="706755" h="76200">
                <a:moveTo>
                  <a:pt x="690499" y="30099"/>
                </a:moveTo>
                <a:lnTo>
                  <a:pt x="643001" y="30099"/>
                </a:lnTo>
                <a:lnTo>
                  <a:pt x="643001" y="45974"/>
                </a:lnTo>
                <a:lnTo>
                  <a:pt x="690726" y="45974"/>
                </a:lnTo>
                <a:lnTo>
                  <a:pt x="706501" y="38100"/>
                </a:lnTo>
                <a:lnTo>
                  <a:pt x="690499" y="30099"/>
                </a:lnTo>
                <a:close/>
              </a:path>
            </a:pathLst>
          </a:custGeom>
          <a:solidFill>
            <a:srgbClr val="00AF50"/>
          </a:solidFill>
        </p:spPr>
        <p:txBody>
          <a:bodyPr wrap="square" lIns="0" tIns="0" rIns="0" bIns="0" rtlCol="0"/>
          <a:lstStyle/>
          <a:p>
            <a:endParaRPr dirty="0">
              <a:solidFill>
                <a:prstClr val="black"/>
              </a:solidFill>
            </a:endParaRPr>
          </a:p>
        </p:txBody>
      </p:sp>
      <p:sp>
        <p:nvSpPr>
          <p:cNvPr id="13" name="object 13"/>
          <p:cNvSpPr txBox="1"/>
          <p:nvPr/>
        </p:nvSpPr>
        <p:spPr>
          <a:xfrm>
            <a:off x="72189" y="3159629"/>
            <a:ext cx="1291590" cy="807913"/>
          </a:xfrm>
          <a:prstGeom prst="rect">
            <a:avLst/>
          </a:prstGeom>
        </p:spPr>
        <p:txBody>
          <a:bodyPr vert="horz" wrap="square" lIns="0" tIns="0" rIns="0" bIns="0" rtlCol="0">
            <a:spAutoFit/>
          </a:bodyPr>
          <a:lstStyle/>
          <a:p>
            <a:pPr marL="12700"/>
            <a:r>
              <a:rPr sz="1000" spc="-10" dirty="0">
                <a:solidFill>
                  <a:prstClr val="black"/>
                </a:solidFill>
                <a:latin typeface="Arial" panose="020B0604020202020204" pitchFamily="34" charset="0"/>
                <a:cs typeface="Arial" panose="020B0604020202020204" pitchFamily="34" charset="0"/>
              </a:rPr>
              <a:t>Cl</a:t>
            </a:r>
            <a:r>
              <a:rPr sz="1000" spc="-5" dirty="0">
                <a:solidFill>
                  <a:prstClr val="black"/>
                </a:solidFill>
                <a:latin typeface="Arial" panose="020B0604020202020204" pitchFamily="34" charset="0"/>
                <a:cs typeface="Arial" panose="020B0604020202020204" pitchFamily="34" charset="0"/>
              </a:rPr>
              <a:t>aim 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endParaRPr sz="1000" dirty="0">
              <a:solidFill>
                <a:prstClr val="black"/>
              </a:solidFill>
              <a:latin typeface="Arial" panose="020B0604020202020204" pitchFamily="34" charset="0"/>
              <a:cs typeface="Arial" panose="020B0604020202020204" pitchFamily="34" charset="0"/>
            </a:endParaRPr>
          </a:p>
          <a:p>
            <a:endParaRPr sz="1000" dirty="0">
              <a:solidFill>
                <a:prstClr val="black"/>
              </a:solidFill>
              <a:latin typeface="Arial" panose="020B0604020202020204" pitchFamily="34" charset="0"/>
              <a:cs typeface="Arial" panose="020B0604020202020204" pitchFamily="34" charset="0"/>
            </a:endParaRPr>
          </a:p>
          <a:p>
            <a:pPr>
              <a:spcBef>
                <a:spcPts val="13"/>
              </a:spcBef>
            </a:pPr>
            <a:endParaRPr sz="1250" dirty="0">
              <a:solidFill>
                <a:prstClr val="black"/>
              </a:solidFill>
              <a:latin typeface="Arial" panose="020B0604020202020204" pitchFamily="34" charset="0"/>
              <a:cs typeface="Arial" panose="020B0604020202020204" pitchFamily="34" charset="0"/>
            </a:endParaRPr>
          </a:p>
          <a:p>
            <a:pPr marL="12700"/>
            <a:r>
              <a:rPr sz="1000" spc="-15" dirty="0">
                <a:solidFill>
                  <a:prstClr val="black"/>
                </a:solidFill>
                <a:latin typeface="Arial" panose="020B0604020202020204" pitchFamily="34" charset="0"/>
                <a:cs typeface="Arial" panose="020B0604020202020204" pitchFamily="34" charset="0"/>
              </a:rPr>
              <a:t>C</a:t>
            </a:r>
            <a:r>
              <a:rPr sz="1000" spc="-5" dirty="0">
                <a:solidFill>
                  <a:prstClr val="black"/>
                </a:solidFill>
                <a:latin typeface="Arial" panose="020B0604020202020204" pitchFamily="34" charset="0"/>
                <a:cs typeface="Arial" panose="020B0604020202020204" pitchFamily="34" charset="0"/>
              </a:rPr>
              <a:t>laim</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ad</a:t>
            </a:r>
            <a:r>
              <a:rPr sz="1000" spc="-10" dirty="0">
                <a:solidFill>
                  <a:prstClr val="black"/>
                </a:solidFill>
                <a:latin typeface="Arial" panose="020B0604020202020204" pitchFamily="34" charset="0"/>
                <a:cs typeface="Arial" panose="020B0604020202020204" pitchFamily="34" charset="0"/>
              </a:rPr>
              <a:t>ju</a:t>
            </a:r>
            <a:r>
              <a:rPr sz="1000" spc="-15"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t</a:t>
            </a:r>
            <a:r>
              <a:rPr sz="1000" spc="-15" dirty="0">
                <a:solidFill>
                  <a:prstClr val="black"/>
                </a:solidFill>
                <a:latin typeface="Arial" panose="020B0604020202020204" pitchFamily="34" charset="0"/>
                <a:cs typeface="Arial" panose="020B0604020202020204" pitchFamily="34" charset="0"/>
              </a:rPr>
              <a:t>me</a:t>
            </a:r>
            <a:r>
              <a:rPr sz="1000" spc="-5" dirty="0">
                <a:solidFill>
                  <a:prstClr val="black"/>
                </a:solidFill>
                <a:latin typeface="Arial" panose="020B0604020202020204" pitchFamily="34" charset="0"/>
                <a:cs typeface="Arial" panose="020B0604020202020204" pitchFamily="34" charset="0"/>
              </a:rPr>
              <a:t>nt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cod</a:t>
            </a:r>
            <a:r>
              <a:rPr sz="1000" spc="-10" dirty="0">
                <a:solidFill>
                  <a:prstClr val="black"/>
                </a:solidFill>
                <a:latin typeface="Arial" panose="020B0604020202020204" pitchFamily="34" charset="0"/>
                <a:cs typeface="Arial" panose="020B0604020202020204" pitchFamily="34" charset="0"/>
              </a:rPr>
              <a:t>e</a:t>
            </a:r>
            <a:r>
              <a:rPr sz="1000" spc="-15" dirty="0">
                <a:solidFill>
                  <a:prstClr val="black"/>
                </a:solidFill>
                <a:latin typeface="Arial" panose="020B0604020202020204" pitchFamily="34" charset="0"/>
                <a:cs typeface="Arial" panose="020B0604020202020204" pitchFamily="34" charset="0"/>
              </a:rPr>
              <a:t>s</a:t>
            </a:r>
            <a:r>
              <a:rPr sz="1000" dirty="0">
                <a:solidFill>
                  <a:prstClr val="black"/>
                </a:solidFill>
                <a:cs typeface="Calibri"/>
              </a:rPr>
              <a:t>.</a:t>
            </a:r>
          </a:p>
        </p:txBody>
      </p:sp>
      <p:sp>
        <p:nvSpPr>
          <p:cNvPr id="14" name="object 14"/>
          <p:cNvSpPr/>
          <p:nvPr/>
        </p:nvSpPr>
        <p:spPr>
          <a:xfrm>
            <a:off x="2644775" y="914400"/>
            <a:ext cx="2609850" cy="459105"/>
          </a:xfrm>
          <a:custGeom>
            <a:avLst/>
            <a:gdLst/>
            <a:ahLst/>
            <a:cxnLst/>
            <a:rect l="l" t="t" r="r" b="b"/>
            <a:pathLst>
              <a:path w="2609850" h="459105">
                <a:moveTo>
                  <a:pt x="0" y="76453"/>
                </a:moveTo>
                <a:lnTo>
                  <a:pt x="11617" y="35913"/>
                </a:lnTo>
                <a:lnTo>
                  <a:pt x="41847" y="8263"/>
                </a:lnTo>
                <a:lnTo>
                  <a:pt x="2533396" y="0"/>
                </a:lnTo>
                <a:lnTo>
                  <a:pt x="2547884" y="1371"/>
                </a:lnTo>
                <a:lnTo>
                  <a:pt x="2584872" y="19924"/>
                </a:lnTo>
                <a:lnTo>
                  <a:pt x="2606747" y="54815"/>
                </a:lnTo>
                <a:lnTo>
                  <a:pt x="2609850" y="382270"/>
                </a:lnTo>
                <a:lnTo>
                  <a:pt x="2608473" y="396758"/>
                </a:lnTo>
                <a:lnTo>
                  <a:pt x="2589881" y="433746"/>
                </a:lnTo>
                <a:lnTo>
                  <a:pt x="2554989" y="455621"/>
                </a:lnTo>
                <a:lnTo>
                  <a:pt x="76454" y="458724"/>
                </a:lnTo>
                <a:lnTo>
                  <a:pt x="61965" y="457347"/>
                </a:lnTo>
                <a:lnTo>
                  <a:pt x="24977" y="438755"/>
                </a:lnTo>
                <a:lnTo>
                  <a:pt x="3102" y="403863"/>
                </a:lnTo>
                <a:lnTo>
                  <a:pt x="0" y="76453"/>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15" name="object 15"/>
          <p:cNvSpPr/>
          <p:nvPr/>
        </p:nvSpPr>
        <p:spPr>
          <a:xfrm>
            <a:off x="2147823" y="915224"/>
            <a:ext cx="485775" cy="76200"/>
          </a:xfrm>
          <a:custGeom>
            <a:avLst/>
            <a:gdLst/>
            <a:ahLst/>
            <a:cxnLst/>
            <a:rect l="l" t="t" r="r" b="b"/>
            <a:pathLst>
              <a:path w="485775" h="76200">
                <a:moveTo>
                  <a:pt x="76200" y="0"/>
                </a:moveTo>
                <a:lnTo>
                  <a:pt x="0" y="37973"/>
                </a:lnTo>
                <a:lnTo>
                  <a:pt x="76200" y="76200"/>
                </a:lnTo>
                <a:lnTo>
                  <a:pt x="76200" y="45974"/>
                </a:lnTo>
                <a:lnTo>
                  <a:pt x="63500" y="45974"/>
                </a:lnTo>
                <a:lnTo>
                  <a:pt x="63500" y="30099"/>
                </a:lnTo>
                <a:lnTo>
                  <a:pt x="76200" y="30099"/>
                </a:lnTo>
                <a:lnTo>
                  <a:pt x="76200" y="0"/>
                </a:lnTo>
                <a:close/>
              </a:path>
              <a:path w="485775" h="76200">
                <a:moveTo>
                  <a:pt x="409575" y="0"/>
                </a:moveTo>
                <a:lnTo>
                  <a:pt x="409575" y="76200"/>
                </a:lnTo>
                <a:lnTo>
                  <a:pt x="470026" y="45974"/>
                </a:lnTo>
                <a:lnTo>
                  <a:pt x="422275" y="45974"/>
                </a:lnTo>
                <a:lnTo>
                  <a:pt x="422275" y="30099"/>
                </a:lnTo>
                <a:lnTo>
                  <a:pt x="469773" y="30099"/>
                </a:lnTo>
                <a:lnTo>
                  <a:pt x="409575" y="0"/>
                </a:lnTo>
                <a:close/>
              </a:path>
              <a:path w="485775" h="76200">
                <a:moveTo>
                  <a:pt x="76200" y="30099"/>
                </a:moveTo>
                <a:lnTo>
                  <a:pt x="63500" y="30099"/>
                </a:lnTo>
                <a:lnTo>
                  <a:pt x="63500" y="45974"/>
                </a:lnTo>
                <a:lnTo>
                  <a:pt x="76200" y="45974"/>
                </a:lnTo>
                <a:lnTo>
                  <a:pt x="76200" y="30099"/>
                </a:lnTo>
                <a:close/>
              </a:path>
              <a:path w="485775" h="76200">
                <a:moveTo>
                  <a:pt x="409575" y="30099"/>
                </a:moveTo>
                <a:lnTo>
                  <a:pt x="76200" y="30099"/>
                </a:lnTo>
                <a:lnTo>
                  <a:pt x="76200" y="45974"/>
                </a:lnTo>
                <a:lnTo>
                  <a:pt x="409575" y="45974"/>
                </a:lnTo>
                <a:lnTo>
                  <a:pt x="409575" y="30099"/>
                </a:lnTo>
                <a:close/>
              </a:path>
              <a:path w="485775" h="76200">
                <a:moveTo>
                  <a:pt x="469773" y="30099"/>
                </a:moveTo>
                <a:lnTo>
                  <a:pt x="422275" y="30099"/>
                </a:lnTo>
                <a:lnTo>
                  <a:pt x="422275" y="45974"/>
                </a:lnTo>
                <a:lnTo>
                  <a:pt x="470026" y="45974"/>
                </a:lnTo>
                <a:lnTo>
                  <a:pt x="485775" y="38100"/>
                </a:lnTo>
                <a:lnTo>
                  <a:pt x="469773" y="30099"/>
                </a:lnTo>
                <a:close/>
              </a:path>
            </a:pathLst>
          </a:custGeom>
          <a:solidFill>
            <a:srgbClr val="00AF50"/>
          </a:solidFill>
        </p:spPr>
        <p:txBody>
          <a:bodyPr wrap="square" lIns="0" tIns="0" rIns="0" bIns="0" rtlCol="0"/>
          <a:lstStyle/>
          <a:p>
            <a:endParaRPr dirty="0">
              <a:solidFill>
                <a:prstClr val="black"/>
              </a:solidFill>
            </a:endParaRPr>
          </a:p>
        </p:txBody>
      </p:sp>
      <p:sp>
        <p:nvSpPr>
          <p:cNvPr id="16" name="object 16"/>
          <p:cNvSpPr/>
          <p:nvPr/>
        </p:nvSpPr>
        <p:spPr>
          <a:xfrm>
            <a:off x="2644775" y="1371600"/>
            <a:ext cx="2609850" cy="555625"/>
          </a:xfrm>
          <a:custGeom>
            <a:avLst/>
            <a:gdLst/>
            <a:ahLst/>
            <a:cxnLst/>
            <a:rect l="l" t="t" r="r" b="b"/>
            <a:pathLst>
              <a:path w="2609850" h="555625">
                <a:moveTo>
                  <a:pt x="0" y="92583"/>
                </a:moveTo>
                <a:lnTo>
                  <a:pt x="9738" y="51166"/>
                </a:lnTo>
                <a:lnTo>
                  <a:pt x="35835" y="19393"/>
                </a:lnTo>
                <a:lnTo>
                  <a:pt x="73616" y="1939"/>
                </a:lnTo>
                <a:lnTo>
                  <a:pt x="2517266" y="0"/>
                </a:lnTo>
                <a:lnTo>
                  <a:pt x="2531855" y="1139"/>
                </a:lnTo>
                <a:lnTo>
                  <a:pt x="2570576" y="16850"/>
                </a:lnTo>
                <a:lnTo>
                  <a:pt x="2598096" y="47361"/>
                </a:lnTo>
                <a:lnTo>
                  <a:pt x="2609738" y="87999"/>
                </a:lnTo>
                <a:lnTo>
                  <a:pt x="2609850" y="462914"/>
                </a:lnTo>
                <a:lnTo>
                  <a:pt x="2608711" y="477496"/>
                </a:lnTo>
                <a:lnTo>
                  <a:pt x="2593021" y="516236"/>
                </a:lnTo>
                <a:lnTo>
                  <a:pt x="2562546" y="543807"/>
                </a:lnTo>
                <a:lnTo>
                  <a:pt x="2521951" y="555508"/>
                </a:lnTo>
                <a:lnTo>
                  <a:pt x="92582" y="555625"/>
                </a:lnTo>
                <a:lnTo>
                  <a:pt x="78004" y="554483"/>
                </a:lnTo>
                <a:lnTo>
                  <a:pt x="39304" y="538754"/>
                </a:lnTo>
                <a:lnTo>
                  <a:pt x="11786" y="508225"/>
                </a:lnTo>
                <a:lnTo>
                  <a:pt x="116" y="467600"/>
                </a:lnTo>
                <a:lnTo>
                  <a:pt x="0" y="92583"/>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17" name="object 17"/>
          <p:cNvSpPr/>
          <p:nvPr/>
        </p:nvSpPr>
        <p:spPr>
          <a:xfrm>
            <a:off x="2260600" y="1551749"/>
            <a:ext cx="384175" cy="76200"/>
          </a:xfrm>
          <a:custGeom>
            <a:avLst/>
            <a:gdLst/>
            <a:ahLst/>
            <a:cxnLst/>
            <a:rect l="l" t="t" r="r" b="b"/>
            <a:pathLst>
              <a:path w="384175" h="76200">
                <a:moveTo>
                  <a:pt x="76200" y="0"/>
                </a:moveTo>
                <a:lnTo>
                  <a:pt x="0" y="38100"/>
                </a:lnTo>
                <a:lnTo>
                  <a:pt x="76200" y="76200"/>
                </a:lnTo>
                <a:lnTo>
                  <a:pt x="76200" y="45974"/>
                </a:lnTo>
                <a:lnTo>
                  <a:pt x="63500" y="45974"/>
                </a:lnTo>
                <a:lnTo>
                  <a:pt x="63500" y="30099"/>
                </a:lnTo>
                <a:lnTo>
                  <a:pt x="76200" y="30099"/>
                </a:lnTo>
                <a:lnTo>
                  <a:pt x="76200" y="0"/>
                </a:lnTo>
                <a:close/>
              </a:path>
              <a:path w="384175" h="76200">
                <a:moveTo>
                  <a:pt x="307975" y="0"/>
                </a:moveTo>
                <a:lnTo>
                  <a:pt x="307975" y="76200"/>
                </a:lnTo>
                <a:lnTo>
                  <a:pt x="368426" y="45974"/>
                </a:lnTo>
                <a:lnTo>
                  <a:pt x="320675" y="45974"/>
                </a:lnTo>
                <a:lnTo>
                  <a:pt x="320675" y="30099"/>
                </a:lnTo>
                <a:lnTo>
                  <a:pt x="368173" y="30099"/>
                </a:lnTo>
                <a:lnTo>
                  <a:pt x="307975" y="0"/>
                </a:lnTo>
                <a:close/>
              </a:path>
              <a:path w="384175" h="76200">
                <a:moveTo>
                  <a:pt x="76200" y="30099"/>
                </a:moveTo>
                <a:lnTo>
                  <a:pt x="63500" y="30099"/>
                </a:lnTo>
                <a:lnTo>
                  <a:pt x="63500" y="45974"/>
                </a:lnTo>
                <a:lnTo>
                  <a:pt x="76200" y="45974"/>
                </a:lnTo>
                <a:lnTo>
                  <a:pt x="76200" y="30099"/>
                </a:lnTo>
                <a:close/>
              </a:path>
              <a:path w="384175" h="76200">
                <a:moveTo>
                  <a:pt x="307975" y="30099"/>
                </a:moveTo>
                <a:lnTo>
                  <a:pt x="76200" y="30099"/>
                </a:lnTo>
                <a:lnTo>
                  <a:pt x="76200" y="45974"/>
                </a:lnTo>
                <a:lnTo>
                  <a:pt x="307975" y="45974"/>
                </a:lnTo>
                <a:lnTo>
                  <a:pt x="307975" y="30099"/>
                </a:lnTo>
                <a:close/>
              </a:path>
              <a:path w="384175" h="76200">
                <a:moveTo>
                  <a:pt x="368173" y="30099"/>
                </a:moveTo>
                <a:lnTo>
                  <a:pt x="320675" y="30099"/>
                </a:lnTo>
                <a:lnTo>
                  <a:pt x="320675" y="45974"/>
                </a:lnTo>
                <a:lnTo>
                  <a:pt x="368426" y="45974"/>
                </a:lnTo>
                <a:lnTo>
                  <a:pt x="384175" y="38100"/>
                </a:lnTo>
                <a:lnTo>
                  <a:pt x="368173" y="30099"/>
                </a:lnTo>
                <a:close/>
              </a:path>
            </a:pathLst>
          </a:custGeom>
          <a:solidFill>
            <a:srgbClr val="00AF50"/>
          </a:solidFill>
        </p:spPr>
        <p:txBody>
          <a:bodyPr wrap="square" lIns="0" tIns="0" rIns="0" bIns="0" rtlCol="0"/>
          <a:lstStyle/>
          <a:p>
            <a:endParaRPr dirty="0">
              <a:solidFill>
                <a:prstClr val="black"/>
              </a:solidFill>
            </a:endParaRPr>
          </a:p>
        </p:txBody>
      </p:sp>
      <p:sp>
        <p:nvSpPr>
          <p:cNvPr id="18" name="object 18"/>
          <p:cNvSpPr txBox="1"/>
          <p:nvPr/>
        </p:nvSpPr>
        <p:spPr>
          <a:xfrm>
            <a:off x="67661" y="4670217"/>
            <a:ext cx="2291715" cy="969496"/>
          </a:xfrm>
          <a:prstGeom prst="rect">
            <a:avLst/>
          </a:prstGeom>
        </p:spPr>
        <p:txBody>
          <a:bodyPr vert="horz" wrap="square" lIns="0" tIns="0" rIns="0" bIns="0" rtlCol="0">
            <a:spAutoFit/>
          </a:bodyPr>
          <a:lstStyle/>
          <a:p>
            <a:pPr marL="12700" marR="140970"/>
            <a:r>
              <a:rPr sz="1000" spc="-15" dirty="0">
                <a:solidFill>
                  <a:prstClr val="black"/>
                </a:solidFill>
                <a:latin typeface="Arial" panose="020B0604020202020204" pitchFamily="34" charset="0"/>
                <a:cs typeface="Arial" panose="020B0604020202020204" pitchFamily="34" charset="0"/>
              </a:rPr>
              <a:t>T</a:t>
            </a:r>
            <a:r>
              <a:rPr sz="1000" spc="-5" dirty="0">
                <a:solidFill>
                  <a:prstClr val="black"/>
                </a:solidFill>
                <a:latin typeface="Arial" panose="020B0604020202020204" pitchFamily="34" charset="0"/>
                <a:cs typeface="Arial" panose="020B0604020202020204" pitchFamily="34" charset="0"/>
              </a:rPr>
              <a:t>otal to</a:t>
            </a:r>
            <a:r>
              <a:rPr sz="1000" spc="-10" dirty="0">
                <a:solidFill>
                  <a:prstClr val="black"/>
                </a:solidFill>
                <a:latin typeface="Arial" panose="020B0604020202020204" pitchFamily="34" charset="0"/>
                <a:cs typeface="Arial" panose="020B0604020202020204" pitchFamily="34" charset="0"/>
              </a:rPr>
              <a:t> be</a:t>
            </a:r>
            <a:r>
              <a:rPr sz="1000" spc="-5" dirty="0">
                <a:solidFill>
                  <a:prstClr val="black"/>
                </a:solidFill>
                <a:latin typeface="Arial" panose="020B0604020202020204" pitchFamily="34" charset="0"/>
                <a:cs typeface="Arial" panose="020B0604020202020204" pitchFamily="34" charset="0"/>
              </a:rPr>
              <a:t> paid by</a:t>
            </a:r>
            <a:r>
              <a:rPr sz="1000" spc="-10"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15"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li</a:t>
            </a:r>
            <a:r>
              <a:rPr sz="1000" spc="-10"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ted</a:t>
            </a:r>
            <a:r>
              <a:rPr sz="1000"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on</a:t>
            </a:r>
            <a:r>
              <a:rPr sz="1000" spc="-5" dirty="0">
                <a:solidFill>
                  <a:prstClr val="black"/>
                </a:solidFill>
                <a:latin typeface="Arial" panose="020B0604020202020204" pitchFamily="34" charset="0"/>
                <a:cs typeface="Arial" panose="020B0604020202020204" pitchFamily="34" charset="0"/>
              </a:rPr>
              <a:t> this</a:t>
            </a:r>
            <a:r>
              <a:rPr sz="1000" spc="-10" dirty="0">
                <a:solidFill>
                  <a:prstClr val="black"/>
                </a:solidFill>
                <a:latin typeface="Arial" panose="020B0604020202020204" pitchFamily="34" charset="0"/>
                <a:cs typeface="Arial" panose="020B0604020202020204" pitchFamily="34" charset="0"/>
              </a:rPr>
              <a:t> P</a:t>
            </a:r>
            <a:r>
              <a:rPr sz="1000" spc="-15" dirty="0">
                <a:solidFill>
                  <a:prstClr val="black"/>
                </a:solidFill>
                <a:latin typeface="Arial" panose="020B0604020202020204" pitchFamily="34" charset="0"/>
                <a:cs typeface="Arial" panose="020B0604020202020204" pitchFamily="34" charset="0"/>
              </a:rPr>
              <a:t>FRAR</a:t>
            </a:r>
            <a:r>
              <a:rPr sz="1000" spc="-5" dirty="0" smtClean="0">
                <a:solidFill>
                  <a:prstClr val="black"/>
                </a:solidFill>
                <a:latin typeface="Arial" panose="020B0604020202020204" pitchFamily="34" charset="0"/>
                <a:cs typeface="Arial" panose="020B0604020202020204" pitchFamily="34" charset="0"/>
              </a:rPr>
              <a:t>.</a:t>
            </a:r>
            <a:endParaRPr lang="en-US" sz="1000" dirty="0">
              <a:solidFill>
                <a:prstClr val="black"/>
              </a:solidFill>
              <a:latin typeface="Arial" panose="020B0604020202020204" pitchFamily="34" charset="0"/>
              <a:cs typeface="Arial" panose="020B0604020202020204" pitchFamily="34" charset="0"/>
            </a:endParaRPr>
          </a:p>
          <a:p>
            <a:pPr marL="12700" marR="140970"/>
            <a:endParaRPr sz="1300" dirty="0">
              <a:solidFill>
                <a:prstClr val="black"/>
              </a:solidFill>
              <a:latin typeface="Arial" panose="020B0604020202020204" pitchFamily="34" charset="0"/>
              <a:cs typeface="Arial" panose="020B0604020202020204" pitchFamily="34" charset="0"/>
            </a:endParaRPr>
          </a:p>
          <a:p>
            <a:pPr marL="19050"/>
            <a:r>
              <a:rPr sz="1000" spc="-5" dirty="0">
                <a:solidFill>
                  <a:prstClr val="black"/>
                </a:solidFill>
                <a:latin typeface="Arial" panose="020B0604020202020204" pitchFamily="34" charset="0"/>
                <a:cs typeface="Arial" panose="020B0604020202020204" pitchFamily="34" charset="0"/>
              </a:rPr>
              <a:t>E</a:t>
            </a:r>
            <a:r>
              <a:rPr sz="1000" spc="-10" dirty="0">
                <a:solidFill>
                  <a:prstClr val="black"/>
                </a:solidFill>
                <a:latin typeface="Arial" panose="020B0604020202020204" pitchFamily="34" charset="0"/>
                <a:cs typeface="Arial" panose="020B0604020202020204" pitchFamily="34" charset="0"/>
              </a:rPr>
              <a:t>x</a:t>
            </a:r>
            <a:r>
              <a:rPr sz="1000" spc="-5" dirty="0">
                <a:solidFill>
                  <a:prstClr val="black"/>
                </a:solidFill>
                <a:latin typeface="Arial" panose="020B0604020202020204" pitchFamily="34" charset="0"/>
                <a:cs typeface="Arial" panose="020B0604020202020204" pitchFamily="34" charset="0"/>
              </a:rPr>
              <a:t>planation</a:t>
            </a:r>
            <a:r>
              <a:rPr sz="1000" spc="-25"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o</a:t>
            </a:r>
            <a:r>
              <a:rPr sz="1000" spc="-5" dirty="0">
                <a:solidFill>
                  <a:prstClr val="black"/>
                </a:solidFill>
                <a:latin typeface="Arial" panose="020B0604020202020204" pitchFamily="34" charset="0"/>
                <a:cs typeface="Arial" panose="020B0604020202020204" pitchFamily="34" charset="0"/>
              </a:rPr>
              <a:t>f</a:t>
            </a:r>
            <a:r>
              <a:rPr sz="1000" spc="-1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a:t>
            </a:r>
            <a:r>
              <a:rPr sz="1000" spc="-10" dirty="0">
                <a:solidFill>
                  <a:prstClr val="black"/>
                </a:solidFill>
                <a:latin typeface="Arial" panose="020B0604020202020204" pitchFamily="34" charset="0"/>
                <a:cs typeface="Arial" panose="020B0604020202020204" pitchFamily="34" charset="0"/>
              </a:rPr>
              <a:t>l</a:t>
            </a:r>
            <a:r>
              <a:rPr sz="1000" spc="-5" dirty="0">
                <a:solidFill>
                  <a:prstClr val="black"/>
                </a:solidFill>
                <a:latin typeface="Arial" panose="020B0604020202020204" pitchFamily="34" charset="0"/>
                <a:cs typeface="Arial" panose="020B0604020202020204" pitchFamily="34" charset="0"/>
              </a:rPr>
              <a:t>aim</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ad</a:t>
            </a:r>
            <a:r>
              <a:rPr sz="1000" spc="-10" dirty="0">
                <a:solidFill>
                  <a:prstClr val="black"/>
                </a:solidFill>
                <a:latin typeface="Arial" panose="020B0604020202020204" pitchFamily="34" charset="0"/>
                <a:cs typeface="Arial" panose="020B0604020202020204" pitchFamily="34" charset="0"/>
              </a:rPr>
              <a:t>ju</a:t>
            </a:r>
            <a:r>
              <a:rPr sz="1000" spc="-15"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t</a:t>
            </a:r>
            <a:r>
              <a:rPr sz="1000" spc="-15" dirty="0">
                <a:solidFill>
                  <a:prstClr val="black"/>
                </a:solidFill>
                <a:latin typeface="Arial" panose="020B0604020202020204" pitchFamily="34" charset="0"/>
                <a:cs typeface="Arial" panose="020B0604020202020204" pitchFamily="34" charset="0"/>
              </a:rPr>
              <a:t>me</a:t>
            </a:r>
            <a:r>
              <a:rPr sz="1000" spc="-5" dirty="0">
                <a:solidFill>
                  <a:prstClr val="black"/>
                </a:solidFill>
                <a:latin typeface="Arial" panose="020B0604020202020204" pitchFamily="34" charset="0"/>
                <a:cs typeface="Arial" panose="020B0604020202020204" pitchFamily="34" charset="0"/>
              </a:rPr>
              <a:t>nt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cod</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s</a:t>
            </a:r>
            <a:r>
              <a:rPr sz="1000" spc="5"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u</a:t>
            </a:r>
            <a:r>
              <a:rPr sz="1000" spc="-15" dirty="0">
                <a:solidFill>
                  <a:prstClr val="black"/>
                </a:solidFill>
                <a:latin typeface="Arial" panose="020B0604020202020204" pitchFamily="34" charset="0"/>
                <a:cs typeface="Arial" panose="020B0604020202020204" pitchFamily="34" charset="0"/>
              </a:rPr>
              <a:t>s</a:t>
            </a:r>
            <a:r>
              <a:rPr sz="1000" spc="-10" dirty="0">
                <a:solidFill>
                  <a:prstClr val="black"/>
                </a:solidFill>
                <a:latin typeface="Arial" panose="020B0604020202020204" pitchFamily="34" charset="0"/>
                <a:cs typeface="Arial" panose="020B0604020202020204" pitchFamily="34" charset="0"/>
              </a:rPr>
              <a:t>ed</a:t>
            </a:r>
            <a:endParaRPr sz="1000" dirty="0">
              <a:solidFill>
                <a:prstClr val="black"/>
              </a:solidFill>
              <a:latin typeface="Arial" panose="020B0604020202020204" pitchFamily="34" charset="0"/>
              <a:cs typeface="Arial" panose="020B0604020202020204" pitchFamily="34" charset="0"/>
            </a:endParaRPr>
          </a:p>
          <a:p>
            <a:pPr marL="19050"/>
            <a:r>
              <a:rPr sz="1000" spc="-5" dirty="0">
                <a:solidFill>
                  <a:prstClr val="black"/>
                </a:solidFill>
                <a:latin typeface="Arial" panose="020B0604020202020204" pitchFamily="34" charset="0"/>
                <a:cs typeface="Arial" panose="020B0604020202020204" pitchFamily="34" charset="0"/>
              </a:rPr>
              <a:t>by</a:t>
            </a:r>
            <a:r>
              <a:rPr sz="1000" spc="-10" dirty="0">
                <a:solidFill>
                  <a:prstClr val="black"/>
                </a:solidFill>
                <a:latin typeface="Arial" panose="020B0604020202020204" pitchFamily="34" charset="0"/>
                <a:cs typeface="Arial" panose="020B0604020202020204" pitchFamily="34" charset="0"/>
              </a:rPr>
              <a:t> </a:t>
            </a:r>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5" dirty="0">
                <a:solidFill>
                  <a:prstClr val="black"/>
                </a:solidFill>
                <a:latin typeface="Arial" panose="020B0604020202020204" pitchFamily="34" charset="0"/>
                <a:cs typeface="Arial" panose="020B0604020202020204" pitchFamily="34" charset="0"/>
              </a:rPr>
              <a:t> that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are particular</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to</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this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
            </a:r>
            <a:endParaRPr sz="1000" dirty="0">
              <a:solidFill>
                <a:prstClr val="black"/>
              </a:solidFill>
              <a:latin typeface="Arial" panose="020B0604020202020204" pitchFamily="34" charset="0"/>
              <a:cs typeface="Arial" panose="020B0604020202020204" pitchFamily="34" charset="0"/>
            </a:endParaRPr>
          </a:p>
        </p:txBody>
      </p:sp>
      <p:sp>
        <p:nvSpPr>
          <p:cNvPr id="19" name="object 19"/>
          <p:cNvSpPr txBox="1"/>
          <p:nvPr/>
        </p:nvSpPr>
        <p:spPr>
          <a:xfrm>
            <a:off x="67661" y="2157948"/>
            <a:ext cx="1778635" cy="307777"/>
          </a:xfrm>
          <a:prstGeom prst="rect">
            <a:avLst/>
          </a:prstGeom>
        </p:spPr>
        <p:txBody>
          <a:bodyPr vert="horz" wrap="square" lIns="0" tIns="0" rIns="0" bIns="0" rtlCol="0">
            <a:spAutoFit/>
          </a:bodyPr>
          <a:lstStyle/>
          <a:p>
            <a:pPr marL="12700"/>
            <a:r>
              <a:rPr sz="1000" spc="-5" dirty="0">
                <a:solidFill>
                  <a:prstClr val="black"/>
                </a:solidFill>
                <a:latin typeface="Arial" panose="020B0604020202020204" pitchFamily="34" charset="0"/>
                <a:cs typeface="Arial" panose="020B0604020202020204" pitchFamily="34" charset="0"/>
              </a:rPr>
              <a:t>Patient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id</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ntif</a:t>
            </a:r>
            <a:r>
              <a:rPr sz="1000" spc="-10" dirty="0">
                <a:solidFill>
                  <a:prstClr val="black"/>
                </a:solidFill>
                <a:latin typeface="Arial" panose="020B0604020202020204" pitchFamily="34" charset="0"/>
                <a:cs typeface="Arial" panose="020B0604020202020204" pitchFamily="34" charset="0"/>
              </a:rPr>
              <a:t>i</a:t>
            </a:r>
            <a:r>
              <a:rPr sz="1000" spc="-5" dirty="0">
                <a:solidFill>
                  <a:prstClr val="black"/>
                </a:solidFill>
                <a:latin typeface="Arial" panose="020B0604020202020204" pitchFamily="34" charset="0"/>
                <a:cs typeface="Arial" panose="020B0604020202020204" pitchFamily="34" charset="0"/>
              </a:rPr>
              <a:t>cation</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5" dirty="0">
                <a:solidFill>
                  <a:prstClr val="black"/>
                </a:solidFill>
                <a:cs typeface="Calibri"/>
              </a:rPr>
              <a:t>.</a:t>
            </a:r>
            <a:endParaRPr sz="1000" dirty="0">
              <a:solidFill>
                <a:prstClr val="black"/>
              </a:solidFill>
              <a:cs typeface="Calibri"/>
            </a:endParaRPr>
          </a:p>
        </p:txBody>
      </p:sp>
      <p:sp>
        <p:nvSpPr>
          <p:cNvPr id="20" name="object 20"/>
          <p:cNvSpPr txBox="1"/>
          <p:nvPr/>
        </p:nvSpPr>
        <p:spPr>
          <a:xfrm>
            <a:off x="57442" y="762000"/>
            <a:ext cx="2225675" cy="457200"/>
          </a:xfrm>
          <a:prstGeom prst="rect">
            <a:avLst/>
          </a:prstGeom>
        </p:spPr>
        <p:txBody>
          <a:bodyPr vert="horz" wrap="square" lIns="0" tIns="0" rIns="0" bIns="0" rtlCol="0">
            <a:spAutoFit/>
          </a:bodyPr>
          <a:lstStyle/>
          <a:p>
            <a:pPr marL="12700" marR="5080"/>
            <a:r>
              <a:rPr sz="1000" spc="-15" dirty="0">
                <a:solidFill>
                  <a:prstClr val="black"/>
                </a:solidFill>
                <a:latin typeface="Arial" panose="020B0604020202020204" pitchFamily="34" charset="0"/>
                <a:cs typeface="Arial" panose="020B0604020202020204" pitchFamily="34" charset="0"/>
              </a:rPr>
              <a:t>V</a:t>
            </a:r>
            <a:r>
              <a:rPr sz="1000" spc="-10" dirty="0">
                <a:solidFill>
                  <a:prstClr val="black"/>
                </a:solidFill>
                <a:latin typeface="Arial" panose="020B0604020202020204" pitchFamily="34" charset="0"/>
                <a:cs typeface="Arial" panose="020B0604020202020204" pitchFamily="34" charset="0"/>
              </a:rPr>
              <a:t>A</a:t>
            </a:r>
            <a:r>
              <a:rPr sz="1000" spc="-5" dirty="0">
                <a:solidFill>
                  <a:prstClr val="black"/>
                </a:solidFill>
                <a:latin typeface="Arial" panose="020B0604020202020204" pitchFamily="34" charset="0"/>
                <a:cs typeface="Arial" panose="020B0604020202020204" pitchFamily="34" charset="0"/>
              </a:rPr>
              <a:t> </a:t>
            </a:r>
            <a:r>
              <a:rPr sz="1000" spc="-10" dirty="0">
                <a:solidFill>
                  <a:prstClr val="black"/>
                </a:solidFill>
                <a:latin typeface="Arial" panose="020B0604020202020204" pitchFamily="34" charset="0"/>
                <a:cs typeface="Arial" panose="020B0604020202020204" pitchFamily="34" charset="0"/>
              </a:rPr>
              <a:t>facili</a:t>
            </a:r>
            <a:r>
              <a:rPr sz="1000" spc="-5" dirty="0">
                <a:solidFill>
                  <a:prstClr val="black"/>
                </a:solidFill>
                <a:latin typeface="Arial" panose="020B0604020202020204" pitchFamily="34" charset="0"/>
                <a:cs typeface="Arial" panose="020B0604020202020204" pitchFamily="34" charset="0"/>
              </a:rPr>
              <a:t>ty</a:t>
            </a:r>
            <a:r>
              <a:rPr sz="1000" spc="-2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that</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proc</a:t>
            </a:r>
            <a:r>
              <a:rPr sz="1000" spc="-10" dirty="0">
                <a:solidFill>
                  <a:prstClr val="black"/>
                </a:solidFill>
                <a:latin typeface="Arial" panose="020B0604020202020204" pitchFamily="34" charset="0"/>
                <a:cs typeface="Arial" panose="020B0604020202020204" pitchFamily="34" charset="0"/>
              </a:rPr>
              <a:t>essed</a:t>
            </a:r>
            <a:r>
              <a:rPr sz="1000" spc="2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the 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All clai</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s</a:t>
            </a:r>
            <a:r>
              <a:rPr sz="1000" spc="-10" dirty="0">
                <a:solidFill>
                  <a:prstClr val="black"/>
                </a:solidFill>
                <a:latin typeface="Arial" panose="020B0604020202020204" pitchFamily="34" charset="0"/>
                <a:cs typeface="Arial" panose="020B0604020202020204" pitchFamily="34" charset="0"/>
              </a:rPr>
              <a:t> </a:t>
            </a:r>
            <a:r>
              <a:rPr sz="1000" dirty="0">
                <a:solidFill>
                  <a:prstClr val="black"/>
                </a:solidFill>
                <a:latin typeface="Arial" panose="020B0604020202020204" pitchFamily="34" charset="0"/>
                <a:cs typeface="Arial" panose="020B0604020202020204" pitchFamily="34" charset="0"/>
              </a:rPr>
              <a:t>a</a:t>
            </a:r>
            <a:r>
              <a:rPr sz="1000" spc="-10" dirty="0">
                <a:solidFill>
                  <a:prstClr val="black"/>
                </a:solidFill>
                <a:latin typeface="Arial" panose="020B0604020202020204" pitchFamily="34" charset="0"/>
                <a:cs typeface="Arial" panose="020B0604020202020204" pitchFamily="34" charset="0"/>
              </a:rPr>
              <a:t>nd ques</a:t>
            </a:r>
            <a:r>
              <a:rPr sz="1000" spc="-5" dirty="0">
                <a:solidFill>
                  <a:prstClr val="black"/>
                </a:solidFill>
                <a:latin typeface="Arial" panose="020B0604020202020204" pitchFamily="34" charset="0"/>
                <a:cs typeface="Arial" panose="020B0604020202020204" pitchFamily="34" charset="0"/>
              </a:rPr>
              <a:t>tions</a:t>
            </a:r>
            <a:r>
              <a:rPr sz="1000" spc="-10" dirty="0">
                <a:solidFill>
                  <a:prstClr val="black"/>
                </a:solidFill>
                <a:latin typeface="Arial" panose="020B0604020202020204" pitchFamily="34" charset="0"/>
                <a:cs typeface="Arial" panose="020B0604020202020204" pitchFamily="34" charset="0"/>
              </a:rPr>
              <a:t> sh</a:t>
            </a:r>
            <a:r>
              <a:rPr sz="1000" spc="-5" dirty="0">
                <a:solidFill>
                  <a:prstClr val="black"/>
                </a:solidFill>
                <a:latin typeface="Arial" panose="020B0604020202020204" pitchFamily="34" charset="0"/>
                <a:cs typeface="Arial" panose="020B0604020202020204" pitchFamily="34" charset="0"/>
              </a:rPr>
              <a:t>ould</a:t>
            </a:r>
            <a:r>
              <a:rPr sz="1000" spc="-10" dirty="0">
                <a:solidFill>
                  <a:prstClr val="black"/>
                </a:solidFill>
                <a:latin typeface="Arial" panose="020B0604020202020204" pitchFamily="34" charset="0"/>
                <a:cs typeface="Arial" panose="020B0604020202020204" pitchFamily="34" charset="0"/>
              </a:rPr>
              <a:t> be</a:t>
            </a:r>
            <a:r>
              <a:rPr sz="1000" spc="-5" dirty="0">
                <a:solidFill>
                  <a:prstClr val="black"/>
                </a:solidFill>
                <a:latin typeface="Arial" panose="020B0604020202020204" pitchFamily="34" charset="0"/>
                <a:cs typeface="Arial" panose="020B0604020202020204" pitchFamily="34" charset="0"/>
              </a:rPr>
              <a:t> dir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cted</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to this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location.</a:t>
            </a:r>
            <a:endParaRPr sz="1000" dirty="0">
              <a:solidFill>
                <a:prstClr val="black"/>
              </a:solidFill>
              <a:latin typeface="Arial" panose="020B0604020202020204" pitchFamily="34" charset="0"/>
              <a:cs typeface="Arial" panose="020B0604020202020204" pitchFamily="34" charset="0"/>
            </a:endParaRPr>
          </a:p>
        </p:txBody>
      </p:sp>
      <p:sp>
        <p:nvSpPr>
          <p:cNvPr id="21" name="object 21"/>
          <p:cNvSpPr txBox="1"/>
          <p:nvPr/>
        </p:nvSpPr>
        <p:spPr>
          <a:xfrm>
            <a:off x="57442" y="1422978"/>
            <a:ext cx="2143760" cy="457200"/>
          </a:xfrm>
          <a:prstGeom prst="rect">
            <a:avLst/>
          </a:prstGeom>
        </p:spPr>
        <p:txBody>
          <a:bodyPr vert="horz" wrap="square" lIns="0" tIns="0" rIns="0" bIns="0" rtlCol="0">
            <a:spAutoFit/>
          </a:bodyPr>
          <a:lstStyle/>
          <a:p>
            <a:pPr marL="12700" marR="5080" algn="just"/>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10" dirty="0">
                <a:solidFill>
                  <a:prstClr val="black"/>
                </a:solidFill>
                <a:latin typeface="Arial" panose="020B0604020202020204" pitchFamily="34" charset="0"/>
                <a:cs typeface="Arial" panose="020B0604020202020204" pitchFamily="34" charset="0"/>
              </a:rPr>
              <a:t> on f</a:t>
            </a:r>
            <a:r>
              <a:rPr sz="1000" spc="-5" dirty="0">
                <a:solidFill>
                  <a:prstClr val="black"/>
                </a:solidFill>
                <a:latin typeface="Arial" panose="020B0604020202020204" pitchFamily="34" charset="0"/>
                <a:cs typeface="Arial" panose="020B0604020202020204" pitchFamily="34" charset="0"/>
              </a:rPr>
              <a:t>ile</a:t>
            </a:r>
            <a:r>
              <a:rPr sz="1000" spc="-10" dirty="0">
                <a:solidFill>
                  <a:prstClr val="black"/>
                </a:solidFill>
                <a:latin typeface="Arial" panose="020B0604020202020204" pitchFamily="34" charset="0"/>
                <a:cs typeface="Arial" panose="020B0604020202020204" pitchFamily="34" charset="0"/>
              </a:rPr>
              <a:t> fo</a:t>
            </a:r>
            <a:r>
              <a:rPr sz="1000" spc="-5" dirty="0">
                <a:solidFill>
                  <a:prstClr val="black"/>
                </a:solidFill>
                <a:latin typeface="Arial" panose="020B0604020202020204" pitchFamily="34" charset="0"/>
                <a:cs typeface="Arial" panose="020B0604020202020204" pitchFamily="34" charset="0"/>
              </a:rPr>
              <a:t>r</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your</a:t>
            </a:r>
            <a:r>
              <a:rPr sz="1000" spc="-10" dirty="0">
                <a:solidFill>
                  <a:prstClr val="black"/>
                </a:solidFill>
                <a:latin typeface="Arial" panose="020B0604020202020204" pitchFamily="34" charset="0"/>
                <a:cs typeface="Arial" panose="020B0604020202020204" pitchFamily="34" charset="0"/>
              </a:rPr>
              <a:t> off</a:t>
            </a:r>
            <a:r>
              <a:rPr sz="1000" spc="-5" dirty="0">
                <a:solidFill>
                  <a:prstClr val="black"/>
                </a:solidFill>
                <a:latin typeface="Arial" panose="020B0604020202020204" pitchFamily="34" charset="0"/>
                <a:cs typeface="Arial" panose="020B0604020202020204" pitchFamily="34" charset="0"/>
              </a:rPr>
              <a:t>ic</a:t>
            </a:r>
            <a:r>
              <a:rPr sz="1000" spc="-15"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a:t>
            </a:r>
            <a:r>
              <a:rPr sz="100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Pl</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ase </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a:t>
            </a:r>
            <a:r>
              <a:rPr sz="1000" dirty="0">
                <a:solidFill>
                  <a:prstClr val="black"/>
                </a:solidFill>
                <a:latin typeface="Arial" panose="020B0604020202020204" pitchFamily="34" charset="0"/>
                <a:cs typeface="Arial" panose="020B0604020202020204" pitchFamily="34" charset="0"/>
              </a:rPr>
              <a:t>k</a:t>
            </a:r>
            <a:r>
              <a:rPr sz="1000" spc="-5" dirty="0">
                <a:solidFill>
                  <a:prstClr val="black"/>
                </a:solidFill>
                <a:latin typeface="Arial" panose="020B0604020202020204" pitchFamily="34" charset="0"/>
                <a:cs typeface="Arial" panose="020B0604020202020204" pitchFamily="34" charset="0"/>
              </a:rPr>
              <a:t>e </a:t>
            </a:r>
            <a:r>
              <a:rPr sz="1000" spc="-10" dirty="0">
                <a:solidFill>
                  <a:prstClr val="black"/>
                </a:solidFill>
                <a:latin typeface="Arial" panose="020B0604020202020204" pitchFamily="34" charset="0"/>
                <a:cs typeface="Arial" panose="020B0604020202020204" pitchFamily="34" charset="0"/>
              </a:rPr>
              <a:t>sur</a:t>
            </a:r>
            <a:r>
              <a:rPr sz="1000" spc="-5" dirty="0">
                <a:solidFill>
                  <a:prstClr val="black"/>
                </a:solidFill>
                <a:latin typeface="Arial" panose="020B0604020202020204" pitchFamily="34" charset="0"/>
                <a:cs typeface="Arial" panose="020B0604020202020204" pitchFamily="34" charset="0"/>
              </a:rPr>
              <a:t>e</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this</a:t>
            </a:r>
            <a:r>
              <a:rPr sz="1000" spc="-2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in</a:t>
            </a:r>
            <a:r>
              <a:rPr sz="1000" spc="-10" dirty="0">
                <a:solidFill>
                  <a:prstClr val="black"/>
                </a:solidFill>
                <a:latin typeface="Arial" panose="020B0604020202020204" pitchFamily="34" charset="0"/>
                <a:cs typeface="Arial" panose="020B0604020202020204" pitchFamily="34" charset="0"/>
              </a:rPr>
              <a:t>f</a:t>
            </a:r>
            <a:r>
              <a:rPr sz="1000" spc="-5" dirty="0">
                <a:solidFill>
                  <a:prstClr val="black"/>
                </a:solidFill>
                <a:latin typeface="Arial" panose="020B0604020202020204" pitchFamily="34" charset="0"/>
                <a:cs typeface="Arial" panose="020B0604020202020204" pitchFamily="34" charset="0"/>
              </a:rPr>
              <a:t>or</a:t>
            </a:r>
            <a:r>
              <a:rPr sz="1000" spc="-15" dirty="0">
                <a:solidFill>
                  <a:prstClr val="black"/>
                </a:solidFill>
                <a:latin typeface="Arial" panose="020B0604020202020204" pitchFamily="34" charset="0"/>
                <a:cs typeface="Arial" panose="020B0604020202020204" pitchFamily="34" charset="0"/>
              </a:rPr>
              <a:t>m</a:t>
            </a:r>
            <a:r>
              <a:rPr sz="1000" spc="-5" dirty="0">
                <a:solidFill>
                  <a:prstClr val="black"/>
                </a:solidFill>
                <a:latin typeface="Arial" panose="020B0604020202020204" pitchFamily="34" charset="0"/>
                <a:cs typeface="Arial" panose="020B0604020202020204" pitchFamily="34" charset="0"/>
              </a:rPr>
              <a:t>ation</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is</a:t>
            </a:r>
            <a:r>
              <a:rPr sz="1000" spc="-10"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corr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ct</a:t>
            </a:r>
            <a:r>
              <a:rPr sz="1000" spc="25" dirty="0">
                <a:solidFill>
                  <a:prstClr val="black"/>
                </a:solidFill>
                <a:latin typeface="Arial" panose="020B0604020202020204" pitchFamily="34" charset="0"/>
                <a:cs typeface="Arial" panose="020B0604020202020204" pitchFamily="34" charset="0"/>
              </a:rPr>
              <a:t> </a:t>
            </a:r>
            <a:r>
              <a:rPr sz="1000" spc="-5" dirty="0">
                <a:solidFill>
                  <a:prstClr val="black"/>
                </a:solidFill>
                <a:latin typeface="Arial" panose="020B0604020202020204" pitchFamily="34" charset="0"/>
                <a:cs typeface="Arial" panose="020B0604020202020204" pitchFamily="34" charset="0"/>
              </a:rPr>
              <a:t>an</a:t>
            </a:r>
            <a:r>
              <a:rPr sz="1000" spc="-10" dirty="0">
                <a:solidFill>
                  <a:prstClr val="black"/>
                </a:solidFill>
                <a:latin typeface="Arial" panose="020B0604020202020204" pitchFamily="34" charset="0"/>
                <a:cs typeface="Arial" panose="020B0604020202020204" pitchFamily="34" charset="0"/>
              </a:rPr>
              <a:t>d</a:t>
            </a:r>
            <a:r>
              <a:rPr sz="1000" spc="-5" dirty="0">
                <a:solidFill>
                  <a:prstClr val="black"/>
                </a:solidFill>
                <a:latin typeface="Arial" panose="020B0604020202020204" pitchFamily="34" charset="0"/>
                <a:cs typeface="Arial" panose="020B0604020202020204" pitchFamily="34" charset="0"/>
              </a:rPr>
              <a:t> curr</a:t>
            </a:r>
            <a:r>
              <a:rPr sz="1000" spc="-10" dirty="0">
                <a:solidFill>
                  <a:prstClr val="black"/>
                </a:solidFill>
                <a:latin typeface="Arial" panose="020B0604020202020204" pitchFamily="34" charset="0"/>
                <a:cs typeface="Arial" panose="020B0604020202020204" pitchFamily="34" charset="0"/>
              </a:rPr>
              <a:t>e</a:t>
            </a:r>
            <a:r>
              <a:rPr sz="1000" spc="-5" dirty="0">
                <a:solidFill>
                  <a:prstClr val="black"/>
                </a:solidFill>
                <a:latin typeface="Arial" panose="020B0604020202020204" pitchFamily="34" charset="0"/>
                <a:cs typeface="Arial" panose="020B0604020202020204" pitchFamily="34" charset="0"/>
              </a:rPr>
              <a:t>nt.</a:t>
            </a:r>
            <a:endParaRPr sz="1000" dirty="0">
              <a:solidFill>
                <a:prstClr val="black"/>
              </a:solidFill>
              <a:latin typeface="Arial" panose="020B0604020202020204" pitchFamily="34" charset="0"/>
              <a:cs typeface="Arial" panose="020B0604020202020204" pitchFamily="34" charset="0"/>
            </a:endParaRPr>
          </a:p>
        </p:txBody>
      </p:sp>
      <p:sp>
        <p:nvSpPr>
          <p:cNvPr id="22" name="object 22"/>
          <p:cNvSpPr/>
          <p:nvPr/>
        </p:nvSpPr>
        <p:spPr>
          <a:xfrm>
            <a:off x="2644775" y="5105400"/>
            <a:ext cx="6042025" cy="548645"/>
          </a:xfrm>
          <a:custGeom>
            <a:avLst/>
            <a:gdLst/>
            <a:ahLst/>
            <a:cxnLst/>
            <a:rect l="l" t="t" r="r" b="b"/>
            <a:pathLst>
              <a:path w="6042025" h="1000125">
                <a:moveTo>
                  <a:pt x="0" y="58953"/>
                </a:moveTo>
                <a:lnTo>
                  <a:pt x="14616" y="20101"/>
                </a:lnTo>
                <a:lnTo>
                  <a:pt x="50703" y="570"/>
                </a:lnTo>
                <a:lnTo>
                  <a:pt x="5983097" y="0"/>
                </a:lnTo>
                <a:lnTo>
                  <a:pt x="5997461" y="1766"/>
                </a:lnTo>
                <a:lnTo>
                  <a:pt x="6031147" y="24829"/>
                </a:lnTo>
                <a:lnTo>
                  <a:pt x="6042025" y="941167"/>
                </a:lnTo>
                <a:lnTo>
                  <a:pt x="6040257" y="955549"/>
                </a:lnTo>
                <a:lnTo>
                  <a:pt x="6017191" y="989250"/>
                </a:lnTo>
                <a:lnTo>
                  <a:pt x="58927" y="1000125"/>
                </a:lnTo>
                <a:lnTo>
                  <a:pt x="44564" y="998358"/>
                </a:lnTo>
                <a:lnTo>
                  <a:pt x="10878" y="975293"/>
                </a:lnTo>
                <a:lnTo>
                  <a:pt x="0" y="58953"/>
                </a:lnTo>
                <a:close/>
              </a:path>
            </a:pathLst>
          </a:custGeom>
          <a:ln w="15875">
            <a:solidFill>
              <a:srgbClr val="00AF50"/>
            </a:solidFill>
          </a:ln>
        </p:spPr>
        <p:txBody>
          <a:bodyPr wrap="square" lIns="0" tIns="0" rIns="0" bIns="0" rtlCol="0"/>
          <a:lstStyle/>
          <a:p>
            <a:endParaRPr dirty="0">
              <a:solidFill>
                <a:prstClr val="black"/>
              </a:solidFill>
            </a:endParaRPr>
          </a:p>
        </p:txBody>
      </p:sp>
      <p:sp>
        <p:nvSpPr>
          <p:cNvPr id="23" name="object 23"/>
          <p:cNvSpPr/>
          <p:nvPr/>
        </p:nvSpPr>
        <p:spPr>
          <a:xfrm>
            <a:off x="2128773" y="5105400"/>
            <a:ext cx="504825" cy="76200"/>
          </a:xfrm>
          <a:custGeom>
            <a:avLst/>
            <a:gdLst/>
            <a:ahLst/>
            <a:cxnLst/>
            <a:rect l="l" t="t" r="r" b="b"/>
            <a:pathLst>
              <a:path w="504825" h="76200">
                <a:moveTo>
                  <a:pt x="76200" y="0"/>
                </a:moveTo>
                <a:lnTo>
                  <a:pt x="0" y="38100"/>
                </a:lnTo>
                <a:lnTo>
                  <a:pt x="76200" y="76200"/>
                </a:lnTo>
                <a:lnTo>
                  <a:pt x="76200" y="46037"/>
                </a:lnTo>
                <a:lnTo>
                  <a:pt x="63500" y="46037"/>
                </a:lnTo>
                <a:lnTo>
                  <a:pt x="63500" y="30162"/>
                </a:lnTo>
                <a:lnTo>
                  <a:pt x="76200" y="30162"/>
                </a:lnTo>
                <a:lnTo>
                  <a:pt x="76200" y="0"/>
                </a:lnTo>
                <a:close/>
              </a:path>
              <a:path w="504825" h="76200">
                <a:moveTo>
                  <a:pt x="428625" y="0"/>
                </a:moveTo>
                <a:lnTo>
                  <a:pt x="428625" y="76200"/>
                </a:lnTo>
                <a:lnTo>
                  <a:pt x="488950" y="46037"/>
                </a:lnTo>
                <a:lnTo>
                  <a:pt x="441325" y="46037"/>
                </a:lnTo>
                <a:lnTo>
                  <a:pt x="441325" y="30162"/>
                </a:lnTo>
                <a:lnTo>
                  <a:pt x="488950" y="30162"/>
                </a:lnTo>
                <a:lnTo>
                  <a:pt x="428625" y="0"/>
                </a:lnTo>
                <a:close/>
              </a:path>
              <a:path w="504825" h="76200">
                <a:moveTo>
                  <a:pt x="76200" y="30162"/>
                </a:moveTo>
                <a:lnTo>
                  <a:pt x="63500" y="30162"/>
                </a:lnTo>
                <a:lnTo>
                  <a:pt x="63500" y="46037"/>
                </a:lnTo>
                <a:lnTo>
                  <a:pt x="76200" y="46037"/>
                </a:lnTo>
                <a:lnTo>
                  <a:pt x="76200" y="30162"/>
                </a:lnTo>
                <a:close/>
              </a:path>
              <a:path w="504825" h="76200">
                <a:moveTo>
                  <a:pt x="428625" y="30162"/>
                </a:moveTo>
                <a:lnTo>
                  <a:pt x="76200" y="30162"/>
                </a:lnTo>
                <a:lnTo>
                  <a:pt x="76200" y="46037"/>
                </a:lnTo>
                <a:lnTo>
                  <a:pt x="428625" y="46037"/>
                </a:lnTo>
                <a:lnTo>
                  <a:pt x="428625" y="30162"/>
                </a:lnTo>
                <a:close/>
              </a:path>
              <a:path w="504825" h="76200">
                <a:moveTo>
                  <a:pt x="488950" y="30162"/>
                </a:moveTo>
                <a:lnTo>
                  <a:pt x="441325" y="30162"/>
                </a:lnTo>
                <a:lnTo>
                  <a:pt x="441325" y="46037"/>
                </a:lnTo>
                <a:lnTo>
                  <a:pt x="488950" y="46037"/>
                </a:lnTo>
                <a:lnTo>
                  <a:pt x="504825" y="38100"/>
                </a:lnTo>
                <a:lnTo>
                  <a:pt x="488950" y="30162"/>
                </a:lnTo>
                <a:close/>
              </a:path>
            </a:pathLst>
          </a:custGeom>
          <a:solidFill>
            <a:srgbClr val="00AF50"/>
          </a:solidFill>
        </p:spPr>
        <p:txBody>
          <a:bodyPr wrap="square" lIns="0" tIns="0" rIns="0" bIns="0" rtlCol="0"/>
          <a:lstStyle/>
          <a:p>
            <a:endParaRPr dirty="0">
              <a:solidFill>
                <a:prstClr val="black"/>
              </a:solidFill>
            </a:endParaRPr>
          </a:p>
        </p:txBody>
      </p:sp>
      <p:sp>
        <p:nvSpPr>
          <p:cNvPr id="24" name="object 24"/>
          <p:cNvSpPr txBox="1"/>
          <p:nvPr/>
        </p:nvSpPr>
        <p:spPr>
          <a:xfrm>
            <a:off x="3746372" y="1093436"/>
            <a:ext cx="1220470" cy="139700"/>
          </a:xfrm>
          <a:prstGeom prst="rect">
            <a:avLst/>
          </a:prstGeom>
        </p:spPr>
        <p:txBody>
          <a:bodyPr vert="horz" wrap="square" lIns="0" tIns="0" rIns="0" bIns="0" rtlCol="0">
            <a:spAutoFit/>
          </a:bodyPr>
          <a:lstStyle/>
          <a:p>
            <a:pPr marL="12700"/>
            <a:r>
              <a:rPr sz="900" dirty="0">
                <a:solidFill>
                  <a:srgbClr val="C00000"/>
                </a:solidFill>
                <a:latin typeface="Arial"/>
                <a:cs typeface="Arial"/>
              </a:rPr>
              <a:t>[originat</a:t>
            </a:r>
            <a:r>
              <a:rPr sz="900" spc="5" dirty="0">
                <a:solidFill>
                  <a:srgbClr val="C00000"/>
                </a:solidFill>
                <a:latin typeface="Arial"/>
                <a:cs typeface="Arial"/>
              </a:rPr>
              <a:t>i</a:t>
            </a:r>
            <a:r>
              <a:rPr sz="900" dirty="0">
                <a:solidFill>
                  <a:srgbClr val="C00000"/>
                </a:solidFill>
                <a:latin typeface="Arial"/>
                <a:cs typeface="Arial"/>
              </a:rPr>
              <a:t>ng </a:t>
            </a:r>
            <a:r>
              <a:rPr sz="900" spc="-45" dirty="0">
                <a:solidFill>
                  <a:srgbClr val="C00000"/>
                </a:solidFill>
                <a:latin typeface="Arial"/>
                <a:cs typeface="Arial"/>
              </a:rPr>
              <a:t> </a:t>
            </a:r>
            <a:r>
              <a:rPr sz="900" dirty="0">
                <a:solidFill>
                  <a:srgbClr val="C00000"/>
                </a:solidFill>
                <a:latin typeface="Arial"/>
                <a:cs typeface="Arial"/>
              </a:rPr>
              <a:t>VA Fa</a:t>
            </a:r>
            <a:r>
              <a:rPr sz="900" spc="5" dirty="0">
                <a:solidFill>
                  <a:srgbClr val="C00000"/>
                </a:solidFill>
                <a:latin typeface="Arial"/>
                <a:cs typeface="Arial"/>
              </a:rPr>
              <a:t>c</a:t>
            </a:r>
            <a:r>
              <a:rPr sz="900" dirty="0">
                <a:solidFill>
                  <a:srgbClr val="C00000"/>
                </a:solidFill>
                <a:latin typeface="Arial"/>
                <a:cs typeface="Arial"/>
              </a:rPr>
              <a:t>ilit</a:t>
            </a:r>
            <a:r>
              <a:rPr sz="900" spc="-5" dirty="0">
                <a:solidFill>
                  <a:srgbClr val="C00000"/>
                </a:solidFill>
                <a:latin typeface="Arial"/>
                <a:cs typeface="Arial"/>
              </a:rPr>
              <a:t>y</a:t>
            </a:r>
            <a:r>
              <a:rPr sz="900" dirty="0">
                <a:solidFill>
                  <a:srgbClr val="C00000"/>
                </a:solidFill>
                <a:latin typeface="Arial"/>
                <a:cs typeface="Arial"/>
              </a:rPr>
              <a:t>]</a:t>
            </a:r>
            <a:endParaRPr sz="900" dirty="0">
              <a:solidFill>
                <a:prstClr val="black"/>
              </a:solidFill>
              <a:latin typeface="Arial"/>
              <a:cs typeface="Arial"/>
            </a:endParaRPr>
          </a:p>
        </p:txBody>
      </p:sp>
      <p:sp>
        <p:nvSpPr>
          <p:cNvPr id="25" name="object 25"/>
          <p:cNvSpPr txBox="1"/>
          <p:nvPr/>
        </p:nvSpPr>
        <p:spPr>
          <a:xfrm>
            <a:off x="3746372" y="1588736"/>
            <a:ext cx="958215" cy="139700"/>
          </a:xfrm>
          <a:prstGeom prst="rect">
            <a:avLst/>
          </a:prstGeom>
        </p:spPr>
        <p:txBody>
          <a:bodyPr vert="horz" wrap="square" lIns="0" tIns="0" rIns="0" bIns="0" rtlCol="0">
            <a:spAutoFit/>
          </a:bodyPr>
          <a:lstStyle/>
          <a:p>
            <a:pPr marL="12700"/>
            <a:r>
              <a:rPr sz="900" dirty="0">
                <a:solidFill>
                  <a:srgbClr val="C00000"/>
                </a:solidFill>
                <a:latin typeface="Arial"/>
                <a:cs typeface="Arial"/>
              </a:rPr>
              <a:t>[</a:t>
            </a:r>
            <a:r>
              <a:rPr sz="900" spc="5" dirty="0">
                <a:solidFill>
                  <a:srgbClr val="C00000"/>
                </a:solidFill>
                <a:latin typeface="Arial"/>
                <a:cs typeface="Arial"/>
              </a:rPr>
              <a:t>c</a:t>
            </a:r>
            <a:r>
              <a:rPr sz="900" dirty="0">
                <a:solidFill>
                  <a:srgbClr val="C00000"/>
                </a:solidFill>
                <a:latin typeface="Arial"/>
                <a:cs typeface="Arial"/>
              </a:rPr>
              <a:t>lai</a:t>
            </a:r>
            <a:r>
              <a:rPr sz="900" spc="5" dirty="0">
                <a:solidFill>
                  <a:srgbClr val="C00000"/>
                </a:solidFill>
                <a:latin typeface="Arial"/>
                <a:cs typeface="Arial"/>
              </a:rPr>
              <a:t>m</a:t>
            </a:r>
            <a:r>
              <a:rPr sz="900" dirty="0">
                <a:solidFill>
                  <a:srgbClr val="C00000"/>
                </a:solidFill>
                <a:latin typeface="Arial"/>
                <a:cs typeface="Arial"/>
              </a:rPr>
              <a:t>ant</a:t>
            </a:r>
            <a:r>
              <a:rPr sz="900" spc="-35" dirty="0">
                <a:solidFill>
                  <a:srgbClr val="C00000"/>
                </a:solidFill>
                <a:latin typeface="Arial"/>
                <a:cs typeface="Arial"/>
              </a:rPr>
              <a:t> </a:t>
            </a:r>
            <a:r>
              <a:rPr sz="900" dirty="0">
                <a:solidFill>
                  <a:srgbClr val="C00000"/>
                </a:solidFill>
                <a:latin typeface="Arial"/>
                <a:cs typeface="Arial"/>
              </a:rPr>
              <a:t>/</a:t>
            </a:r>
            <a:r>
              <a:rPr sz="900" spc="-10" dirty="0">
                <a:solidFill>
                  <a:srgbClr val="C00000"/>
                </a:solidFill>
                <a:latin typeface="Arial"/>
                <a:cs typeface="Arial"/>
              </a:rPr>
              <a:t> v</a:t>
            </a:r>
            <a:r>
              <a:rPr sz="900" dirty="0">
                <a:solidFill>
                  <a:srgbClr val="C00000"/>
                </a:solidFill>
                <a:latin typeface="Arial"/>
                <a:cs typeface="Arial"/>
              </a:rPr>
              <a:t>endor]</a:t>
            </a:r>
            <a:endParaRPr sz="900" dirty="0">
              <a:solidFill>
                <a:prstClr val="black"/>
              </a:solidFill>
              <a:latin typeface="Arial"/>
              <a:cs typeface="Arial"/>
            </a:endParaRPr>
          </a:p>
        </p:txBody>
      </p:sp>
      <p:sp>
        <p:nvSpPr>
          <p:cNvPr id="27" name="Slide Number Placeholder 26"/>
          <p:cNvSpPr>
            <a:spLocks noGrp="1"/>
          </p:cNvSpPr>
          <p:nvPr>
            <p:ph type="sldNum" sz="quarter" idx="7"/>
          </p:nvPr>
        </p:nvSpPr>
        <p:spPr/>
        <p:txBody>
          <a:bodyPr/>
          <a:lstStyle/>
          <a:p>
            <a:pPr marL="25400"/>
            <a:fld id="{81D60167-4931-47E6-BA6A-407CBD079E47}" type="slidenum">
              <a:rPr lang="en-US" smtClean="0">
                <a:solidFill>
                  <a:prstClr val="white"/>
                </a:solidFill>
              </a:rPr>
              <a:pPr marL="25400"/>
              <a:t>51</a:t>
            </a:fld>
            <a:endParaRPr lang="en-US" dirty="0">
              <a:solidFill>
                <a:prstClr val="white"/>
              </a:solidFill>
            </a:endParaRPr>
          </a:p>
        </p:txBody>
      </p:sp>
    </p:spTree>
    <p:extLst>
      <p:ext uri="{BB962C8B-B14F-4D97-AF65-F5344CB8AC3E}">
        <p14:creationId xmlns:p14="http://schemas.microsoft.com/office/powerpoint/2010/main" val="285742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2133600"/>
            <a:ext cx="6782054" cy="2462213"/>
          </a:xfrm>
          <a:prstGeom prst="rect">
            <a:avLst/>
          </a:prstGeom>
        </p:spPr>
        <p:txBody>
          <a:bodyPr vert="horz" wrap="square" lIns="0" tIns="0" rIns="0" bIns="0" rtlCol="0">
            <a:spAutoFit/>
          </a:bodyPr>
          <a:lstStyle/>
          <a:p>
            <a:pPr marL="12700" algn="ctr"/>
            <a:r>
              <a:rPr lang="en-US" sz="4000" b="1" spc="-35" dirty="0" smtClean="0">
                <a:solidFill>
                  <a:prstClr val="black"/>
                </a:solidFill>
                <a:latin typeface="Arial"/>
                <a:cs typeface="Arial"/>
              </a:rPr>
              <a:t>Other Health Insurance (OHI) and Service Connected and Special Authority</a:t>
            </a:r>
            <a:endParaRPr sz="4000" dirty="0">
              <a:solidFill>
                <a:prstClr val="black"/>
              </a:solidFill>
              <a:latin typeface="Arial"/>
              <a:cs typeface="Arial"/>
            </a:endParaRPr>
          </a:p>
        </p:txBody>
      </p:sp>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52</a:t>
            </a:fld>
            <a:endParaRPr lang="en-US" dirty="0">
              <a:solidFill>
                <a:prstClr val="white"/>
              </a:solidFill>
            </a:endParaRPr>
          </a:p>
        </p:txBody>
      </p:sp>
    </p:spTree>
    <p:extLst>
      <p:ext uri="{BB962C8B-B14F-4D97-AF65-F5344CB8AC3E}">
        <p14:creationId xmlns:p14="http://schemas.microsoft.com/office/powerpoint/2010/main" val="3604301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89" y="0"/>
            <a:ext cx="8681719" cy="430887"/>
          </a:xfrm>
        </p:spPr>
        <p:txBody>
          <a:bodyPr/>
          <a:lstStyle/>
          <a:p>
            <a:pPr algn="ctr"/>
            <a:r>
              <a:rPr lang="en-US" sz="2800" dirty="0" smtClean="0"/>
              <a:t>Billable vs. Non-Billable</a:t>
            </a:r>
            <a:r>
              <a:rPr lang="en-US" dirty="0" smtClean="0"/>
              <a:t> </a:t>
            </a:r>
            <a:r>
              <a:rPr lang="en-US" sz="2800" dirty="0" smtClean="0"/>
              <a:t>OHI for VCP</a:t>
            </a:r>
            <a:endParaRPr lang="en-US" sz="2800" dirty="0"/>
          </a:p>
        </p:txBody>
      </p:sp>
      <p:sp>
        <p:nvSpPr>
          <p:cNvPr id="5" name="TextBox 4"/>
          <p:cNvSpPr txBox="1"/>
          <p:nvPr/>
        </p:nvSpPr>
        <p:spPr>
          <a:xfrm>
            <a:off x="236621" y="545068"/>
            <a:ext cx="8915400" cy="646331"/>
          </a:xfrm>
          <a:prstGeom prst="rect">
            <a:avLst/>
          </a:prstGeom>
          <a:noFill/>
        </p:spPr>
        <p:txBody>
          <a:bodyPr wrap="square" rtlCol="0">
            <a:spAutoFit/>
          </a:bodyPr>
          <a:lstStyle/>
          <a:p>
            <a:r>
              <a:rPr lang="en-US" i="1" dirty="0" smtClean="0">
                <a:solidFill>
                  <a:prstClr val="black"/>
                </a:solidFill>
                <a:latin typeface="Arial" panose="020B0604020202020204" pitchFamily="34" charset="0"/>
                <a:cs typeface="Arial" panose="020B0604020202020204" pitchFamily="34" charset="0"/>
              </a:rPr>
              <a:t>Most types of private insurance are billable for VCP, while public insurance and government plans are generally considered non-billable.</a:t>
            </a:r>
            <a:endParaRPr lang="en-US" i="1" dirty="0">
              <a:solidFill>
                <a:prstClr val="black"/>
              </a:solidFill>
              <a:latin typeface="Arial" panose="020B0604020202020204" pitchFamily="34" charset="0"/>
              <a:cs typeface="Arial" panose="020B0604020202020204" pitchFamily="34" charset="0"/>
            </a:endParaRPr>
          </a:p>
        </p:txBody>
      </p:sp>
      <p:sp>
        <p:nvSpPr>
          <p:cNvPr id="13" name="Rectangle 12"/>
          <p:cNvSpPr/>
          <p:nvPr/>
        </p:nvSpPr>
        <p:spPr>
          <a:xfrm>
            <a:off x="484496" y="5486400"/>
            <a:ext cx="8181698" cy="548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latin typeface="Arial" panose="020B0604020202020204" pitchFamily="34" charset="0"/>
                <a:cs typeface="Arial" panose="020B0604020202020204" pitchFamily="34" charset="0"/>
              </a:rPr>
              <a:t>To determine if a Veteran’s OHI is billable, VA conducts an assessment to review the various OHI policies that may be active. </a:t>
            </a:r>
            <a:endParaRPr lang="en-US" sz="1600" dirty="0">
              <a:solidFill>
                <a:prstClr val="white"/>
              </a:solidFill>
              <a:latin typeface="Arial" panose="020B0604020202020204" pitchFamily="34" charset="0"/>
              <a:cs typeface="Arial" panose="020B0604020202020204" pitchFamily="34" charset="0"/>
            </a:endParaRPr>
          </a:p>
        </p:txBody>
      </p:sp>
      <p:graphicFrame>
        <p:nvGraphicFramePr>
          <p:cNvPr id="15" name="Content Placeholder 6"/>
          <p:cNvGraphicFramePr>
            <a:graphicFrameLocks/>
          </p:cNvGraphicFramePr>
          <p:nvPr>
            <p:extLst>
              <p:ext uri="{D42A27DB-BD31-4B8C-83A1-F6EECF244321}">
                <p14:modId xmlns:p14="http://schemas.microsoft.com/office/powerpoint/2010/main" val="3906943130"/>
              </p:ext>
            </p:extLst>
          </p:nvPr>
        </p:nvGraphicFramePr>
        <p:xfrm>
          <a:off x="246622" y="1219200"/>
          <a:ext cx="8650195" cy="3953814"/>
        </p:xfrm>
        <a:graphic>
          <a:graphicData uri="http://schemas.openxmlformats.org/drawingml/2006/table">
            <a:tbl>
              <a:tblPr firstRow="1" bandRow="1">
                <a:tableStyleId>{5C22544A-7EE6-4342-B048-85BDC9FD1C3A}</a:tableStyleId>
              </a:tblPr>
              <a:tblGrid>
                <a:gridCol w="3137816">
                  <a:extLst>
                    <a:ext uri="{9D8B030D-6E8A-4147-A177-3AD203B41FA5}">
                      <a16:colId xmlns:a16="http://schemas.microsoft.com/office/drawing/2014/main" val="20000"/>
                    </a:ext>
                  </a:extLst>
                </a:gridCol>
                <a:gridCol w="3093028">
                  <a:extLst>
                    <a:ext uri="{9D8B030D-6E8A-4147-A177-3AD203B41FA5}">
                      <a16:colId xmlns:a16="http://schemas.microsoft.com/office/drawing/2014/main" val="20001"/>
                    </a:ext>
                  </a:extLst>
                </a:gridCol>
                <a:gridCol w="2419351">
                  <a:extLst>
                    <a:ext uri="{9D8B030D-6E8A-4147-A177-3AD203B41FA5}">
                      <a16:colId xmlns:a16="http://schemas.microsoft.com/office/drawing/2014/main" val="20002"/>
                    </a:ext>
                  </a:extLst>
                </a:gridCol>
              </a:tblGrid>
              <a:tr h="301848">
                <a:tc gridSpan="3">
                  <a:txBody>
                    <a:bodyPr/>
                    <a:lstStyle/>
                    <a:p>
                      <a:pPr algn="ctr"/>
                      <a:r>
                        <a:rPr lang="en-US" sz="1400" dirty="0" smtClean="0">
                          <a:solidFill>
                            <a:schemeClr val="bg1"/>
                          </a:solidFill>
                          <a:latin typeface="Arial" panose="020B0604020202020204" pitchFamily="34" charset="0"/>
                          <a:cs typeface="Arial" panose="020B0604020202020204" pitchFamily="34" charset="0"/>
                        </a:rPr>
                        <a:t>   COB – Coordination of Benefits</a:t>
                      </a:r>
                      <a:endParaRPr lang="en-US" sz="1400" dirty="0">
                        <a:solidFill>
                          <a:schemeClr val="bg1"/>
                        </a:solidFill>
                        <a:latin typeface="Arial" panose="020B0604020202020204" pitchFamily="34" charset="0"/>
                        <a:cs typeface="Arial" panose="020B0604020202020204" pitchFamily="34" charset="0"/>
                      </a:endParaRPr>
                    </a:p>
                  </a:txBody>
                  <a:tcPr marL="90311" marR="90311" marT="45156" marB="4515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01848">
                <a:tc>
                  <a:txBody>
                    <a:bodyPr/>
                    <a:lstStyle/>
                    <a:p>
                      <a:pPr algn="ctr"/>
                      <a:r>
                        <a:rPr lang="en-US" sz="1400" b="1" dirty="0" smtClean="0">
                          <a:solidFill>
                            <a:schemeClr val="bg1"/>
                          </a:solidFill>
                          <a:latin typeface="Arial" panose="020B0604020202020204" pitchFamily="34" charset="0"/>
                          <a:cs typeface="Arial" panose="020B0604020202020204" pitchFamily="34" charset="0"/>
                        </a:rPr>
                        <a:t>Primary Insurance</a:t>
                      </a:r>
                      <a:endParaRPr lang="en-US" sz="1400" b="1" dirty="0">
                        <a:solidFill>
                          <a:schemeClr val="bg1"/>
                        </a:solidFill>
                        <a:latin typeface="Arial" panose="020B0604020202020204" pitchFamily="34" charset="0"/>
                        <a:cs typeface="Arial" panose="020B0604020202020204" pitchFamily="34" charset="0"/>
                      </a:endParaRPr>
                    </a:p>
                  </a:txBody>
                  <a:tcPr marL="90311" marR="90311" marT="45156" marB="45156">
                    <a:solidFill>
                      <a:schemeClr val="tx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Secondary Insurance</a:t>
                      </a:r>
                      <a:endParaRPr lang="en-US" sz="1400" b="1" dirty="0">
                        <a:solidFill>
                          <a:schemeClr val="bg1"/>
                        </a:solidFill>
                        <a:latin typeface="Arial" panose="020B0604020202020204" pitchFamily="34" charset="0"/>
                        <a:cs typeface="Arial" panose="020B0604020202020204" pitchFamily="34" charset="0"/>
                      </a:endParaRPr>
                    </a:p>
                  </a:txBody>
                  <a:tcPr marL="90311" marR="90311" marT="45156" marB="45156">
                    <a:solidFill>
                      <a:schemeClr val="tx2"/>
                    </a:solidFill>
                  </a:tcPr>
                </a:tc>
                <a:tc>
                  <a:txBody>
                    <a:bodyPr/>
                    <a:lstStyle/>
                    <a:p>
                      <a:pPr algn="ctr"/>
                      <a:r>
                        <a:rPr lang="en-US" sz="1400" b="1" dirty="0" smtClean="0">
                          <a:solidFill>
                            <a:schemeClr val="bg1"/>
                          </a:solidFill>
                          <a:latin typeface="Arial" panose="020B0604020202020204" pitchFamily="34" charset="0"/>
                          <a:cs typeface="Arial" panose="020B0604020202020204" pitchFamily="34" charset="0"/>
                        </a:rPr>
                        <a:t>Considered Billable</a:t>
                      </a:r>
                      <a:endParaRPr lang="en-US" sz="1400" b="1" dirty="0">
                        <a:solidFill>
                          <a:schemeClr val="bg1"/>
                        </a:solidFill>
                        <a:latin typeface="Arial" panose="020B0604020202020204" pitchFamily="34" charset="0"/>
                        <a:cs typeface="Arial" panose="020B0604020202020204" pitchFamily="34" charset="0"/>
                      </a:endParaRPr>
                    </a:p>
                  </a:txBody>
                  <a:tcPr marL="90311" marR="90311" marT="45156" marB="45156">
                    <a:solidFill>
                      <a:schemeClr val="tx2"/>
                    </a:solidFill>
                  </a:tcPr>
                </a:tc>
                <a:extLst>
                  <a:ext uri="{0D108BD9-81ED-4DB2-BD59-A6C34878D82A}">
                    <a16:rowId xmlns:a16="http://schemas.microsoft.com/office/drawing/2014/main" val="10001"/>
                  </a:ext>
                </a:extLst>
              </a:tr>
              <a:tr h="301848">
                <a:tc>
                  <a:txBody>
                    <a:bodyPr/>
                    <a:lstStyle/>
                    <a:p>
                      <a:r>
                        <a:rPr lang="en-US" sz="1400" dirty="0" smtClean="0">
                          <a:latin typeface="Arial" panose="020B0604020202020204" pitchFamily="34" charset="0"/>
                          <a:cs typeface="Arial" panose="020B0604020202020204" pitchFamily="34" charset="0"/>
                        </a:rPr>
                        <a:t>care</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Commercial policy or Medigap</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a:t>
                      </a:r>
                      <a:r>
                        <a:rPr lang="en-US" sz="1400" baseline="0" dirty="0" smtClean="0">
                          <a:latin typeface="Arial" panose="020B0604020202020204" pitchFamily="34" charset="0"/>
                          <a:cs typeface="Arial" panose="020B0604020202020204" pitchFamily="34" charset="0"/>
                        </a:rPr>
                        <a:t> – 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2"/>
                  </a:ext>
                </a:extLst>
              </a:tr>
              <a:tr h="301848">
                <a:tc>
                  <a:txBody>
                    <a:bodyPr/>
                    <a:lstStyle/>
                    <a:p>
                      <a:r>
                        <a:rPr lang="en-US" sz="1400" dirty="0" smtClean="0">
                          <a:latin typeface="Arial" panose="020B0604020202020204" pitchFamily="34" charset="0"/>
                          <a:cs typeface="Arial" panose="020B0604020202020204" pitchFamily="34" charset="0"/>
                        </a:rPr>
                        <a:t>Commercial Policy</a:t>
                      </a: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Medicare</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Yes – OHI</a:t>
                      </a:r>
                      <a:r>
                        <a:rPr lang="en-US" sz="1400" baseline="0" dirty="0" smtClean="0">
                          <a:latin typeface="Arial" panose="020B0604020202020204" pitchFamily="34" charset="0"/>
                          <a:cs typeface="Arial" panose="020B0604020202020204" pitchFamily="34" charset="0"/>
                        </a:rPr>
                        <a:t>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3"/>
                  </a:ext>
                </a:extLst>
              </a:tr>
              <a:tr h="301848">
                <a:tc>
                  <a:txBody>
                    <a:bodyPr/>
                    <a:lstStyle/>
                    <a:p>
                      <a:r>
                        <a:rPr lang="en-US" sz="1400" dirty="0" smtClean="0">
                          <a:latin typeface="Arial" panose="020B0604020202020204" pitchFamily="34" charset="0"/>
                          <a:cs typeface="Arial" panose="020B0604020202020204" pitchFamily="34" charset="0"/>
                        </a:rPr>
                        <a:t>Spouse’s Commercial Policy</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Medicare</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anose="020B0604020202020204" pitchFamily="34" charset="0"/>
                          <a:cs typeface="Arial" panose="020B0604020202020204" pitchFamily="34" charset="0"/>
                        </a:rPr>
                        <a:t>Yes – OHI</a:t>
                      </a:r>
                      <a:r>
                        <a:rPr lang="en-US" sz="1400" baseline="0" dirty="0" smtClean="0">
                          <a:latin typeface="Arial" panose="020B0604020202020204" pitchFamily="34" charset="0"/>
                          <a:cs typeface="Arial" panose="020B0604020202020204" pitchFamily="34" charset="0"/>
                        </a:rPr>
                        <a:t> primary payer</a:t>
                      </a:r>
                      <a:endParaRPr lang="en-US" sz="1400" dirty="0" smtClean="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4"/>
                  </a:ext>
                </a:extLst>
              </a:tr>
              <a:tr h="301848">
                <a:tc>
                  <a:txBody>
                    <a:bodyPr/>
                    <a:lstStyle/>
                    <a:p>
                      <a:r>
                        <a:rPr lang="en-US" sz="1400" dirty="0" smtClean="0">
                          <a:latin typeface="Arial" panose="020B0604020202020204" pitchFamily="34" charset="0"/>
                          <a:cs typeface="Arial" panose="020B0604020202020204" pitchFamily="34" charset="0"/>
                        </a:rPr>
                        <a:t>Medicare Advantage</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 </a:t>
                      </a:r>
                      <a:r>
                        <a:rPr lang="en-US" sz="1400" baseline="0" dirty="0" smtClean="0">
                          <a:latin typeface="Arial" panose="020B0604020202020204" pitchFamily="34" charset="0"/>
                          <a:cs typeface="Arial" panose="020B0604020202020204" pitchFamily="34" charset="0"/>
                        </a:rPr>
                        <a:t>– 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5"/>
                  </a:ext>
                </a:extLst>
              </a:tr>
              <a:tr h="301848">
                <a:tc>
                  <a:txBody>
                    <a:bodyPr/>
                    <a:lstStyle/>
                    <a:p>
                      <a:r>
                        <a:rPr lang="en-US" sz="1400" dirty="0" smtClean="0">
                          <a:latin typeface="Arial" panose="020B0604020202020204" pitchFamily="34" charset="0"/>
                          <a:cs typeface="Arial" panose="020B0604020202020204" pitchFamily="34" charset="0"/>
                        </a:rPr>
                        <a:t>HMO</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Yes – </a:t>
                      </a:r>
                      <a:r>
                        <a:rPr lang="en-US" sz="1400" baseline="0" dirty="0" smtClean="0">
                          <a:latin typeface="Arial" panose="020B0604020202020204" pitchFamily="34" charset="0"/>
                          <a:cs typeface="Arial" panose="020B0604020202020204" pitchFamily="34" charset="0"/>
                        </a:rPr>
                        <a:t>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6"/>
                  </a:ext>
                </a:extLst>
              </a:tr>
              <a:tr h="301848">
                <a:tc>
                  <a:txBody>
                    <a:bodyPr/>
                    <a:lstStyle/>
                    <a:p>
                      <a:r>
                        <a:rPr lang="en-US" sz="1400" dirty="0" smtClean="0">
                          <a:latin typeface="Arial" panose="020B0604020202020204" pitchFamily="34" charset="0"/>
                          <a:cs typeface="Arial" panose="020B0604020202020204" pitchFamily="34" charset="0"/>
                        </a:rPr>
                        <a:t>Special Class</a:t>
                      </a: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Conditional</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7"/>
                  </a:ext>
                </a:extLst>
              </a:tr>
              <a:tr h="301848">
                <a:tc>
                  <a:txBody>
                    <a:bodyPr/>
                    <a:lstStyle/>
                    <a:p>
                      <a:r>
                        <a:rPr lang="en-US" sz="1400" dirty="0" smtClean="0">
                          <a:latin typeface="Arial" panose="020B0604020202020204" pitchFamily="34" charset="0"/>
                          <a:cs typeface="Arial" panose="020B0604020202020204" pitchFamily="34" charset="0"/>
                        </a:rPr>
                        <a:t>TRICARE</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8"/>
                  </a:ext>
                </a:extLst>
              </a:tr>
              <a:tr h="309750">
                <a:tc>
                  <a:txBody>
                    <a:bodyPr/>
                    <a:lstStyle/>
                    <a:p>
                      <a:r>
                        <a:rPr lang="en-US" sz="1400" dirty="0" smtClean="0">
                          <a:latin typeface="Arial" panose="020B0604020202020204" pitchFamily="34" charset="0"/>
                          <a:cs typeface="Arial" panose="020B0604020202020204" pitchFamily="34" charset="0"/>
                        </a:rPr>
                        <a:t>Regional</a:t>
                      </a:r>
                      <a:r>
                        <a:rPr lang="en-US" sz="1400" baseline="0" dirty="0" smtClean="0">
                          <a:latin typeface="Arial" panose="020B0604020202020204" pitchFamily="34" charset="0"/>
                          <a:cs typeface="Arial" panose="020B0604020202020204" pitchFamily="34" charset="0"/>
                        </a:rPr>
                        <a:t> Counsel </a:t>
                      </a: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a:t>
                      </a:r>
                      <a:r>
                        <a:rPr lang="en-US" sz="1400" baseline="0" dirty="0" smtClean="0">
                          <a:latin typeface="Arial" panose="020B0604020202020204" pitchFamily="34" charset="0"/>
                          <a:cs typeface="Arial" panose="020B0604020202020204" pitchFamily="34" charset="0"/>
                        </a:rPr>
                        <a:t>– 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9"/>
                  </a:ext>
                </a:extLst>
              </a:tr>
              <a:tr h="301848">
                <a:tc>
                  <a:txBody>
                    <a:bodyPr/>
                    <a:lstStyle/>
                    <a:p>
                      <a:r>
                        <a:rPr lang="en-US" sz="1400" dirty="0" smtClean="0">
                          <a:latin typeface="Arial" panose="020B0604020202020204" pitchFamily="34" charset="0"/>
                          <a:cs typeface="Arial" panose="020B0604020202020204" pitchFamily="34" charset="0"/>
                        </a:rPr>
                        <a:t>Medicaid</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a:t>
                      </a:r>
                      <a:r>
                        <a:rPr lang="en-US" sz="1400" baseline="0" dirty="0" smtClean="0">
                          <a:latin typeface="Arial" panose="020B0604020202020204" pitchFamily="34" charset="0"/>
                          <a:cs typeface="Arial" panose="020B0604020202020204" pitchFamily="34" charset="0"/>
                        </a:rPr>
                        <a:t>– 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10"/>
                  </a:ext>
                </a:extLst>
              </a:tr>
              <a:tr h="301848">
                <a:tc>
                  <a:txBody>
                    <a:bodyPr/>
                    <a:lstStyle/>
                    <a:p>
                      <a:r>
                        <a:rPr lang="en-US" sz="1400" dirty="0" smtClean="0">
                          <a:latin typeface="Arial" panose="020B0604020202020204" pitchFamily="34" charset="0"/>
                          <a:cs typeface="Arial" panose="020B0604020202020204" pitchFamily="34" charset="0"/>
                        </a:rPr>
                        <a:t>Pharmacy </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No</a:t>
                      </a:r>
                      <a:r>
                        <a:rPr lang="en-US" sz="1400" baseline="0" dirty="0" smtClean="0">
                          <a:latin typeface="Arial" panose="020B0604020202020204" pitchFamily="34" charset="0"/>
                          <a:cs typeface="Arial" panose="020B0604020202020204" pitchFamily="34" charset="0"/>
                        </a:rPr>
                        <a:t>– VA Primary payer</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11"/>
                  </a:ext>
                </a:extLst>
              </a:tr>
              <a:tr h="301848">
                <a:tc>
                  <a:txBody>
                    <a:bodyPr/>
                    <a:lstStyle/>
                    <a:p>
                      <a:r>
                        <a:rPr lang="en-US" sz="1400" dirty="0" smtClean="0">
                          <a:latin typeface="Arial" panose="020B0604020202020204" pitchFamily="34" charset="0"/>
                          <a:cs typeface="Arial" panose="020B0604020202020204" pitchFamily="34" charset="0"/>
                        </a:rPr>
                        <a:t>Mental Health</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n/a</a:t>
                      </a:r>
                      <a:endParaRPr lang="en-US" sz="1400" dirty="0">
                        <a:latin typeface="Arial" panose="020B0604020202020204" pitchFamily="34" charset="0"/>
                        <a:cs typeface="Arial" panose="020B0604020202020204" pitchFamily="34" charset="0"/>
                      </a:endParaRPr>
                    </a:p>
                  </a:txBody>
                  <a:tcPr marL="90311" marR="90311" marT="45156" marB="45156"/>
                </a:tc>
                <a:tc>
                  <a:txBody>
                    <a:bodyPr/>
                    <a:lstStyle/>
                    <a:p>
                      <a:r>
                        <a:rPr lang="en-US" sz="1400" dirty="0" smtClean="0">
                          <a:latin typeface="Arial" panose="020B0604020202020204" pitchFamily="34" charset="0"/>
                          <a:cs typeface="Arial" panose="020B0604020202020204" pitchFamily="34" charset="0"/>
                        </a:rPr>
                        <a:t>Conditional </a:t>
                      </a:r>
                      <a:endParaRPr lang="en-US" sz="14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53</a:t>
            </a:fld>
            <a:endParaRPr lang="en-US" dirty="0">
              <a:solidFill>
                <a:prstClr val="white"/>
              </a:solidFill>
            </a:endParaRPr>
          </a:p>
        </p:txBody>
      </p:sp>
    </p:spTree>
    <p:extLst>
      <p:ext uri="{BB962C8B-B14F-4D97-AF65-F5344CB8AC3E}">
        <p14:creationId xmlns:p14="http://schemas.microsoft.com/office/powerpoint/2010/main" val="3492184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5639" y="42810"/>
            <a:ext cx="9217660" cy="304800"/>
          </a:xfrm>
        </p:spPr>
        <p:txBody>
          <a:bodyPr>
            <a:noAutofit/>
          </a:bodyPr>
          <a:lstStyle/>
          <a:p>
            <a:pPr algn="ctr"/>
            <a:r>
              <a:rPr lang="en-US" sz="2800" b="1" dirty="0" smtClean="0">
                <a:latin typeface="Arial" panose="020B0604020202020204" pitchFamily="34" charset="0"/>
                <a:ea typeface="ＭＳ Ｐゴシック"/>
                <a:cs typeface="Arial" panose="020B0604020202020204" pitchFamily="34" charset="0"/>
              </a:rPr>
              <a:t>Service Connection </a:t>
            </a:r>
            <a:r>
              <a:rPr lang="en-US" sz="2800" dirty="0" smtClean="0">
                <a:latin typeface="Arial" panose="020B0604020202020204" pitchFamily="34" charset="0"/>
                <a:ea typeface="ＭＳ Ｐゴシック"/>
                <a:cs typeface="Arial" panose="020B0604020202020204" pitchFamily="34" charset="0"/>
              </a:rPr>
              <a:t>&amp; </a:t>
            </a:r>
            <a:r>
              <a:rPr lang="en-US" sz="2800" b="1" dirty="0" smtClean="0">
                <a:latin typeface="Arial" panose="020B0604020202020204" pitchFamily="34" charset="0"/>
                <a:ea typeface="ＭＳ Ｐゴシック"/>
                <a:cs typeface="Arial" panose="020B0604020202020204" pitchFamily="34" charset="0"/>
              </a:rPr>
              <a:t>Special Authority Screening</a:t>
            </a:r>
          </a:p>
        </p:txBody>
      </p:sp>
      <p:sp>
        <p:nvSpPr>
          <p:cNvPr id="6" name="TextBox 5"/>
          <p:cNvSpPr txBox="1"/>
          <p:nvPr/>
        </p:nvSpPr>
        <p:spPr>
          <a:xfrm>
            <a:off x="236621" y="762000"/>
            <a:ext cx="891540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prstClr val="black"/>
                </a:solidFill>
                <a:latin typeface="Arial" panose="020B0604020202020204" pitchFamily="34" charset="0"/>
                <a:cs typeface="Arial" panose="020B0604020202020204" pitchFamily="34" charset="0"/>
              </a:rPr>
              <a:t>Veterans are eligible for cost-free medical care for conditions that have been adjudicated as a </a:t>
            </a:r>
            <a:r>
              <a:rPr lang="en-US" dirty="0" smtClean="0">
                <a:solidFill>
                  <a:prstClr val="black"/>
                </a:solidFill>
                <a:latin typeface="Arial" panose="020B0604020202020204" pitchFamily="34" charset="0"/>
                <a:cs typeface="Arial" panose="020B0604020202020204" pitchFamily="34" charset="0"/>
              </a:rPr>
              <a:t>SC </a:t>
            </a:r>
            <a:r>
              <a:rPr lang="en-US" dirty="0">
                <a:solidFill>
                  <a:prstClr val="black"/>
                </a:solidFill>
                <a:latin typeface="Arial" panose="020B0604020202020204" pitchFamily="34" charset="0"/>
                <a:cs typeface="Arial" panose="020B0604020202020204" pitchFamily="34" charset="0"/>
              </a:rPr>
              <a:t>condition or for special treatment authorities related to exposures or </a:t>
            </a:r>
            <a:r>
              <a:rPr lang="en-US" dirty="0" smtClean="0">
                <a:solidFill>
                  <a:prstClr val="black"/>
                </a:solidFill>
                <a:latin typeface="Arial" panose="020B0604020202020204" pitchFamily="34" charset="0"/>
                <a:cs typeface="Arial" panose="020B0604020202020204" pitchFamily="34" charset="0"/>
              </a:rPr>
              <a:t>experiences.</a:t>
            </a:r>
          </a:p>
          <a:p>
            <a:pPr marL="285750" indent="-285750">
              <a:spcAft>
                <a:spcPts val="600"/>
              </a:spcAft>
              <a:buFont typeface="Arial" panose="020B0604020202020204" pitchFamily="34" charset="0"/>
              <a:buChar char="•"/>
            </a:pPr>
            <a:r>
              <a:rPr lang="en-US" dirty="0" smtClean="0">
                <a:solidFill>
                  <a:prstClr val="black"/>
                </a:solidFill>
                <a:latin typeface="Arial" panose="020B0604020202020204" pitchFamily="34" charset="0"/>
                <a:cs typeface="Arial" panose="020B0604020202020204" pitchFamily="34" charset="0"/>
              </a:rPr>
              <a:t>SC/SA  screening determines the primary payer for VA Community Care Programs.</a:t>
            </a:r>
            <a:endParaRPr lang="en-US" dirty="0">
              <a:solidFill>
                <a:prstClr val="black"/>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54</a:t>
            </a:fld>
            <a:endParaRPr lang="en-US" dirty="0">
              <a:solidFill>
                <a:prstClr val="white"/>
              </a:solidFill>
            </a:endParaRPr>
          </a:p>
        </p:txBody>
      </p:sp>
      <p:grpSp>
        <p:nvGrpSpPr>
          <p:cNvPr id="10" name="Group 9"/>
          <p:cNvGrpSpPr/>
          <p:nvPr/>
        </p:nvGrpSpPr>
        <p:grpSpPr>
          <a:xfrm>
            <a:off x="250906" y="2884056"/>
            <a:ext cx="4419599" cy="2706231"/>
            <a:chOff x="250906" y="1219200"/>
            <a:chExt cx="4419599" cy="2706231"/>
          </a:xfrm>
        </p:grpSpPr>
        <p:grpSp>
          <p:nvGrpSpPr>
            <p:cNvPr id="12" name="Group 11"/>
            <p:cNvGrpSpPr/>
            <p:nvPr/>
          </p:nvGrpSpPr>
          <p:grpSpPr>
            <a:xfrm>
              <a:off x="250906" y="1219200"/>
              <a:ext cx="4419599" cy="2706231"/>
              <a:chOff x="679076" y="2438400"/>
              <a:chExt cx="8214791" cy="2133601"/>
            </a:xfrm>
          </p:grpSpPr>
          <p:sp>
            <p:nvSpPr>
              <p:cNvPr id="13" name="Rectangle 12"/>
              <p:cNvSpPr/>
              <p:nvPr/>
            </p:nvSpPr>
            <p:spPr bwMode="auto">
              <a:xfrm>
                <a:off x="679076" y="2611647"/>
                <a:ext cx="7931524" cy="1960354"/>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grpSp>
            <p:nvGrpSpPr>
              <p:cNvPr id="14" name="Group 13"/>
              <p:cNvGrpSpPr/>
              <p:nvPr/>
            </p:nvGrpSpPr>
            <p:grpSpPr>
              <a:xfrm>
                <a:off x="762000" y="2438400"/>
                <a:ext cx="8131867" cy="743633"/>
                <a:chOff x="762000" y="2440457"/>
                <a:chExt cx="8131867" cy="743633"/>
              </a:xfrm>
            </p:grpSpPr>
            <p:sp>
              <p:nvSpPr>
                <p:cNvPr id="15" name="TextBox 14"/>
                <p:cNvSpPr txBox="1"/>
                <p:nvPr/>
              </p:nvSpPr>
              <p:spPr>
                <a:xfrm>
                  <a:off x="2490928" y="2440457"/>
                  <a:ext cx="4307821" cy="266917"/>
                </a:xfrm>
                <a:prstGeom prst="rect">
                  <a:avLst/>
                </a:prstGeom>
                <a:solidFill>
                  <a:schemeClr val="bg1"/>
                </a:solidFill>
              </p:spPr>
              <p:txBody>
                <a:bodyPr wrap="square" rtlCol="0">
                  <a:spAutoFit/>
                </a:bodyPr>
                <a:lstStyle/>
                <a:p>
                  <a:pPr algn="ctr"/>
                  <a:r>
                    <a:rPr lang="en-US" sz="1600" b="1" dirty="0" smtClean="0">
                      <a:solidFill>
                        <a:srgbClr val="4F81BD"/>
                      </a:solidFill>
                      <a:latin typeface="Arial" panose="020B0604020202020204" pitchFamily="34" charset="0"/>
                      <a:cs typeface="Arial" panose="020B0604020202020204" pitchFamily="34" charset="0"/>
                    </a:rPr>
                    <a:t>SC/SA Monitors  </a:t>
                  </a:r>
                  <a:endParaRPr lang="en-US" sz="1600" b="1" dirty="0">
                    <a:solidFill>
                      <a:srgbClr val="4F81BD"/>
                    </a:solidFill>
                    <a:latin typeface="Arial" panose="020B0604020202020204" pitchFamily="34" charset="0"/>
                    <a:cs typeface="Arial" panose="020B0604020202020204" pitchFamily="34" charset="0"/>
                  </a:endParaRPr>
                </a:p>
              </p:txBody>
            </p:sp>
            <p:sp>
              <p:nvSpPr>
                <p:cNvPr id="16" name="TextBox 15"/>
                <p:cNvSpPr txBox="1"/>
                <p:nvPr/>
              </p:nvSpPr>
              <p:spPr>
                <a:xfrm>
                  <a:off x="762000" y="2941438"/>
                  <a:ext cx="8131867" cy="242652"/>
                </a:xfrm>
                <a:prstGeom prst="rect">
                  <a:avLst/>
                </a:prstGeom>
                <a:noFill/>
              </p:spPr>
              <p:txBody>
                <a:bodyPr wrap="square" rtlCol="0">
                  <a:spAutoFit/>
                </a:bodyPr>
                <a:lstStyle/>
                <a:p>
                  <a:endParaRPr lang="en-US" sz="1400" b="1" dirty="0">
                    <a:solidFill>
                      <a:prstClr val="black"/>
                    </a:solidFill>
                  </a:endParaRPr>
                </a:p>
              </p:txBody>
            </p:sp>
          </p:grpSp>
        </p:grpSp>
        <p:sp>
          <p:nvSpPr>
            <p:cNvPr id="4" name="Rectangle 3"/>
            <p:cNvSpPr/>
            <p:nvPr/>
          </p:nvSpPr>
          <p:spPr>
            <a:xfrm>
              <a:off x="296510" y="1548343"/>
              <a:ext cx="4123090" cy="1846659"/>
            </a:xfrm>
            <a:prstGeom prst="rect">
              <a:avLst/>
            </a:prstGeom>
          </p:spPr>
          <p:txBody>
            <a:bodyPr wrap="square">
              <a:spAutoFit/>
            </a:bodyPr>
            <a:lstStyle/>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Congress</a:t>
              </a:r>
              <a:endParaRPr lang="en-US" sz="16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Office of Management and Budget </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Office of the Inspector General </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VHA Leadership</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Third Party Payers</a:t>
              </a:r>
            </a:p>
            <a:p>
              <a:pPr marL="285750" indent="-285750">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Veterans</a:t>
              </a:r>
            </a:p>
            <a:p>
              <a:endParaRPr lang="en-US" dirty="0">
                <a:solidFill>
                  <a:prstClr val="black"/>
                </a:solidFill>
              </a:endParaRPr>
            </a:p>
          </p:txBody>
        </p:sp>
      </p:grpSp>
      <p:grpSp>
        <p:nvGrpSpPr>
          <p:cNvPr id="18" name="Group 17"/>
          <p:cNvGrpSpPr/>
          <p:nvPr/>
        </p:nvGrpSpPr>
        <p:grpSpPr>
          <a:xfrm>
            <a:off x="4648200" y="2837822"/>
            <a:ext cx="4267200" cy="2752465"/>
            <a:chOff x="4648200" y="2837822"/>
            <a:chExt cx="4267200" cy="2752465"/>
          </a:xfrm>
        </p:grpSpPr>
        <p:sp>
          <p:nvSpPr>
            <p:cNvPr id="9" name="TextBox 8"/>
            <p:cNvSpPr txBox="1"/>
            <p:nvPr/>
          </p:nvSpPr>
          <p:spPr>
            <a:xfrm>
              <a:off x="5219700" y="5344066"/>
              <a:ext cx="3048000" cy="246221"/>
            </a:xfrm>
            <a:prstGeom prst="rect">
              <a:avLst/>
            </a:prstGeom>
            <a:noFill/>
          </p:spPr>
          <p:txBody>
            <a:bodyPr wrap="square" rtlCol="0">
              <a:spAutoFit/>
            </a:bodyPr>
            <a:lstStyle/>
            <a:p>
              <a:pPr algn="ctr"/>
              <a:r>
                <a:rPr lang="en-US" sz="1000" dirty="0" smtClean="0">
                  <a:solidFill>
                    <a:prstClr val="black"/>
                  </a:solidFill>
                  <a:latin typeface="Arial" panose="020B0604020202020204" pitchFamily="34" charset="0"/>
                  <a:cs typeface="Arial" panose="020B0604020202020204" pitchFamily="34" charset="0"/>
                </a:rPr>
                <a:t>* If Veteran has Other Health Insurance (OHI)</a:t>
              </a:r>
              <a:endParaRPr lang="en-US" sz="1000" dirty="0">
                <a:solidFill>
                  <a:prstClr val="black"/>
                </a:solidFill>
                <a:latin typeface="Arial" panose="020B0604020202020204" pitchFamily="34" charset="0"/>
                <a:cs typeface="Arial" panose="020B0604020202020204" pitchFamily="34" charset="0"/>
              </a:endParaRPr>
            </a:p>
          </p:txBody>
        </p:sp>
        <p:grpSp>
          <p:nvGrpSpPr>
            <p:cNvPr id="17" name="Group 16"/>
            <p:cNvGrpSpPr/>
            <p:nvPr/>
          </p:nvGrpSpPr>
          <p:grpSpPr>
            <a:xfrm>
              <a:off x="4648200" y="2837822"/>
              <a:ext cx="4267200" cy="2724778"/>
              <a:chOff x="4648200" y="2837822"/>
              <a:chExt cx="4267200" cy="2724778"/>
            </a:xfrm>
          </p:grpSpPr>
          <p:graphicFrame>
            <p:nvGraphicFramePr>
              <p:cNvPr id="8" name="Content Placeholder 6"/>
              <p:cNvGraphicFramePr>
                <a:graphicFrameLocks/>
              </p:cNvGraphicFramePr>
              <p:nvPr>
                <p:extLst>
                  <p:ext uri="{D42A27DB-BD31-4B8C-83A1-F6EECF244321}">
                    <p14:modId xmlns:p14="http://schemas.microsoft.com/office/powerpoint/2010/main" val="2768211689"/>
                  </p:ext>
                </p:extLst>
              </p:nvPr>
            </p:nvGraphicFramePr>
            <p:xfrm>
              <a:off x="5029200" y="3348174"/>
              <a:ext cx="3399430" cy="1944862"/>
            </p:xfrm>
            <a:graphic>
              <a:graphicData uri="http://schemas.openxmlformats.org/drawingml/2006/table">
                <a:tbl>
                  <a:tblPr firstRow="1" bandRow="1">
                    <a:tableStyleId>{5C22544A-7EE6-4342-B048-85BDC9FD1C3A}</a:tableStyleId>
                  </a:tblPr>
                  <a:tblGrid>
                    <a:gridCol w="1233126">
                      <a:extLst>
                        <a:ext uri="{9D8B030D-6E8A-4147-A177-3AD203B41FA5}">
                          <a16:colId xmlns:a16="http://schemas.microsoft.com/office/drawing/2014/main" val="20000"/>
                        </a:ext>
                      </a:extLst>
                    </a:gridCol>
                    <a:gridCol w="1215526">
                      <a:extLst>
                        <a:ext uri="{9D8B030D-6E8A-4147-A177-3AD203B41FA5}">
                          <a16:colId xmlns:a16="http://schemas.microsoft.com/office/drawing/2014/main" val="20001"/>
                        </a:ext>
                      </a:extLst>
                    </a:gridCol>
                    <a:gridCol w="950778">
                      <a:extLst>
                        <a:ext uri="{9D8B030D-6E8A-4147-A177-3AD203B41FA5}">
                          <a16:colId xmlns:a16="http://schemas.microsoft.com/office/drawing/2014/main" val="20002"/>
                        </a:ext>
                      </a:extLst>
                    </a:gridCol>
                  </a:tblGrid>
                  <a:tr h="540388">
                    <a:tc gridSpan="3">
                      <a:txBody>
                        <a:bodyPr/>
                        <a:lstStyle/>
                        <a:p>
                          <a:pPr algn="ctr"/>
                          <a:r>
                            <a:rPr lang="en-US" sz="1200" dirty="0" smtClean="0">
                              <a:solidFill>
                                <a:schemeClr val="bg1"/>
                              </a:solidFill>
                              <a:latin typeface="Arial" panose="020B0604020202020204" pitchFamily="34" charset="0"/>
                              <a:cs typeface="Arial" panose="020B0604020202020204" pitchFamily="34" charset="0"/>
                            </a:rPr>
                            <a:t>Coordination of Benefits (COB) &amp; Primary Payer</a:t>
                          </a:r>
                          <a:endParaRPr lang="en-US" sz="1200" dirty="0">
                            <a:solidFill>
                              <a:schemeClr val="bg1"/>
                            </a:solidFill>
                            <a:latin typeface="Arial" panose="020B0604020202020204" pitchFamily="34" charset="0"/>
                            <a:cs typeface="Arial" panose="020B0604020202020204" pitchFamily="34" charset="0"/>
                          </a:endParaRPr>
                        </a:p>
                      </a:txBody>
                      <a:tcPr marL="90311" marR="90311" marT="45156" marB="45156"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57078">
                    <a:tc>
                      <a:txBody>
                        <a:bodyPr/>
                        <a:lstStyle/>
                        <a:p>
                          <a:pPr algn="ctr"/>
                          <a:r>
                            <a:rPr lang="en-US" sz="1200" b="1" dirty="0" smtClean="0">
                              <a:solidFill>
                                <a:schemeClr val="bg1"/>
                              </a:solidFill>
                              <a:latin typeface="Arial" panose="020B0604020202020204" pitchFamily="34" charset="0"/>
                              <a:cs typeface="Arial" panose="020B0604020202020204" pitchFamily="34" charset="0"/>
                            </a:rPr>
                            <a:t>Veteran has </a:t>
                          </a:r>
                          <a:r>
                            <a:rPr lang="en-US" sz="1200" b="1" baseline="0" dirty="0" smtClean="0">
                              <a:solidFill>
                                <a:schemeClr val="bg1"/>
                              </a:solidFill>
                              <a:latin typeface="Arial" panose="020B0604020202020204" pitchFamily="34" charset="0"/>
                              <a:cs typeface="Arial" panose="020B0604020202020204" pitchFamily="34" charset="0"/>
                            </a:rPr>
                            <a:t>SC/SA condition </a:t>
                          </a:r>
                          <a:endParaRPr lang="en-US" sz="1200" b="1" dirty="0">
                            <a:solidFill>
                              <a:schemeClr val="bg1"/>
                            </a:solidFill>
                            <a:latin typeface="Arial" panose="020B0604020202020204" pitchFamily="34" charset="0"/>
                            <a:cs typeface="Arial" panose="020B0604020202020204" pitchFamily="34" charset="0"/>
                          </a:endParaRPr>
                        </a:p>
                      </a:txBody>
                      <a:tcPr marL="90311" marR="90311" marT="45156" marB="45156" anchor="ctr">
                        <a:solidFill>
                          <a:schemeClr val="tx2"/>
                        </a:solidFill>
                      </a:tcPr>
                    </a:tc>
                    <a:tc>
                      <a:txBody>
                        <a:bodyPr/>
                        <a:lstStyle/>
                        <a:p>
                          <a:pPr algn="ctr"/>
                          <a:r>
                            <a:rPr lang="en-US" sz="1200" b="1" dirty="0" smtClean="0">
                              <a:solidFill>
                                <a:schemeClr val="bg1"/>
                              </a:solidFill>
                              <a:latin typeface="Arial" panose="020B0604020202020204" pitchFamily="34" charset="0"/>
                              <a:cs typeface="Arial" panose="020B0604020202020204" pitchFamily="34" charset="0"/>
                            </a:rPr>
                            <a:t>Treatment for SC/SA</a:t>
                          </a:r>
                          <a:r>
                            <a:rPr lang="en-US" sz="1200" b="1" baseline="0" dirty="0" smtClean="0">
                              <a:solidFill>
                                <a:schemeClr val="bg1"/>
                              </a:solidFill>
                              <a:latin typeface="Arial" panose="020B0604020202020204" pitchFamily="34" charset="0"/>
                              <a:cs typeface="Arial" panose="020B0604020202020204" pitchFamily="34" charset="0"/>
                            </a:rPr>
                            <a:t> Condition</a:t>
                          </a:r>
                          <a:endParaRPr lang="en-US" sz="1200" b="1" dirty="0">
                            <a:solidFill>
                              <a:schemeClr val="bg1"/>
                            </a:solidFill>
                            <a:latin typeface="Arial" panose="020B0604020202020204" pitchFamily="34" charset="0"/>
                            <a:cs typeface="Arial" panose="020B0604020202020204" pitchFamily="34" charset="0"/>
                          </a:endParaRPr>
                        </a:p>
                      </a:txBody>
                      <a:tcPr marL="90311" marR="90311" marT="45156" marB="45156" anchor="ctr">
                        <a:solidFill>
                          <a:schemeClr val="tx2"/>
                        </a:solidFill>
                      </a:tcPr>
                    </a:tc>
                    <a:tc>
                      <a:txBody>
                        <a:bodyPr/>
                        <a:lstStyle/>
                        <a:p>
                          <a:pPr algn="ctr"/>
                          <a:r>
                            <a:rPr lang="en-US" sz="1200" b="1" baseline="0" dirty="0" smtClean="0">
                              <a:solidFill>
                                <a:schemeClr val="bg1"/>
                              </a:solidFill>
                              <a:latin typeface="Arial" panose="020B0604020202020204" pitchFamily="34" charset="0"/>
                              <a:cs typeface="Arial" panose="020B0604020202020204" pitchFamily="34" charset="0"/>
                            </a:rPr>
                            <a:t>Primary Payer</a:t>
                          </a:r>
                          <a:endParaRPr lang="en-US" sz="1200" b="1" dirty="0">
                            <a:solidFill>
                              <a:schemeClr val="bg1"/>
                            </a:solidFill>
                            <a:latin typeface="Arial" panose="020B0604020202020204" pitchFamily="34" charset="0"/>
                            <a:cs typeface="Arial" panose="020B0604020202020204" pitchFamily="34" charset="0"/>
                          </a:endParaRPr>
                        </a:p>
                      </a:txBody>
                      <a:tcPr marL="90311" marR="90311" marT="45156" marB="45156" anchor="ctr">
                        <a:solidFill>
                          <a:schemeClr val="tx2"/>
                        </a:solidFill>
                      </a:tcPr>
                    </a:tc>
                    <a:extLst>
                      <a:ext uri="{0D108BD9-81ED-4DB2-BD59-A6C34878D82A}">
                        <a16:rowId xmlns:a16="http://schemas.microsoft.com/office/drawing/2014/main" val="10001"/>
                      </a:ext>
                    </a:extLst>
                  </a:tr>
                  <a:tr h="323698">
                    <a:tc>
                      <a:txBody>
                        <a:bodyPr/>
                        <a:lstStyle/>
                        <a:p>
                          <a:r>
                            <a:rPr lang="en-US" sz="1200" dirty="0" smtClean="0">
                              <a:latin typeface="Arial" panose="020B0604020202020204" pitchFamily="34" charset="0"/>
                              <a:cs typeface="Arial" panose="020B0604020202020204" pitchFamily="34" charset="0"/>
                            </a:rPr>
                            <a:t>Yes</a:t>
                          </a:r>
                          <a:endParaRPr lang="en-US" sz="1200" dirty="0">
                            <a:latin typeface="Arial" panose="020B0604020202020204" pitchFamily="34" charset="0"/>
                            <a:cs typeface="Arial" panose="020B0604020202020204" pitchFamily="34" charset="0"/>
                          </a:endParaRPr>
                        </a:p>
                      </a:txBody>
                      <a:tcPr marL="90311" marR="90311" marT="45156" marB="45156"/>
                    </a:tc>
                    <a:tc>
                      <a:txBody>
                        <a:bodyPr/>
                        <a:lstStyle/>
                        <a:p>
                          <a:r>
                            <a:rPr lang="en-US" sz="1200" dirty="0" smtClean="0">
                              <a:latin typeface="Arial" panose="020B0604020202020204" pitchFamily="34" charset="0"/>
                              <a:cs typeface="Arial" panose="020B0604020202020204" pitchFamily="34" charset="0"/>
                            </a:rPr>
                            <a:t>Yes</a:t>
                          </a:r>
                          <a:endParaRPr lang="en-US" sz="1200" dirty="0">
                            <a:latin typeface="Arial" panose="020B0604020202020204" pitchFamily="34" charset="0"/>
                            <a:cs typeface="Arial" panose="020B0604020202020204" pitchFamily="34" charset="0"/>
                          </a:endParaRPr>
                        </a:p>
                      </a:txBody>
                      <a:tcPr marL="90311" marR="90311" marT="45156" marB="45156"/>
                    </a:tc>
                    <a:tc>
                      <a:txBody>
                        <a:bodyPr/>
                        <a:lstStyle/>
                        <a:p>
                          <a:r>
                            <a:rPr lang="en-US" sz="1200" baseline="0" dirty="0" smtClean="0">
                              <a:latin typeface="Arial" panose="020B0604020202020204" pitchFamily="34" charset="0"/>
                              <a:cs typeface="Arial" panose="020B0604020202020204" pitchFamily="34" charset="0"/>
                            </a:rPr>
                            <a:t>VA</a:t>
                          </a:r>
                          <a:endParaRPr lang="en-US" sz="12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2"/>
                      </a:ext>
                    </a:extLst>
                  </a:tr>
                  <a:tr h="323698">
                    <a:tc>
                      <a:txBody>
                        <a:bodyPr/>
                        <a:lstStyle/>
                        <a:p>
                          <a:r>
                            <a:rPr lang="en-US" sz="1200" dirty="0" smtClean="0">
                              <a:latin typeface="Arial" panose="020B0604020202020204" pitchFamily="34" charset="0"/>
                              <a:cs typeface="Arial" panose="020B0604020202020204" pitchFamily="34" charset="0"/>
                            </a:rPr>
                            <a:t>Yes</a:t>
                          </a:r>
                        </a:p>
                      </a:txBody>
                      <a:tcPr marL="90311" marR="90311" marT="45156" marB="45156"/>
                    </a:tc>
                    <a:tc>
                      <a:txBody>
                        <a:bodyPr/>
                        <a:lstStyle/>
                        <a:p>
                          <a:r>
                            <a:rPr lang="en-US" sz="1200" dirty="0" smtClean="0">
                              <a:latin typeface="Arial" panose="020B0604020202020204" pitchFamily="34" charset="0"/>
                              <a:cs typeface="Arial" panose="020B0604020202020204" pitchFamily="34" charset="0"/>
                            </a:rPr>
                            <a:t>No</a:t>
                          </a:r>
                          <a:endParaRPr lang="en-US" sz="1200" dirty="0">
                            <a:latin typeface="Arial" panose="020B0604020202020204" pitchFamily="34" charset="0"/>
                            <a:cs typeface="Arial" panose="020B0604020202020204" pitchFamily="34" charset="0"/>
                          </a:endParaRPr>
                        </a:p>
                      </a:txBody>
                      <a:tcPr marL="90311" marR="90311" marT="45156" marB="45156"/>
                    </a:tc>
                    <a:tc>
                      <a:txBody>
                        <a:bodyPr/>
                        <a:lstStyle/>
                        <a:p>
                          <a:r>
                            <a:rPr lang="en-US" sz="1200" dirty="0" smtClean="0">
                              <a:latin typeface="Arial" panose="020B0604020202020204" pitchFamily="34" charset="0"/>
                              <a:cs typeface="Arial" panose="020B0604020202020204" pitchFamily="34" charset="0"/>
                            </a:rPr>
                            <a:t>OHI</a:t>
                          </a:r>
                          <a:r>
                            <a:rPr lang="en-US" sz="1200" baseline="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3"/>
                      </a:ext>
                    </a:extLst>
                  </a:tr>
                </a:tbl>
              </a:graphicData>
            </a:graphic>
          </p:graphicFrame>
          <p:grpSp>
            <p:nvGrpSpPr>
              <p:cNvPr id="11" name="Group 10"/>
              <p:cNvGrpSpPr/>
              <p:nvPr/>
            </p:nvGrpSpPr>
            <p:grpSpPr>
              <a:xfrm>
                <a:off x="4648200" y="2837822"/>
                <a:ext cx="4267200" cy="2724778"/>
                <a:chOff x="4648200" y="2837822"/>
                <a:chExt cx="4267200" cy="2724778"/>
              </a:xfrm>
            </p:grpSpPr>
            <p:sp>
              <p:nvSpPr>
                <p:cNvPr id="21" name="Rectangle 20"/>
                <p:cNvSpPr/>
                <p:nvPr/>
              </p:nvSpPr>
              <p:spPr bwMode="auto">
                <a:xfrm>
                  <a:off x="4648200" y="3076113"/>
                  <a:ext cx="4267200" cy="2486487"/>
                </a:xfrm>
                <a:prstGeom prst="rect">
                  <a:avLst/>
                </a:prstGeom>
                <a:noFill/>
                <a:ln w="19050" cap="flat" cmpd="sng" algn="ctr">
                  <a:solidFill>
                    <a:schemeClr val="accent1"/>
                  </a:solidFill>
                  <a:prstDash val="solid"/>
                  <a:round/>
                  <a:headEnd type="none" w="med" len="med"/>
                  <a:tailEnd type="none" w="med" len="med"/>
                </a:ln>
                <a:effectLst/>
              </p:spPr>
              <p:txBody>
                <a:bodyPr vert="horz" wrap="square" lIns="73152" tIns="73152" rIns="73152" bIns="73152" numCol="1" rtlCol="0" anchor="ctr" anchorCtr="0" compatLnSpc="1">
                  <a:prstTxWarp prst="textNoShape">
                    <a:avLst/>
                  </a:prstTxWarp>
                </a:bodyPr>
                <a:lstStyle/>
                <a:p>
                  <a:pPr algn="ctr" eaLnBrk="0" fontAlgn="base" hangingPunct="0">
                    <a:lnSpc>
                      <a:spcPct val="106000"/>
                    </a:lnSpc>
                    <a:spcBef>
                      <a:spcPct val="50000"/>
                    </a:spcBef>
                    <a:spcAft>
                      <a:spcPct val="0"/>
                    </a:spcAft>
                    <a:buSzPct val="100000"/>
                    <a:buFont typeface="Wingdings 2" pitchFamily="18" charset="2"/>
                    <a:buNone/>
                  </a:pPr>
                  <a:endParaRPr lang="en-US" sz="1600" b="1" dirty="0" smtClean="0">
                    <a:solidFill>
                      <a:prstClr val="white"/>
                    </a:solidFill>
                    <a:latin typeface="Arial" panose="020B0604020202020204" pitchFamily="34" charset="0"/>
                    <a:cs typeface="Arial" panose="020B0604020202020204" pitchFamily="34" charset="0"/>
                  </a:endParaRPr>
                </a:p>
              </p:txBody>
            </p:sp>
            <p:sp>
              <p:nvSpPr>
                <p:cNvPr id="20" name="TextBox 19"/>
                <p:cNvSpPr txBox="1"/>
                <p:nvPr/>
              </p:nvSpPr>
              <p:spPr>
                <a:xfrm>
                  <a:off x="5622986" y="2837822"/>
                  <a:ext cx="2317629" cy="338554"/>
                </a:xfrm>
                <a:prstGeom prst="rect">
                  <a:avLst/>
                </a:prstGeom>
                <a:solidFill>
                  <a:schemeClr val="bg1"/>
                </a:solidFill>
              </p:spPr>
              <p:txBody>
                <a:bodyPr wrap="square" rtlCol="0">
                  <a:spAutoFit/>
                </a:bodyPr>
                <a:lstStyle/>
                <a:p>
                  <a:pPr algn="ctr"/>
                  <a:r>
                    <a:rPr lang="en-US" sz="1600" b="1" dirty="0" smtClean="0">
                      <a:solidFill>
                        <a:srgbClr val="4F81BD"/>
                      </a:solidFill>
                      <a:latin typeface="Arial" panose="020B0604020202020204" pitchFamily="34" charset="0"/>
                      <a:cs typeface="Arial" panose="020B0604020202020204" pitchFamily="34" charset="0"/>
                    </a:rPr>
                    <a:t>Primary Payer  </a:t>
                  </a:r>
                  <a:endParaRPr lang="en-US" sz="1600" b="1" dirty="0">
                    <a:solidFill>
                      <a:srgbClr val="4F81BD"/>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9881330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0" y="40344"/>
            <a:ext cx="9143999" cy="381001"/>
          </a:xfrm>
        </p:spPr>
        <p:txBody>
          <a:bodyPr>
            <a:noAutofit/>
          </a:bodyPr>
          <a:lstStyle/>
          <a:p>
            <a:pPr algn="ctr"/>
            <a:r>
              <a:rPr lang="en-US" sz="2800" b="1" dirty="0" smtClean="0">
                <a:latin typeface="Arial" panose="020B0604020202020204" pitchFamily="34" charset="0"/>
                <a:ea typeface="ＭＳ Ｐゴシック"/>
                <a:cs typeface="Arial" panose="020B0604020202020204" pitchFamily="34" charset="0"/>
              </a:rPr>
              <a:t>Frequently Asked OHI and SC/SA Questions</a:t>
            </a:r>
          </a:p>
        </p:txBody>
      </p:sp>
      <p:graphicFrame>
        <p:nvGraphicFramePr>
          <p:cNvPr id="3" name="Table 2"/>
          <p:cNvGraphicFramePr>
            <a:graphicFrameLocks noGrp="1"/>
          </p:cNvGraphicFramePr>
          <p:nvPr>
            <p:extLst>
              <p:ext uri="{D42A27DB-BD31-4B8C-83A1-F6EECF244321}">
                <p14:modId xmlns:p14="http://schemas.microsoft.com/office/powerpoint/2010/main" val="852646367"/>
              </p:ext>
            </p:extLst>
          </p:nvPr>
        </p:nvGraphicFramePr>
        <p:xfrm>
          <a:off x="304800" y="762000"/>
          <a:ext cx="8534400" cy="4994208"/>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01848">
                <a:tc>
                  <a:txBody>
                    <a:bodyPr/>
                    <a:lstStyle/>
                    <a:p>
                      <a:pPr algn="ctr"/>
                      <a:r>
                        <a:rPr lang="en-US" sz="1600" b="1" dirty="0" smtClean="0">
                          <a:solidFill>
                            <a:schemeClr val="bg1"/>
                          </a:solidFill>
                          <a:latin typeface="Arial" panose="020B0604020202020204" pitchFamily="34" charset="0"/>
                          <a:cs typeface="Arial" panose="020B0604020202020204" pitchFamily="34" charset="0"/>
                        </a:rPr>
                        <a:t>Question</a:t>
                      </a:r>
                      <a:endParaRPr lang="en-US" sz="1600" b="1" dirty="0">
                        <a:solidFill>
                          <a:schemeClr val="bg1"/>
                        </a:solidFill>
                        <a:latin typeface="Arial" panose="020B0604020202020204" pitchFamily="34" charset="0"/>
                        <a:cs typeface="Arial" panose="020B0604020202020204" pitchFamily="34" charset="0"/>
                      </a:endParaRPr>
                    </a:p>
                  </a:txBody>
                  <a:tcPr marL="90311" marR="90311" marT="45156" marB="45156">
                    <a:solidFill>
                      <a:schemeClr val="tx2"/>
                    </a:solidFill>
                  </a:tcPr>
                </a:tc>
                <a:tc>
                  <a:txBody>
                    <a:bodyPr/>
                    <a:lstStyle/>
                    <a:p>
                      <a:pPr algn="ctr"/>
                      <a:r>
                        <a:rPr lang="en-US" sz="1600" b="1" dirty="0" smtClean="0">
                          <a:solidFill>
                            <a:schemeClr val="bg1"/>
                          </a:solidFill>
                          <a:latin typeface="Arial" panose="020B0604020202020204" pitchFamily="34" charset="0"/>
                          <a:cs typeface="Arial" panose="020B0604020202020204" pitchFamily="34" charset="0"/>
                        </a:rPr>
                        <a:t>Answer</a:t>
                      </a:r>
                      <a:endParaRPr lang="en-US" sz="1600" b="1" dirty="0">
                        <a:solidFill>
                          <a:schemeClr val="bg1"/>
                        </a:solidFill>
                        <a:latin typeface="Arial" panose="020B0604020202020204" pitchFamily="34" charset="0"/>
                        <a:cs typeface="Arial" panose="020B0604020202020204" pitchFamily="34" charset="0"/>
                      </a:endParaRPr>
                    </a:p>
                  </a:txBody>
                  <a:tcPr marL="90311" marR="90311" marT="45156" marB="45156">
                    <a:solidFill>
                      <a:schemeClr val="tx2"/>
                    </a:solidFill>
                  </a:tcPr>
                </a:tc>
                <a:extLst>
                  <a:ext uri="{0D108BD9-81ED-4DB2-BD59-A6C34878D82A}">
                    <a16:rowId xmlns:a16="http://schemas.microsoft.com/office/drawing/2014/main" val="10000"/>
                  </a:ext>
                </a:extLst>
              </a:tr>
              <a:tr h="30184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dirty="0" smtClean="0">
                          <a:latin typeface="Arial" panose="020B0604020202020204" pitchFamily="34" charset="0"/>
                          <a:ea typeface="ＭＳ Ｐゴシック"/>
                          <a:cs typeface="Arial" panose="020B0604020202020204" pitchFamily="34" charset="0"/>
                        </a:rPr>
                        <a:t>If a patient is 100% service connected for a specific condition,  are all their encounters service-connected?</a:t>
                      </a:r>
                    </a:p>
                  </a:txBody>
                  <a:tcPr marL="90311" marR="90311" marT="45156" marB="45156"/>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dirty="0" smtClean="0">
                          <a:solidFill>
                            <a:schemeClr val="dk1"/>
                          </a:solidFill>
                          <a:latin typeface="Arial" panose="020B0604020202020204" pitchFamily="34" charset="0"/>
                          <a:ea typeface="ＭＳ Ｐゴシック"/>
                          <a:cs typeface="Arial" panose="020B0604020202020204" pitchFamily="34" charset="0"/>
                        </a:rPr>
                        <a:t>No. The percentage (%) of service connection pertains only to the rated condition.  If the treatment was for a non-service connected condition, it would NOT be considered a service-connected encounter.</a:t>
                      </a:r>
                      <a:r>
                        <a:rPr lang="en-US" sz="1600" b="0" baseline="0" dirty="0" smtClean="0">
                          <a:solidFill>
                            <a:schemeClr val="dk1"/>
                          </a:solidFill>
                          <a:latin typeface="Arial" panose="020B0604020202020204" pitchFamily="34" charset="0"/>
                          <a:ea typeface="ＭＳ Ｐゴシック"/>
                          <a:cs typeface="Arial" panose="020B0604020202020204" pitchFamily="34" charset="0"/>
                        </a:rPr>
                        <a:t>  </a:t>
                      </a:r>
                      <a:r>
                        <a:rPr lang="en-US" sz="1600" b="0" dirty="0" smtClean="0">
                          <a:solidFill>
                            <a:schemeClr val="dk1"/>
                          </a:solidFill>
                          <a:latin typeface="Arial" panose="020B0604020202020204" pitchFamily="34" charset="0"/>
                          <a:ea typeface="ＭＳ Ｐゴシック"/>
                          <a:cs typeface="Arial" panose="020B0604020202020204" pitchFamily="34" charset="0"/>
                        </a:rPr>
                        <a:t>If a patient is 0% or 100%, they are still rated for that specific condition.  In other words, if a patient is 100% SC for his/her knee and he is treated for his back, this visit is billable.</a:t>
                      </a:r>
                    </a:p>
                  </a:txBody>
                  <a:tcPr marL="90311" marR="90311" marT="45156" marB="45156"/>
                </a:tc>
                <a:extLst>
                  <a:ext uri="{0D108BD9-81ED-4DB2-BD59-A6C34878D82A}">
                    <a16:rowId xmlns:a16="http://schemas.microsoft.com/office/drawing/2014/main" val="10001"/>
                  </a:ext>
                </a:extLst>
              </a:tr>
              <a:tr h="301848">
                <a:tc>
                  <a:txBody>
                    <a:bodyPr/>
                    <a:lstStyle/>
                    <a:p>
                      <a:r>
                        <a:rPr lang="en-US" sz="1600" dirty="0" smtClean="0">
                          <a:latin typeface="Arial" panose="020B0604020202020204" pitchFamily="34" charset="0"/>
                          <a:cs typeface="Arial" panose="020B0604020202020204" pitchFamily="34" charset="0"/>
                        </a:rPr>
                        <a:t>Are encounters screened as AO, EC, MST, CV, etc. billable?</a:t>
                      </a:r>
                    </a:p>
                  </a:txBody>
                  <a:tcPr marL="90311" marR="90311" marT="45156" marB="45156"/>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solidFill>
                            <a:schemeClr val="dk1"/>
                          </a:solidFill>
                          <a:latin typeface="Arial" panose="020B0604020202020204" pitchFamily="34" charset="0"/>
                          <a:ea typeface="+mn-ea"/>
                          <a:cs typeface="Arial" panose="020B0604020202020204" pitchFamily="34" charset="0"/>
                        </a:rPr>
                        <a:t>No.  Treatment for conditions covered under SAs are not billable.  Encounters are screened to ensure referral for treatment meets special</a:t>
                      </a:r>
                      <a:r>
                        <a:rPr lang="en-US" sz="1600" baseline="0" dirty="0" smtClean="0">
                          <a:solidFill>
                            <a:schemeClr val="dk1"/>
                          </a:solidFill>
                          <a:latin typeface="Arial" panose="020B0604020202020204" pitchFamily="34" charset="0"/>
                          <a:ea typeface="+mn-ea"/>
                          <a:cs typeface="Arial" panose="020B0604020202020204" pitchFamily="34" charset="0"/>
                        </a:rPr>
                        <a:t> </a:t>
                      </a:r>
                      <a:r>
                        <a:rPr lang="en-US" sz="1600" dirty="0" smtClean="0">
                          <a:solidFill>
                            <a:schemeClr val="dk1"/>
                          </a:solidFill>
                          <a:latin typeface="Arial" panose="020B0604020202020204" pitchFamily="34" charset="0"/>
                          <a:ea typeface="+mn-ea"/>
                          <a:cs typeface="Arial" panose="020B0604020202020204" pitchFamily="34" charset="0"/>
                        </a:rPr>
                        <a:t>authority intent.</a:t>
                      </a:r>
                    </a:p>
                  </a:txBody>
                  <a:tcPr marL="90311" marR="90311" marT="45156" marB="45156"/>
                </a:tc>
                <a:extLst>
                  <a:ext uri="{0D108BD9-81ED-4DB2-BD59-A6C34878D82A}">
                    <a16:rowId xmlns:a16="http://schemas.microsoft.com/office/drawing/2014/main" val="10002"/>
                  </a:ext>
                </a:extLst>
              </a:tr>
              <a:tr h="301848">
                <a:tc>
                  <a:txBody>
                    <a:bodyPr/>
                    <a:lstStyle/>
                    <a:p>
                      <a:r>
                        <a:rPr lang="en-US" sz="1600" dirty="0" smtClean="0">
                          <a:latin typeface="Arial" panose="020B0604020202020204" pitchFamily="34" charset="0"/>
                          <a:cs typeface="Arial" panose="020B0604020202020204" pitchFamily="34" charset="0"/>
                        </a:rPr>
                        <a:t>Must the Veteran’s other health insurance (OHI) be billed for</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conditions that are adjunct or secondary to the service-connected</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condition?</a:t>
                      </a:r>
                    </a:p>
                  </a:txBody>
                  <a:tcPr marL="90311" marR="90311" marT="45156" marB="45156"/>
                </a:tc>
                <a:tc>
                  <a:txBody>
                    <a:bodyPr/>
                    <a:lstStyle/>
                    <a:p>
                      <a:r>
                        <a:rPr lang="en-US" sz="1600" dirty="0" smtClean="0">
                          <a:latin typeface="Arial" panose="020B0604020202020204" pitchFamily="34" charset="0"/>
                          <a:cs typeface="Arial" panose="020B0604020202020204" pitchFamily="34" charset="0"/>
                        </a:rPr>
                        <a:t>Yes.  Adjunct and secondary conditions are not service connected per current interpretation of the law and should be billed to the insurance carrier.</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Current interpretation of the law</a:t>
                      </a:r>
                      <a:r>
                        <a:rPr lang="en-US" sz="1600" baseline="0" dirty="0" smtClean="0">
                          <a:latin typeface="Arial" panose="020B0604020202020204" pitchFamily="34" charset="0"/>
                          <a:cs typeface="Arial" panose="020B0604020202020204" pitchFamily="34" charset="0"/>
                        </a:rPr>
                        <a:t> is as follows:</a:t>
                      </a:r>
                      <a:endParaRPr lang="en-US" sz="16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Adjunct condition</a:t>
                      </a:r>
                      <a:r>
                        <a:rPr lang="en-US" sz="1600" baseline="0" dirty="0" smtClean="0">
                          <a:latin typeface="Arial" panose="020B0604020202020204" pitchFamily="34" charset="0"/>
                          <a:cs typeface="Arial" panose="020B0604020202020204" pitchFamily="34" charset="0"/>
                        </a:rPr>
                        <a:t> is</a:t>
                      </a:r>
                      <a:r>
                        <a:rPr lang="en-US" sz="1600" dirty="0" smtClean="0">
                          <a:latin typeface="Arial" panose="020B0604020202020204" pitchFamily="34" charset="0"/>
                          <a:cs typeface="Arial" panose="020B0604020202020204" pitchFamily="34" charset="0"/>
                        </a:rPr>
                        <a:t> associated with or aggravating a disease or condition which is service connected.</a:t>
                      </a:r>
                    </a:p>
                    <a:p>
                      <a:pPr marL="171450" indent="-1714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Secondary condition has been caused or is the result of a service connected condition.</a:t>
                      </a:r>
                      <a:endParaRPr lang="en-US" sz="1600" dirty="0">
                        <a:latin typeface="Arial" panose="020B0604020202020204" pitchFamily="34" charset="0"/>
                        <a:cs typeface="Arial" panose="020B0604020202020204" pitchFamily="34" charset="0"/>
                      </a:endParaRPr>
                    </a:p>
                  </a:txBody>
                  <a:tcPr marL="90311" marR="90311" marT="45156" marB="45156"/>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7"/>
          </p:nvPr>
        </p:nvSpPr>
        <p:spPr/>
        <p:txBody>
          <a:bodyPr/>
          <a:lstStyle/>
          <a:p>
            <a:pPr marL="25400"/>
            <a:fld id="{81D60167-4931-47E6-BA6A-407CBD079E47}" type="slidenum">
              <a:rPr lang="en-US" smtClean="0">
                <a:solidFill>
                  <a:prstClr val="white"/>
                </a:solidFill>
              </a:rPr>
              <a:pPr marL="25400"/>
              <a:t>55</a:t>
            </a:fld>
            <a:endParaRPr lang="en-US" dirty="0">
              <a:solidFill>
                <a:prstClr val="white"/>
              </a:solidFill>
            </a:endParaRPr>
          </a:p>
        </p:txBody>
      </p:sp>
    </p:spTree>
    <p:extLst>
      <p:ext uri="{BB962C8B-B14F-4D97-AF65-F5344CB8AC3E}">
        <p14:creationId xmlns:p14="http://schemas.microsoft.com/office/powerpoint/2010/main" val="22311699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140" y="131641"/>
            <a:ext cx="8681719" cy="369332"/>
          </a:xfrm>
        </p:spPr>
        <p:txBody>
          <a:bodyPr/>
          <a:lstStyle/>
          <a:p>
            <a:pPr algn="ctr"/>
            <a:r>
              <a:rPr lang="en-US" dirty="0" smtClean="0"/>
              <a:t>How Will We Get There?</a:t>
            </a:r>
            <a:endParaRPr lang="en-US" dirty="0"/>
          </a:p>
        </p:txBody>
      </p:sp>
      <p:sp>
        <p:nvSpPr>
          <p:cNvPr id="5" name="TextBox 4"/>
          <p:cNvSpPr txBox="1"/>
          <p:nvPr/>
        </p:nvSpPr>
        <p:spPr>
          <a:xfrm>
            <a:off x="301752" y="841248"/>
            <a:ext cx="8590642" cy="830997"/>
          </a:xfrm>
          <a:prstGeom prst="rect">
            <a:avLst/>
          </a:prstGeom>
          <a:noFill/>
        </p:spPr>
        <p:txBody>
          <a:bodyPr vert="horz" wrap="square" lIns="0" tIns="0" rIns="0" bIns="0" rtlCol="0">
            <a:spAutoFit/>
          </a:bodyPr>
          <a:lstStyle/>
          <a:p>
            <a:pPr marL="342900" indent="-342900">
              <a:spcBef>
                <a:spcPts val="400"/>
              </a:spcBef>
              <a:spcAft>
                <a:spcPct val="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VA is taking immediate steps to improve stakeholders’ experiences while also planning and implementing long-term improvements for the new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ommunity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rogram</a:t>
            </a:r>
            <a:r>
              <a:rPr lang="en-US" i="1" dirty="0" smtClean="0">
                <a:latin typeface="Arial" panose="020B0604020202020204" pitchFamily="34" charset="0"/>
                <a:cs typeface="Arial" panose="020B0604020202020204" pitchFamily="34" charset="0"/>
              </a:rPr>
              <a:t>. </a:t>
            </a:r>
            <a:endParaRPr lang="en-US" i="1" dirty="0">
              <a:latin typeface="Arial" panose="020B0604020202020204" pitchFamily="34" charset="0"/>
              <a:cs typeface="Arial" panose="020B0604020202020204" pitchFamily="34" charset="0"/>
            </a:endParaRPr>
          </a:p>
        </p:txBody>
      </p:sp>
      <p:pic>
        <p:nvPicPr>
          <p:cNvPr id="6" name="Picture 5" descr="Step 1 - Immediate Steps to Improve Stakeholder Experiance:&#10;-Implement contract modification&#10;-Reduce unnecessary steps in the process&#10;-Improve communications&#10;&#10;Step 2 - Long-Term Steps to Improve Stakeholder Experience&#10;-Develop detailed implementation plan&#10;-Execute make/buy decisions&#10;-Implement integrated solutions"/>
          <p:cNvPicPr>
            <a:picLocks noChangeAspect="1"/>
          </p:cNvPicPr>
          <p:nvPr/>
        </p:nvPicPr>
        <p:blipFill>
          <a:blip r:embed="rId3"/>
          <a:stretch>
            <a:fillRect/>
          </a:stretch>
        </p:blipFill>
        <p:spPr>
          <a:xfrm>
            <a:off x="914400" y="1910716"/>
            <a:ext cx="7728858" cy="4032884"/>
          </a:xfrm>
          <a:prstGeom prst="rect">
            <a:avLst/>
          </a:prstGeom>
        </p:spPr>
      </p:pic>
      <p:sp>
        <p:nvSpPr>
          <p:cNvPr id="4" name="Slide Number Placeholder 3"/>
          <p:cNvSpPr>
            <a:spLocks noGrp="1"/>
          </p:cNvSpPr>
          <p:nvPr>
            <p:ph type="sldNum" sz="quarter" idx="7"/>
          </p:nvPr>
        </p:nvSpPr>
        <p:spPr/>
        <p:txBody>
          <a:bodyPr/>
          <a:lstStyle/>
          <a:p>
            <a:pPr marL="25400"/>
            <a:fld id="{81D60167-4931-47E6-BA6A-407CBD079E47}" type="slidenum">
              <a:rPr lang="en-US" smtClean="0">
                <a:solidFill>
                  <a:prstClr val="white"/>
                </a:solidFill>
              </a:rPr>
              <a:pPr marL="25400"/>
              <a:t>6</a:t>
            </a:fld>
            <a:endParaRPr lang="en-US" dirty="0">
              <a:solidFill>
                <a:prstClr val="white"/>
              </a:solidFill>
            </a:endParaRPr>
          </a:p>
        </p:txBody>
      </p:sp>
    </p:spTree>
    <p:extLst>
      <p:ext uri="{BB962C8B-B14F-4D97-AF65-F5344CB8AC3E}">
        <p14:creationId xmlns:p14="http://schemas.microsoft.com/office/powerpoint/2010/main" val="194544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39" y="32084"/>
            <a:ext cx="8681719" cy="430887"/>
          </a:xfrm>
          <a:prstGeom prst="rect">
            <a:avLst/>
          </a:prstGeom>
        </p:spPr>
        <p:txBody>
          <a:bodyPr vert="horz" wrap="square" lIns="0" tIns="0" rIns="0" bIns="0" rtlCol="0">
            <a:spAutoFit/>
          </a:bodyPr>
          <a:lstStyle/>
          <a:p>
            <a:pPr marL="1945639">
              <a:lnSpc>
                <a:spcPct val="100000"/>
              </a:lnSpc>
            </a:pPr>
            <a:r>
              <a:rPr sz="2800" dirty="0"/>
              <a:t>Our</a:t>
            </a:r>
            <a:r>
              <a:rPr sz="2800" spc="-20" dirty="0"/>
              <a:t> </a:t>
            </a:r>
            <a:r>
              <a:rPr sz="2800" dirty="0"/>
              <a:t>Goal</a:t>
            </a:r>
            <a:r>
              <a:rPr sz="2800" spc="-15" dirty="0"/>
              <a:t> </a:t>
            </a:r>
            <a:r>
              <a:rPr sz="2800" dirty="0"/>
              <a:t>for</a:t>
            </a:r>
            <a:r>
              <a:rPr sz="2800" spc="-10" dirty="0"/>
              <a:t> </a:t>
            </a:r>
            <a:r>
              <a:rPr sz="2800" spc="-185" dirty="0"/>
              <a:t>V</a:t>
            </a:r>
            <a:r>
              <a:rPr sz="2800" dirty="0"/>
              <a:t>A</a:t>
            </a:r>
            <a:r>
              <a:rPr sz="2800" spc="-90" dirty="0"/>
              <a:t> </a:t>
            </a:r>
            <a:r>
              <a:rPr sz="2800" dirty="0"/>
              <a:t>Commun</a:t>
            </a:r>
            <a:r>
              <a:rPr sz="2800" spc="5" dirty="0"/>
              <a:t>i</a:t>
            </a:r>
            <a:r>
              <a:rPr sz="2800" dirty="0"/>
              <a:t>ty</a:t>
            </a:r>
            <a:r>
              <a:rPr sz="2800" spc="-10" dirty="0"/>
              <a:t> </a:t>
            </a:r>
            <a:r>
              <a:rPr sz="2800" dirty="0"/>
              <a:t>Care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white"/>
                </a:solidFill>
              </a:rPr>
              <a:pPr marL="25400"/>
              <a:t>7</a:t>
            </a:fld>
            <a:endParaRPr dirty="0">
              <a:solidFill>
                <a:prstClr val="white"/>
              </a:solidFill>
            </a:endParaRPr>
          </a:p>
        </p:txBody>
      </p:sp>
      <p:sp>
        <p:nvSpPr>
          <p:cNvPr id="3" name="object 3"/>
          <p:cNvSpPr txBox="1">
            <a:spLocks noGrp="1"/>
          </p:cNvSpPr>
          <p:nvPr>
            <p:ph type="body" idx="1"/>
          </p:nvPr>
        </p:nvSpPr>
        <p:spPr>
          <a:xfrm>
            <a:off x="1105281" y="2454066"/>
            <a:ext cx="6933437" cy="1723549"/>
          </a:xfrm>
          <a:prstGeom prst="rect">
            <a:avLst/>
          </a:prstGeom>
        </p:spPr>
        <p:txBody>
          <a:bodyPr vert="horz" wrap="square" lIns="0" tIns="0" rIns="0" bIns="0" rtlCol="0">
            <a:spAutoFit/>
          </a:bodyPr>
          <a:lstStyle/>
          <a:p>
            <a:pPr marL="12700" marR="5080" indent="-5080" algn="ctr">
              <a:lnSpc>
                <a:spcPct val="100000"/>
              </a:lnSpc>
            </a:pPr>
            <a:r>
              <a:rPr spc="-15" dirty="0">
                <a:solidFill>
                  <a:srgbClr val="000000"/>
                </a:solidFill>
              </a:rPr>
              <a:t>Del</a:t>
            </a:r>
            <a:r>
              <a:rPr spc="-5" dirty="0">
                <a:solidFill>
                  <a:srgbClr val="000000"/>
                </a:solidFill>
              </a:rPr>
              <a:t>i</a:t>
            </a:r>
            <a:r>
              <a:rPr spc="-20" dirty="0">
                <a:solidFill>
                  <a:srgbClr val="000000"/>
                </a:solidFill>
              </a:rPr>
              <a:t>v</a:t>
            </a:r>
            <a:r>
              <a:rPr spc="-15" dirty="0">
                <a:solidFill>
                  <a:srgbClr val="000000"/>
                </a:solidFill>
              </a:rPr>
              <a:t>er</a:t>
            </a:r>
            <a:r>
              <a:rPr spc="-5" dirty="0">
                <a:solidFill>
                  <a:srgbClr val="000000"/>
                </a:solidFill>
              </a:rPr>
              <a:t> </a:t>
            </a:r>
            <a:r>
              <a:rPr spc="-20" dirty="0">
                <a:solidFill>
                  <a:srgbClr val="000000"/>
                </a:solidFill>
              </a:rPr>
              <a:t>a</a:t>
            </a:r>
            <a:r>
              <a:rPr spc="15" dirty="0">
                <a:solidFill>
                  <a:srgbClr val="000000"/>
                </a:solidFill>
              </a:rPr>
              <a:t> </a:t>
            </a:r>
            <a:r>
              <a:rPr spc="-15" dirty="0">
                <a:solidFill>
                  <a:srgbClr val="000000"/>
                </a:solidFill>
              </a:rPr>
              <a:t>pro</a:t>
            </a:r>
            <a:r>
              <a:rPr spc="-30" dirty="0">
                <a:solidFill>
                  <a:srgbClr val="000000"/>
                </a:solidFill>
              </a:rPr>
              <a:t>g</a:t>
            </a:r>
            <a:r>
              <a:rPr spc="-15" dirty="0">
                <a:solidFill>
                  <a:srgbClr val="000000"/>
                </a:solidFill>
              </a:rPr>
              <a:t>ra</a:t>
            </a:r>
            <a:r>
              <a:rPr spc="-25" dirty="0">
                <a:solidFill>
                  <a:srgbClr val="000000"/>
                </a:solidFill>
              </a:rPr>
              <a:t>m</a:t>
            </a:r>
            <a:r>
              <a:rPr spc="15" dirty="0">
                <a:solidFill>
                  <a:srgbClr val="000000"/>
                </a:solidFill>
              </a:rPr>
              <a:t> </a:t>
            </a:r>
            <a:r>
              <a:rPr spc="-15" dirty="0">
                <a:solidFill>
                  <a:srgbClr val="000000"/>
                </a:solidFill>
              </a:rPr>
              <a:t>that</a:t>
            </a:r>
            <a:r>
              <a:rPr spc="15" dirty="0">
                <a:solidFill>
                  <a:srgbClr val="000000"/>
                </a:solidFill>
              </a:rPr>
              <a:t> </a:t>
            </a:r>
            <a:r>
              <a:rPr spc="-15" dirty="0">
                <a:solidFill>
                  <a:srgbClr val="000000"/>
                </a:solidFill>
              </a:rPr>
              <a:t>is</a:t>
            </a:r>
            <a:r>
              <a:rPr spc="5" dirty="0">
                <a:solidFill>
                  <a:srgbClr val="000000"/>
                </a:solidFill>
              </a:rPr>
              <a:t> </a:t>
            </a:r>
            <a:r>
              <a:rPr spc="-20" dirty="0">
                <a:solidFill>
                  <a:srgbClr val="000000"/>
                </a:solidFill>
              </a:rPr>
              <a:t>e</a:t>
            </a:r>
            <a:r>
              <a:rPr spc="-15" dirty="0">
                <a:solidFill>
                  <a:srgbClr val="000000"/>
                </a:solidFill>
              </a:rPr>
              <a:t>a</a:t>
            </a:r>
            <a:r>
              <a:rPr spc="-20" dirty="0">
                <a:solidFill>
                  <a:srgbClr val="000000"/>
                </a:solidFill>
              </a:rPr>
              <a:t>sy</a:t>
            </a:r>
            <a:r>
              <a:rPr spc="20" dirty="0">
                <a:solidFill>
                  <a:srgbClr val="000000"/>
                </a:solidFill>
              </a:rPr>
              <a:t> </a:t>
            </a:r>
            <a:r>
              <a:rPr spc="-15" dirty="0">
                <a:solidFill>
                  <a:srgbClr val="000000"/>
                </a:solidFill>
              </a:rPr>
              <a:t>to u</a:t>
            </a:r>
            <a:r>
              <a:rPr spc="-35" dirty="0">
                <a:solidFill>
                  <a:srgbClr val="000000"/>
                </a:solidFill>
              </a:rPr>
              <a:t>n</a:t>
            </a:r>
            <a:r>
              <a:rPr spc="-15" dirty="0">
                <a:solidFill>
                  <a:srgbClr val="000000"/>
                </a:solidFill>
              </a:rPr>
              <a:t>ders</a:t>
            </a:r>
            <a:r>
              <a:rPr spc="-5" dirty="0">
                <a:solidFill>
                  <a:srgbClr val="000000"/>
                </a:solidFill>
              </a:rPr>
              <a:t>t</a:t>
            </a:r>
            <a:r>
              <a:rPr spc="-20" dirty="0">
                <a:solidFill>
                  <a:srgbClr val="000000"/>
                </a:solidFill>
              </a:rPr>
              <a:t>an</a:t>
            </a:r>
            <a:r>
              <a:rPr spc="-25" dirty="0">
                <a:solidFill>
                  <a:srgbClr val="000000"/>
                </a:solidFill>
              </a:rPr>
              <a:t>d</a:t>
            </a:r>
            <a:r>
              <a:rPr spc="-10" dirty="0">
                <a:solidFill>
                  <a:srgbClr val="000000"/>
                </a:solidFill>
              </a:rPr>
              <a:t>,</a:t>
            </a:r>
            <a:r>
              <a:rPr spc="35" dirty="0">
                <a:solidFill>
                  <a:srgbClr val="000000"/>
                </a:solidFill>
              </a:rPr>
              <a:t> </a:t>
            </a:r>
            <a:r>
              <a:rPr spc="-15" dirty="0">
                <a:solidFill>
                  <a:srgbClr val="000000"/>
                </a:solidFill>
              </a:rPr>
              <a:t>simple</a:t>
            </a:r>
            <a:r>
              <a:rPr dirty="0">
                <a:solidFill>
                  <a:srgbClr val="000000"/>
                </a:solidFill>
              </a:rPr>
              <a:t> </a:t>
            </a:r>
            <a:r>
              <a:rPr spc="-15" dirty="0">
                <a:solidFill>
                  <a:srgbClr val="000000"/>
                </a:solidFill>
              </a:rPr>
              <a:t>to</a:t>
            </a:r>
            <a:r>
              <a:rPr spc="15" dirty="0">
                <a:solidFill>
                  <a:srgbClr val="000000"/>
                </a:solidFill>
              </a:rPr>
              <a:t> </a:t>
            </a:r>
            <a:r>
              <a:rPr spc="-15" dirty="0">
                <a:solidFill>
                  <a:srgbClr val="000000"/>
                </a:solidFill>
              </a:rPr>
              <a:t>administe</a:t>
            </a:r>
            <a:r>
              <a:rPr spc="-165" dirty="0">
                <a:solidFill>
                  <a:srgbClr val="000000"/>
                </a:solidFill>
              </a:rPr>
              <a:t>r</a:t>
            </a:r>
            <a:r>
              <a:rPr spc="-10" dirty="0">
                <a:solidFill>
                  <a:srgbClr val="000000"/>
                </a:solidFill>
              </a:rPr>
              <a:t>,</a:t>
            </a:r>
            <a:r>
              <a:rPr spc="-5" dirty="0">
                <a:solidFill>
                  <a:srgbClr val="000000"/>
                </a:solidFill>
              </a:rPr>
              <a:t> </a:t>
            </a:r>
            <a:r>
              <a:rPr spc="-20" dirty="0">
                <a:solidFill>
                  <a:srgbClr val="000000"/>
                </a:solidFill>
              </a:rPr>
              <a:t>and me</a:t>
            </a:r>
            <a:r>
              <a:rPr spc="-15" dirty="0">
                <a:solidFill>
                  <a:srgbClr val="000000"/>
                </a:solidFill>
              </a:rPr>
              <a:t>ets</a:t>
            </a:r>
            <a:r>
              <a:rPr spc="20" dirty="0">
                <a:solidFill>
                  <a:srgbClr val="000000"/>
                </a:solidFill>
              </a:rPr>
              <a:t> </a:t>
            </a:r>
            <a:r>
              <a:rPr spc="-15" dirty="0">
                <a:solidFill>
                  <a:srgbClr val="000000"/>
                </a:solidFill>
              </a:rPr>
              <a:t>the</a:t>
            </a:r>
            <a:r>
              <a:rPr spc="5" dirty="0">
                <a:solidFill>
                  <a:srgbClr val="000000"/>
                </a:solidFill>
              </a:rPr>
              <a:t> </a:t>
            </a:r>
            <a:r>
              <a:rPr spc="-20" dirty="0">
                <a:solidFill>
                  <a:srgbClr val="000000"/>
                </a:solidFill>
              </a:rPr>
              <a:t>needs</a:t>
            </a:r>
            <a:r>
              <a:rPr spc="35" dirty="0">
                <a:solidFill>
                  <a:srgbClr val="000000"/>
                </a:solidFill>
              </a:rPr>
              <a:t> </a:t>
            </a:r>
            <a:r>
              <a:rPr spc="-15" dirty="0">
                <a:solidFill>
                  <a:srgbClr val="000000"/>
                </a:solidFill>
              </a:rPr>
              <a:t>of</a:t>
            </a:r>
            <a:r>
              <a:rPr spc="-5" dirty="0">
                <a:solidFill>
                  <a:srgbClr val="000000"/>
                </a:solidFill>
              </a:rPr>
              <a:t> </a:t>
            </a:r>
            <a:r>
              <a:rPr spc="-180" dirty="0">
                <a:solidFill>
                  <a:srgbClr val="000000"/>
                </a:solidFill>
              </a:rPr>
              <a:t>V</a:t>
            </a:r>
            <a:r>
              <a:rPr spc="-20" dirty="0">
                <a:solidFill>
                  <a:srgbClr val="000000"/>
                </a:solidFill>
              </a:rPr>
              <a:t>e</a:t>
            </a:r>
            <a:r>
              <a:rPr spc="-5" dirty="0">
                <a:solidFill>
                  <a:srgbClr val="000000"/>
                </a:solidFill>
              </a:rPr>
              <a:t>t</a:t>
            </a:r>
            <a:r>
              <a:rPr spc="-20" dirty="0">
                <a:solidFill>
                  <a:srgbClr val="000000"/>
                </a:solidFill>
              </a:rPr>
              <a:t>e</a:t>
            </a:r>
            <a:r>
              <a:rPr spc="-10" dirty="0">
                <a:solidFill>
                  <a:srgbClr val="000000"/>
                </a:solidFill>
              </a:rPr>
              <a:t>r</a:t>
            </a:r>
            <a:r>
              <a:rPr spc="-15" dirty="0">
                <a:solidFill>
                  <a:srgbClr val="000000"/>
                </a:solidFill>
              </a:rPr>
              <a:t>ans,</a:t>
            </a:r>
            <a:r>
              <a:rPr spc="30" dirty="0">
                <a:solidFill>
                  <a:srgbClr val="000000"/>
                </a:solidFill>
              </a:rPr>
              <a:t> </a:t>
            </a:r>
            <a:r>
              <a:rPr spc="-20" dirty="0">
                <a:solidFill>
                  <a:srgbClr val="000000"/>
                </a:solidFill>
              </a:rPr>
              <a:t>communi</a:t>
            </a:r>
            <a:r>
              <a:rPr dirty="0">
                <a:solidFill>
                  <a:srgbClr val="000000"/>
                </a:solidFill>
              </a:rPr>
              <a:t>t</a:t>
            </a:r>
            <a:r>
              <a:rPr spc="-20" dirty="0">
                <a:solidFill>
                  <a:srgbClr val="000000"/>
                </a:solidFill>
              </a:rPr>
              <a:t>y</a:t>
            </a:r>
            <a:r>
              <a:rPr spc="-15" dirty="0">
                <a:solidFill>
                  <a:srgbClr val="000000"/>
                </a:solidFill>
              </a:rPr>
              <a:t> provide</a:t>
            </a:r>
            <a:r>
              <a:rPr spc="-10" dirty="0">
                <a:solidFill>
                  <a:srgbClr val="000000"/>
                </a:solidFill>
              </a:rPr>
              <a:t>rs,</a:t>
            </a:r>
            <a:r>
              <a:rPr spc="10" dirty="0">
                <a:solidFill>
                  <a:srgbClr val="000000"/>
                </a:solidFill>
              </a:rPr>
              <a:t> </a:t>
            </a:r>
            <a:r>
              <a:rPr spc="-20" dirty="0">
                <a:solidFill>
                  <a:srgbClr val="000000"/>
                </a:solidFill>
              </a:rPr>
              <a:t>and</a:t>
            </a:r>
            <a:r>
              <a:rPr spc="5" dirty="0">
                <a:solidFill>
                  <a:srgbClr val="000000"/>
                </a:solidFill>
              </a:rPr>
              <a:t> </a:t>
            </a:r>
            <a:r>
              <a:rPr spc="-229" dirty="0">
                <a:solidFill>
                  <a:srgbClr val="000000"/>
                </a:solidFill>
              </a:rPr>
              <a:t>V</a:t>
            </a:r>
            <a:r>
              <a:rPr spc="-25" dirty="0">
                <a:solidFill>
                  <a:srgbClr val="000000"/>
                </a:solidFill>
              </a:rPr>
              <a:t>A</a:t>
            </a:r>
            <a:r>
              <a:rPr spc="-105" dirty="0">
                <a:solidFill>
                  <a:srgbClr val="000000"/>
                </a:solidFill>
              </a:rPr>
              <a:t> </a:t>
            </a:r>
            <a:r>
              <a:rPr spc="-15" dirty="0">
                <a:solidFill>
                  <a:srgbClr val="000000"/>
                </a:solidFill>
              </a:rPr>
              <a:t>Sta</a:t>
            </a:r>
            <a:r>
              <a:rPr spc="-5" dirty="0">
                <a:solidFill>
                  <a:srgbClr val="000000"/>
                </a:solidFill>
              </a:rPr>
              <a:t>f</a:t>
            </a:r>
            <a:r>
              <a:rPr spc="-10" dirty="0">
                <a:solidFill>
                  <a:srgbClr val="000000"/>
                </a:solidFill>
              </a:rPr>
              <a:t>f</a:t>
            </a:r>
          </a:p>
        </p:txBody>
      </p:sp>
    </p:spTree>
    <p:extLst>
      <p:ext uri="{BB962C8B-B14F-4D97-AF65-F5344CB8AC3E}">
        <p14:creationId xmlns:p14="http://schemas.microsoft.com/office/powerpoint/2010/main" val="4157786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51" y="76200"/>
            <a:ext cx="8681719" cy="304800"/>
          </a:xfrm>
          <a:prstGeom prst="rect">
            <a:avLst/>
          </a:prstGeom>
        </p:spPr>
        <p:txBody>
          <a:bodyPr vert="horz" wrap="square" lIns="0" tIns="0" rIns="0" bIns="0" rtlCol="0">
            <a:spAutoFit/>
          </a:bodyPr>
          <a:lstStyle/>
          <a:p>
            <a:pPr marL="88900">
              <a:lnSpc>
                <a:spcPct val="100000"/>
              </a:lnSpc>
            </a:pPr>
            <a:r>
              <a:rPr sz="2100" dirty="0"/>
              <a:t>Five Key</a:t>
            </a:r>
            <a:r>
              <a:rPr sz="2100" spc="-10" dirty="0"/>
              <a:t> </a:t>
            </a:r>
            <a:r>
              <a:rPr sz="2100" dirty="0"/>
              <a:t>Components </a:t>
            </a:r>
            <a:r>
              <a:rPr sz="2100" spc="-120" dirty="0"/>
              <a:t>T</a:t>
            </a:r>
            <a:r>
              <a:rPr sz="2100" dirty="0"/>
              <a:t>ra</a:t>
            </a:r>
            <a:r>
              <a:rPr sz="2100" spc="-10" dirty="0"/>
              <a:t>c</a:t>
            </a:r>
            <a:r>
              <a:rPr sz="2100" dirty="0"/>
              <a:t>e the</a:t>
            </a:r>
            <a:r>
              <a:rPr sz="2100" spc="5" dirty="0"/>
              <a:t> </a:t>
            </a:r>
            <a:r>
              <a:rPr sz="2100" spc="-120" dirty="0"/>
              <a:t>V</a:t>
            </a:r>
            <a:r>
              <a:rPr sz="2100" dirty="0"/>
              <a:t>e</a:t>
            </a:r>
            <a:r>
              <a:rPr sz="2100" spc="-10" dirty="0"/>
              <a:t>t</a:t>
            </a:r>
            <a:r>
              <a:rPr sz="2100" dirty="0"/>
              <a:t>er</a:t>
            </a:r>
            <a:r>
              <a:rPr sz="2100" spc="-10" dirty="0"/>
              <a:t>a</a:t>
            </a:r>
            <a:r>
              <a:rPr sz="2100" dirty="0"/>
              <a:t>n Community</a:t>
            </a:r>
            <a:r>
              <a:rPr sz="2100" spc="-15" dirty="0"/>
              <a:t> </a:t>
            </a:r>
            <a:r>
              <a:rPr sz="2100" dirty="0"/>
              <a:t>C</a:t>
            </a:r>
            <a:r>
              <a:rPr sz="2100" spc="-10" dirty="0"/>
              <a:t>a</a:t>
            </a:r>
            <a:r>
              <a:rPr sz="2100" dirty="0"/>
              <a:t>re Journey</a:t>
            </a:r>
          </a:p>
        </p:txBody>
      </p:sp>
      <p:sp>
        <p:nvSpPr>
          <p:cNvPr id="3" name="object 3"/>
          <p:cNvSpPr/>
          <p:nvPr/>
        </p:nvSpPr>
        <p:spPr>
          <a:xfrm>
            <a:off x="380631" y="914438"/>
            <a:ext cx="8382761" cy="4871085"/>
          </a:xfrm>
          <a:prstGeom prst="rect">
            <a:avLst/>
          </a:prstGeom>
          <a:blipFill>
            <a:blip r:embed="rId3" cstate="print"/>
            <a:stretch>
              <a:fillRect/>
            </a:stretch>
          </a:blipFill>
        </p:spPr>
        <p:txBody>
          <a:bodyPr wrap="square" lIns="0" tIns="0" rIns="0" bIns="0" rtlCol="0"/>
          <a:lstStyle/>
          <a:p>
            <a:endParaRPr dirty="0" smtClean="0">
              <a:solidFill>
                <a:prstClr val="black"/>
              </a:solidFill>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fld id="{81D60167-4931-47E6-BA6A-407CBD079E47}" type="slidenum">
              <a:rPr dirty="0">
                <a:solidFill>
                  <a:prstClr val="white"/>
                </a:solidFill>
              </a:rPr>
              <a:pPr marL="25400"/>
              <a:t>8</a:t>
            </a:fld>
            <a:endParaRPr dirty="0">
              <a:solidFill>
                <a:prstClr val="white"/>
              </a:solidFill>
            </a:endParaRPr>
          </a:p>
        </p:txBody>
      </p:sp>
    </p:spTree>
    <p:extLst>
      <p:ext uri="{BB962C8B-B14F-4D97-AF65-F5344CB8AC3E}">
        <p14:creationId xmlns:p14="http://schemas.microsoft.com/office/powerpoint/2010/main" val="3896961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40" y="131641"/>
            <a:ext cx="8681719" cy="369332"/>
          </a:xfrm>
        </p:spPr>
        <p:txBody>
          <a:bodyPr/>
          <a:lstStyle/>
          <a:p>
            <a:pPr algn="ctr"/>
            <a:r>
              <a:rPr lang="en-US" dirty="0" smtClean="0"/>
              <a:t>VA is Improving the Veterans Choice Program </a:t>
            </a:r>
            <a:endParaRPr lang="en-US" dirty="0"/>
          </a:p>
        </p:txBody>
      </p:sp>
      <p:sp>
        <p:nvSpPr>
          <p:cNvPr id="3" name="Slide Number Placeholder 2"/>
          <p:cNvSpPr>
            <a:spLocks noGrp="1"/>
          </p:cNvSpPr>
          <p:nvPr>
            <p:ph type="sldNum" sz="quarter" idx="7"/>
          </p:nvPr>
        </p:nvSpPr>
        <p:spPr/>
        <p:txBody>
          <a:bodyPr/>
          <a:lstStyle/>
          <a:p>
            <a:pPr marL="25400"/>
            <a:fld id="{81D60167-4931-47E6-BA6A-407CBD079E47}" type="slidenum">
              <a:rPr lang="en-US" smtClean="0">
                <a:solidFill>
                  <a:prstClr val="white"/>
                </a:solidFill>
              </a:rPr>
              <a:pPr marL="25400"/>
              <a:t>9</a:t>
            </a:fld>
            <a:endParaRPr lang="en-US" dirty="0">
              <a:solidFill>
                <a:prstClr val="white"/>
              </a:solidFill>
            </a:endParaRPr>
          </a:p>
        </p:txBody>
      </p:sp>
      <p:grpSp>
        <p:nvGrpSpPr>
          <p:cNvPr id="5" name="Group 4"/>
          <p:cNvGrpSpPr/>
          <p:nvPr/>
        </p:nvGrpSpPr>
        <p:grpSpPr>
          <a:xfrm>
            <a:off x="0" y="685801"/>
            <a:ext cx="9067800" cy="5422022"/>
            <a:chOff x="0" y="685800"/>
            <a:chExt cx="9144000" cy="5561691"/>
          </a:xfrm>
        </p:grpSpPr>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486400" cy="195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86" y="2614740"/>
              <a:ext cx="6033497" cy="190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313" y="4124965"/>
              <a:ext cx="4969687" cy="212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6732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0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A0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558"/>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1200" dirty="0"/>
        </a:defPPr>
      </a:lstStyle>
    </a:txDef>
  </a:objectDefaults>
  <a:extraClrSchemeLst/>
</a:theme>
</file>

<file path=ppt/theme/theme4.xml><?xml version="1.0" encoding="utf-8"?>
<a:theme xmlns:a="http://schemas.openxmlformats.org/drawingml/2006/main" name="3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9466F31262FC458B422A5CADAD4BA3" ma:contentTypeVersion="" ma:contentTypeDescription="Create a new document." ma:contentTypeScope="" ma:versionID="3e049200cb0de411bb4110831a01b8b9">
  <xsd:schema xmlns:xsd="http://www.w3.org/2001/XMLSchema" xmlns:xs="http://www.w3.org/2001/XMLSchema" xmlns:p="http://schemas.microsoft.com/office/2006/metadata/properties" xmlns:ns2="096982dc-e3dc-46e5-98da-ff821c0e9854" targetNamespace="http://schemas.microsoft.com/office/2006/metadata/properties" ma:root="true" ma:fieldsID="e6d911448bdb618f76b436482e2718de" ns2:_="">
    <xsd:import namespace="096982dc-e3dc-46e5-98da-ff821c0e9854"/>
    <xsd:element name="properties">
      <xsd:complexType>
        <xsd:sequence>
          <xsd:element name="documentManagement">
            <xsd:complexType>
              <xsd:all>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982dc-e3dc-46e5-98da-ff821c0e9854"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8051a78e-ac2d-43f0-aa12-3e9dd7bf2117}" ma:internalName="TaxCatchAll" ma:showField="CatchAllData" ma:web="096982dc-e3dc-46e5-98da-ff821c0e9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KeywordTaxHTField xmlns="096982dc-e3dc-46e5-98da-ff821c0e9854">
      <Terms xmlns="http://schemas.microsoft.com/office/infopath/2007/PartnerControls">
        <TermInfo xmlns="http://schemas.microsoft.com/office/infopath/2007/PartnerControls">
          <TermName xmlns="http://schemas.microsoft.com/office/infopath/2007/PartnerControls">Provider Outreach</TermName>
          <TermId xmlns="http://schemas.microsoft.com/office/infopath/2007/PartnerControls">fdb9c693-2255-4e10-bcaf-97f7d7018c82</TermId>
        </TermInfo>
      </Terms>
    </TaxKeywordTaxHTField>
    <TaxCatchAll xmlns="096982dc-e3dc-46e5-98da-ff821c0e9854">
      <Value>36</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A4F5F-A842-47C4-AD4D-12072D4AA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982dc-e3dc-46e5-98da-ff821c0e9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5DC104-3631-4B03-BE06-0E22AAB2E1AD}">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096982dc-e3dc-46e5-98da-ff821c0e9854"/>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109BE5D-3314-4360-ACF6-B19ED5A5F4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12419</TotalTime>
  <Words>3666</Words>
  <Application>Microsoft Office PowerPoint</Application>
  <PresentationFormat>On-screen Show (4:3)</PresentationFormat>
  <Paragraphs>572</Paragraphs>
  <Slides>55</Slides>
  <Notes>36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55</vt:i4>
      </vt:variant>
    </vt:vector>
  </HeadingPairs>
  <TitlesOfParts>
    <vt:vector size="71" baseType="lpstr">
      <vt:lpstr>MS Gothic</vt:lpstr>
      <vt:lpstr>ＭＳ Ｐゴシック</vt:lpstr>
      <vt:lpstr>ＭＳ Ｐゴシック</vt:lpstr>
      <vt:lpstr>Arial</vt:lpstr>
      <vt:lpstr>Arial Bold</vt:lpstr>
      <vt:lpstr>Arial Rounded MT Bold</vt:lpstr>
      <vt:lpstr>Calibri</vt:lpstr>
      <vt:lpstr>Georgia</vt:lpstr>
      <vt:lpstr>Symbol</vt:lpstr>
      <vt:lpstr>Times New Roman</vt:lpstr>
      <vt:lpstr>Wingdings</vt:lpstr>
      <vt:lpstr>Wingdings 2</vt:lpstr>
      <vt:lpstr>7_Office Theme</vt:lpstr>
      <vt:lpstr>6_Office Theme</vt:lpstr>
      <vt:lpstr>2_Office Theme</vt:lpstr>
      <vt:lpstr>3_Office Theme</vt:lpstr>
      <vt:lpstr>PowerPoint Presentation</vt:lpstr>
      <vt:lpstr>Agenda</vt:lpstr>
      <vt:lpstr>PowerPoint Presentation</vt:lpstr>
      <vt:lpstr>Current Community Care Programs Are Confusing</vt:lpstr>
      <vt:lpstr>Gathered Feedback from Key Stakeholders </vt:lpstr>
      <vt:lpstr>How Will We Get There?</vt:lpstr>
      <vt:lpstr>Our Goal for VA Community Care</vt:lpstr>
      <vt:lpstr>Five Key Components Trace the Veteran Community Care Journey</vt:lpstr>
      <vt:lpstr>VA is Improving the Veterans Choice Program </vt:lpstr>
      <vt:lpstr>Delivering Results for Veterans – Community Care Milestones </vt:lpstr>
      <vt:lpstr>Delivering Results for Veterans – Community Care Milestones </vt:lpstr>
      <vt:lpstr>PowerPoint Presentation</vt:lpstr>
      <vt:lpstr>Community Care requires prior VA Authorization community care authorizations</vt:lpstr>
      <vt:lpstr>Community  Care Authorization Forms</vt:lpstr>
      <vt:lpstr>PowerPoint Presentation</vt:lpstr>
      <vt:lpstr>Electronic Claims Filing</vt:lpstr>
      <vt:lpstr>Paper Claims Filing</vt:lpstr>
      <vt:lpstr>For Additional Support, Contact Instructions – VCP and PC3 </vt:lpstr>
      <vt:lpstr>VACC Claims Processing Timeliness</vt:lpstr>
      <vt:lpstr>VACC Claims Processing Timeliness</vt:lpstr>
      <vt:lpstr>PowerPoint Presentation</vt:lpstr>
      <vt:lpstr>PowerPoint Presentation</vt:lpstr>
      <vt:lpstr>PowerPoint Presentation</vt:lpstr>
      <vt:lpstr>PowerPoint Presentation</vt:lpstr>
      <vt:lpstr>VACC Claims Processing Timeliness</vt:lpstr>
      <vt:lpstr>Increased Efficiencies: Command Center</vt:lpstr>
      <vt:lpstr>PowerPoint Presentation</vt:lpstr>
      <vt:lpstr>Prescriptions Written by Non-VA Physicians</vt:lpstr>
      <vt:lpstr>PowerPoint Presentation</vt:lpstr>
      <vt:lpstr>PowerPoint Presentation</vt:lpstr>
      <vt:lpstr>PowerPoint Presentation</vt:lpstr>
      <vt:lpstr>Service-Connected Conditions and Special Authority </vt:lpstr>
      <vt:lpstr>Payment for Outpatient and Inpatient  Emergency Care</vt:lpstr>
      <vt:lpstr>PowerPoint Presentation</vt:lpstr>
      <vt:lpstr>What is OHI?</vt:lpstr>
      <vt:lpstr>PowerPoint Presentation</vt:lpstr>
      <vt:lpstr>When a Provider Disagrees with a Denial Coverage</vt:lpstr>
      <vt:lpstr>PowerPoint Presentation</vt:lpstr>
      <vt:lpstr>Hot Topics</vt:lpstr>
      <vt:lpstr>PowerPoint Presentation</vt:lpstr>
      <vt:lpstr>Prompt Payment Act</vt:lpstr>
      <vt:lpstr>Automate and Improve Provider Payments </vt:lpstr>
      <vt:lpstr>Removing Administrative Burdens for Providers</vt:lpstr>
      <vt:lpstr>PowerPoint Presentation</vt:lpstr>
      <vt:lpstr>Claims Processing Point of Contacts</vt:lpstr>
      <vt:lpstr>PowerPoint Presentation</vt:lpstr>
      <vt:lpstr>PowerPoint Presentation</vt:lpstr>
      <vt:lpstr>Claims Requirements for Emergency Care</vt:lpstr>
      <vt:lpstr>Preliminary Fee Remittance Advice Report (PFRAR)</vt:lpstr>
      <vt:lpstr>How to Read Preliminary Fee Remittance Advice Report – CMS-1500</vt:lpstr>
      <vt:lpstr>How to Read Preliminary Fee Remittance Advice Report – UB04</vt:lpstr>
      <vt:lpstr>PowerPoint Presentation</vt:lpstr>
      <vt:lpstr>Billable vs. Non-Billable OHI for VCP</vt:lpstr>
      <vt:lpstr>Service Connection &amp; Special Authority Screening</vt:lpstr>
      <vt:lpstr>Frequently Asked OHI and SC/SA Questions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PC3 Contracts general Overview</dc:title>
  <dc:creator>CBO PC</dc:creator>
  <cp:keywords>Provider Outreach</cp:keywords>
  <cp:lastModifiedBy>Donna Hatcher</cp:lastModifiedBy>
  <cp:revision>677</cp:revision>
  <cp:lastPrinted>2014-07-17T16:56:09Z</cp:lastPrinted>
  <dcterms:created xsi:type="dcterms:W3CDTF">2013-05-22T21:37:38Z</dcterms:created>
  <dcterms:modified xsi:type="dcterms:W3CDTF">2016-10-31T16:41:58Z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0x010100C49466F31262FC458B422A5CADAD4BA3</vt:lpwstr>
  </property>
  <property fmtid="{D5CDD505-2E9C-101B-9397-08002B2CF9AE}" pid="3" name="Order">
    <vt:r8>52700</vt:r8>
  </property>
  <property fmtid="{D5CDD505-2E9C-101B-9397-08002B2CF9AE}" pid="4" name="TaxKeyword">
    <vt:lpwstr>36;#Provider Outreach|fdb9c693-2255-4e10-bcaf-97f7d7018c82</vt:lpwstr>
  </property>
</Properties>
</file>