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7" r:id="rId1"/>
  </p:sldMasterIdLst>
  <p:notesMasterIdLst>
    <p:notesMasterId r:id="rId34"/>
  </p:notesMasterIdLst>
  <p:handoutMasterIdLst>
    <p:handoutMasterId r:id="rId35"/>
  </p:handoutMasterIdLst>
  <p:sldIdLst>
    <p:sldId id="257" r:id="rId2"/>
    <p:sldId id="426" r:id="rId3"/>
    <p:sldId id="375" r:id="rId4"/>
    <p:sldId id="406" r:id="rId5"/>
    <p:sldId id="415" r:id="rId6"/>
    <p:sldId id="440" r:id="rId7"/>
    <p:sldId id="441" r:id="rId8"/>
    <p:sldId id="412" r:id="rId9"/>
    <p:sldId id="434" r:id="rId10"/>
    <p:sldId id="435" r:id="rId11"/>
    <p:sldId id="427" r:id="rId12"/>
    <p:sldId id="436" r:id="rId13"/>
    <p:sldId id="437" r:id="rId14"/>
    <p:sldId id="438" r:id="rId15"/>
    <p:sldId id="439" r:id="rId16"/>
    <p:sldId id="432" r:id="rId17"/>
    <p:sldId id="417" r:id="rId18"/>
    <p:sldId id="442" r:id="rId19"/>
    <p:sldId id="431" r:id="rId20"/>
    <p:sldId id="430" r:id="rId21"/>
    <p:sldId id="349" r:id="rId22"/>
    <p:sldId id="422" r:id="rId23"/>
    <p:sldId id="411" r:id="rId24"/>
    <p:sldId id="423" r:id="rId25"/>
    <p:sldId id="445" r:id="rId26"/>
    <p:sldId id="433" r:id="rId27"/>
    <p:sldId id="444" r:id="rId28"/>
    <p:sldId id="443" r:id="rId29"/>
    <p:sldId id="382" r:id="rId30"/>
    <p:sldId id="429" r:id="rId31"/>
    <p:sldId id="428" r:id="rId32"/>
    <p:sldId id="340"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32">
          <p15:clr>
            <a:srgbClr val="A4A3A4"/>
          </p15:clr>
        </p15:guide>
        <p15:guide id="2" orient="horz" pos="4224">
          <p15:clr>
            <a:srgbClr val="A4A3A4"/>
          </p15:clr>
        </p15:guide>
        <p15:guide id="3" pos="4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76092"/>
    <a:srgbClr val="CC3300"/>
    <a:srgbClr val="969696"/>
    <a:srgbClr val="F8A968"/>
    <a:srgbClr val="F8A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85258" autoAdjust="0"/>
  </p:normalViewPr>
  <p:slideViewPr>
    <p:cSldViewPr>
      <p:cViewPr varScale="1">
        <p:scale>
          <a:sx n="76" d="100"/>
          <a:sy n="76" d="100"/>
        </p:scale>
        <p:origin x="1090" y="67"/>
      </p:cViewPr>
      <p:guideLst>
        <p:guide orient="horz" pos="932"/>
        <p:guide orient="horz" pos="4224"/>
        <p:guide pos="480"/>
      </p:guideLst>
    </p:cSldViewPr>
  </p:slideViewPr>
  <p:outlineViewPr>
    <p:cViewPr>
      <p:scale>
        <a:sx n="33" d="100"/>
        <a:sy n="33" d="100"/>
      </p:scale>
      <p:origin x="12"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23D4881B-EB74-44EA-B1A9-19BEADC75715}" type="datetimeFigureOut">
              <a:rPr lang="en-US"/>
              <a:pPr>
                <a:defRPr/>
              </a:pPr>
              <a:t>10/31/2016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86626FDA-333D-4236-93FC-1C2F5A17F403}" type="slidenum">
              <a:rPr lang="en-US"/>
              <a:pPr>
                <a:defRPr/>
              </a:pPr>
              <a:t>‹#›</a:t>
            </a:fld>
            <a:endParaRPr lang="en-US" dirty="0"/>
          </a:p>
        </p:txBody>
      </p:sp>
    </p:spTree>
    <p:extLst>
      <p:ext uri="{BB962C8B-B14F-4D97-AF65-F5344CB8AC3E}">
        <p14:creationId xmlns:p14="http://schemas.microsoft.com/office/powerpoint/2010/main" val="261577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5D00C6D-5C80-4580-856D-7561572AEEF1}" type="datetimeFigureOut">
              <a:rPr lang="en-US"/>
              <a:pPr>
                <a:defRPr/>
              </a:pPr>
              <a:t>10/31/2016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4D4C576-DE7B-489C-AE06-F410964E7676}" type="slidenum">
              <a:rPr lang="en-US"/>
              <a:pPr>
                <a:defRPr/>
              </a:pPr>
              <a:t>‹#›</a:t>
            </a:fld>
            <a:endParaRPr lang="en-US" dirty="0"/>
          </a:p>
        </p:txBody>
      </p:sp>
    </p:spTree>
    <p:extLst>
      <p:ext uri="{BB962C8B-B14F-4D97-AF65-F5344CB8AC3E}">
        <p14:creationId xmlns:p14="http://schemas.microsoft.com/office/powerpoint/2010/main" val="1562829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headEnd/>
            <a:tailEnd/>
          </a:ln>
        </p:spPr>
      </p:sp>
      <p:sp>
        <p:nvSpPr>
          <p:cNvPr id="122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17</a:t>
            </a:fld>
            <a:endParaRPr lang="en-US" dirty="0"/>
          </a:p>
        </p:txBody>
      </p:sp>
    </p:spTree>
    <p:extLst>
      <p:ext uri="{BB962C8B-B14F-4D97-AF65-F5344CB8AC3E}">
        <p14:creationId xmlns:p14="http://schemas.microsoft.com/office/powerpoint/2010/main" val="39449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19</a:t>
            </a:fld>
            <a:endParaRPr lang="en-US" dirty="0"/>
          </a:p>
        </p:txBody>
      </p:sp>
    </p:spTree>
    <p:extLst>
      <p:ext uri="{BB962C8B-B14F-4D97-AF65-F5344CB8AC3E}">
        <p14:creationId xmlns:p14="http://schemas.microsoft.com/office/powerpoint/2010/main" val="91326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21</a:t>
            </a:fld>
            <a:endParaRPr lang="en-US" dirty="0"/>
          </a:p>
        </p:txBody>
      </p:sp>
    </p:spTree>
    <p:extLst>
      <p:ext uri="{BB962C8B-B14F-4D97-AF65-F5344CB8AC3E}">
        <p14:creationId xmlns:p14="http://schemas.microsoft.com/office/powerpoint/2010/main" val="356611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22</a:t>
            </a:fld>
            <a:endParaRPr lang="en-US" dirty="0"/>
          </a:p>
        </p:txBody>
      </p:sp>
    </p:spTree>
    <p:extLst>
      <p:ext uri="{BB962C8B-B14F-4D97-AF65-F5344CB8AC3E}">
        <p14:creationId xmlns:p14="http://schemas.microsoft.com/office/powerpoint/2010/main" val="150545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1ADDF-AE4A-43A0-A4E5-F5C958AA2132}" type="slidenum">
              <a:rPr lang="en-US" smtClean="0"/>
              <a:pPr/>
              <a:t>29</a:t>
            </a:fld>
            <a:endParaRPr lang="en-US" dirty="0"/>
          </a:p>
        </p:txBody>
      </p:sp>
    </p:spTree>
    <p:extLst>
      <p:ext uri="{BB962C8B-B14F-4D97-AF65-F5344CB8AC3E}">
        <p14:creationId xmlns:p14="http://schemas.microsoft.com/office/powerpoint/2010/main" val="253786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30</a:t>
            </a:fld>
            <a:endParaRPr lang="en-US" dirty="0"/>
          </a:p>
        </p:txBody>
      </p:sp>
    </p:spTree>
    <p:extLst>
      <p:ext uri="{BB962C8B-B14F-4D97-AF65-F5344CB8AC3E}">
        <p14:creationId xmlns:p14="http://schemas.microsoft.com/office/powerpoint/2010/main" val="201942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32</a:t>
            </a:fld>
            <a:endParaRPr lang="en-US" dirty="0"/>
          </a:p>
        </p:txBody>
      </p:sp>
    </p:spTree>
    <p:extLst>
      <p:ext uri="{BB962C8B-B14F-4D97-AF65-F5344CB8AC3E}">
        <p14:creationId xmlns:p14="http://schemas.microsoft.com/office/powerpoint/2010/main" val="179671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1ADDF-AE4A-43A0-A4E5-F5C958AA2132}" type="slidenum">
              <a:rPr lang="en-US" smtClean="0"/>
              <a:pPr/>
              <a:t>3</a:t>
            </a:fld>
            <a:endParaRPr lang="en-US" dirty="0"/>
          </a:p>
        </p:txBody>
      </p:sp>
    </p:spTree>
    <p:extLst>
      <p:ext uri="{BB962C8B-B14F-4D97-AF65-F5344CB8AC3E}">
        <p14:creationId xmlns:p14="http://schemas.microsoft.com/office/powerpoint/2010/main" val="105307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4</a:t>
            </a:fld>
            <a:endParaRPr lang="en-US" dirty="0"/>
          </a:p>
        </p:txBody>
      </p:sp>
    </p:spTree>
    <p:extLst>
      <p:ext uri="{BB962C8B-B14F-4D97-AF65-F5344CB8AC3E}">
        <p14:creationId xmlns:p14="http://schemas.microsoft.com/office/powerpoint/2010/main" val="205433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E462CC2-0603-4AC9-834A-0830352AAB7C}"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1ADDF-AE4A-43A0-A4E5-F5C958AA2132}" type="slidenum">
              <a:rPr lang="en-US" smtClean="0"/>
              <a:pPr/>
              <a:t>9</a:t>
            </a:fld>
            <a:endParaRPr lang="en-US" dirty="0"/>
          </a:p>
        </p:txBody>
      </p:sp>
    </p:spTree>
    <p:extLst>
      <p:ext uri="{BB962C8B-B14F-4D97-AF65-F5344CB8AC3E}">
        <p14:creationId xmlns:p14="http://schemas.microsoft.com/office/powerpoint/2010/main" val="401746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10</a:t>
            </a:fld>
            <a:endParaRPr lang="en-US" dirty="0"/>
          </a:p>
        </p:txBody>
      </p:sp>
    </p:spTree>
    <p:extLst>
      <p:ext uri="{BB962C8B-B14F-4D97-AF65-F5344CB8AC3E}">
        <p14:creationId xmlns:p14="http://schemas.microsoft.com/office/powerpoint/2010/main" val="24131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14</a:t>
            </a:fld>
            <a:endParaRPr lang="en-US" dirty="0"/>
          </a:p>
        </p:txBody>
      </p:sp>
    </p:spTree>
    <p:extLst>
      <p:ext uri="{BB962C8B-B14F-4D97-AF65-F5344CB8AC3E}">
        <p14:creationId xmlns:p14="http://schemas.microsoft.com/office/powerpoint/2010/main" val="1595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4D4C576-DE7B-489C-AE06-F410964E7676}" type="slidenum">
              <a:rPr lang="en-US" smtClean="0"/>
              <a:pPr>
                <a:defRPr/>
              </a:pPr>
              <a:t>16</a:t>
            </a:fld>
            <a:endParaRPr lang="en-US" dirty="0"/>
          </a:p>
        </p:txBody>
      </p:sp>
    </p:spTree>
    <p:extLst>
      <p:ext uri="{BB962C8B-B14F-4D97-AF65-F5344CB8AC3E}">
        <p14:creationId xmlns:p14="http://schemas.microsoft.com/office/powerpoint/2010/main" val="307672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7609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09538" y="2481263"/>
            <a:ext cx="9409113" cy="0"/>
          </a:xfrm>
          <a:prstGeom prst="line">
            <a:avLst/>
          </a:prstGeom>
          <a:ln w="57150" cmpd="sng">
            <a:solidFill>
              <a:srgbClr val="953735"/>
            </a:solidFill>
          </a:ln>
          <a:effectLst/>
        </p:spPr>
        <p:style>
          <a:lnRef idx="2">
            <a:schemeClr val="accent1"/>
          </a:lnRef>
          <a:fillRef idx="0">
            <a:schemeClr val="accent1"/>
          </a:fillRef>
          <a:effectRef idx="1">
            <a:schemeClr val="accent1"/>
          </a:effectRef>
          <a:fontRef idx="minor">
            <a:schemeClr val="tx1"/>
          </a:fontRef>
        </p:style>
      </p:cxnSp>
      <p:pic>
        <p:nvPicPr>
          <p:cNvPr id="5" name="Picture 4" descr="03.jpg"/>
          <p:cNvPicPr>
            <a:picLocks noChangeAspect="1"/>
          </p:cNvPicPr>
          <p:nvPr userDrawn="1"/>
        </p:nvPicPr>
        <p:blipFill>
          <a:blip r:embed="rId2" cstate="print">
            <a:extLst/>
          </a:blip>
          <a:stretch>
            <a:fillRect/>
          </a:stretch>
        </p:blipFill>
        <p:spPr>
          <a:xfrm>
            <a:off x="1972743" y="1697565"/>
            <a:ext cx="1519767" cy="1519767"/>
          </a:xfrm>
          <a:prstGeom prst="rect">
            <a:avLst/>
          </a:prstGeom>
          <a:ln>
            <a:solidFill>
              <a:srgbClr val="7F7F7F"/>
            </a:solidFill>
          </a:ln>
          <a:effectLst>
            <a:reflection blurRad="6350" stA="25000" endA="300" endPos="35000" dir="5400000" sy="-100000" algn="bl" rotWithShape="0"/>
          </a:effectLst>
          <a:scene3d>
            <a:camera prst="isometricOffAxis1Right"/>
            <a:lightRig rig="threePt" dir="t"/>
          </a:scene3d>
        </p:spPr>
      </p:pic>
      <p:pic>
        <p:nvPicPr>
          <p:cNvPr id="6" name="Picture 5" descr="04.jpg"/>
          <p:cNvPicPr>
            <a:picLocks noChangeAspect="1"/>
          </p:cNvPicPr>
          <p:nvPr userDrawn="1"/>
        </p:nvPicPr>
        <p:blipFill>
          <a:blip r:embed="rId3" cstate="print">
            <a:extLst/>
          </a:blip>
          <a:stretch>
            <a:fillRect/>
          </a:stretch>
        </p:blipFill>
        <p:spPr>
          <a:xfrm>
            <a:off x="3251031" y="1708144"/>
            <a:ext cx="1517904" cy="1517904"/>
          </a:xfrm>
          <a:prstGeom prst="rect">
            <a:avLst/>
          </a:prstGeom>
          <a:ln>
            <a:solidFill>
              <a:srgbClr val="7F7F7F"/>
            </a:solidFill>
          </a:ln>
          <a:effectLst>
            <a:reflection blurRad="6350" stA="25000" endA="300" endPos="35000" dir="5400000" sy="-100000" algn="bl" rotWithShape="0"/>
          </a:effectLst>
          <a:scene3d>
            <a:camera prst="isometricOffAxis1Right"/>
            <a:lightRig rig="threePt" dir="t"/>
          </a:scene3d>
        </p:spPr>
      </p:pic>
      <p:pic>
        <p:nvPicPr>
          <p:cNvPr id="7" name="Picture 6" descr="01.jpg"/>
          <p:cNvPicPr>
            <a:picLocks noChangeAspect="1"/>
          </p:cNvPicPr>
          <p:nvPr userDrawn="1"/>
        </p:nvPicPr>
        <p:blipFill>
          <a:blip r:embed="rId4" cstate="print">
            <a:extLst/>
          </a:blip>
          <a:stretch>
            <a:fillRect/>
          </a:stretch>
        </p:blipFill>
        <p:spPr>
          <a:xfrm>
            <a:off x="4506310" y="1708144"/>
            <a:ext cx="1517904" cy="1517904"/>
          </a:xfrm>
          <a:prstGeom prst="rect">
            <a:avLst/>
          </a:prstGeom>
          <a:ln>
            <a:solidFill>
              <a:srgbClr val="7F7F7F"/>
            </a:solidFill>
          </a:ln>
          <a:effectLst>
            <a:reflection blurRad="6350" stA="25000" endA="300" endPos="35000" dir="5400000" sy="-100000" algn="bl" rotWithShape="0"/>
          </a:effectLst>
          <a:scene3d>
            <a:camera prst="isometricOffAxis1Right"/>
            <a:lightRig rig="threePt" dir="t"/>
          </a:scene3d>
        </p:spPr>
      </p:pic>
      <p:pic>
        <p:nvPicPr>
          <p:cNvPr id="8" name="Picture 7" descr="02.jpg"/>
          <p:cNvPicPr>
            <a:picLocks noChangeAspect="1"/>
          </p:cNvPicPr>
          <p:nvPr userDrawn="1"/>
        </p:nvPicPr>
        <p:blipFill>
          <a:blip r:embed="rId5" cstate="print">
            <a:extLst/>
          </a:blip>
          <a:stretch>
            <a:fillRect/>
          </a:stretch>
        </p:blipFill>
        <p:spPr>
          <a:xfrm>
            <a:off x="5751006" y="1708144"/>
            <a:ext cx="1517904" cy="1517904"/>
          </a:xfrm>
          <a:prstGeom prst="rect">
            <a:avLst/>
          </a:prstGeom>
          <a:ln>
            <a:solidFill>
              <a:schemeClr val="bg1">
                <a:lumMod val="50000"/>
              </a:schemeClr>
            </a:solidFill>
          </a:ln>
          <a:effectLst>
            <a:reflection blurRad="6350" stA="25000" endA="300" endPos="35000" dir="5400000" sy="-100000" algn="bl"/>
          </a:effectLst>
          <a:scene3d>
            <a:camera prst="isometricOffAxis1Right"/>
            <a:lightRig rig="threePt" dir="t"/>
          </a:scene3d>
        </p:spPr>
      </p:pic>
      <p:pic>
        <p:nvPicPr>
          <p:cNvPr id="9" name="Picture 12"/>
          <p:cNvPicPr>
            <a:picLocks noChangeAspect="1"/>
          </p:cNvPicPr>
          <p:nvPr userDrawn="1"/>
        </p:nvPicPr>
        <p:blipFill>
          <a:blip r:embed="rId6"/>
          <a:srcRect/>
          <a:stretch>
            <a:fillRect/>
          </a:stretch>
        </p:blipFill>
        <p:spPr bwMode="black">
          <a:xfrm>
            <a:off x="290513" y="163513"/>
            <a:ext cx="1108075" cy="214312"/>
          </a:xfrm>
          <a:prstGeom prst="rect">
            <a:avLst/>
          </a:prstGeom>
          <a:noFill/>
          <a:ln w="9525">
            <a:noFill/>
            <a:miter lim="800000"/>
            <a:headEnd/>
            <a:tailEnd/>
          </a:ln>
        </p:spPr>
      </p:pic>
      <p:cxnSp>
        <p:nvCxnSpPr>
          <p:cNvPr id="10" name="Straight Connector 13"/>
          <p:cNvCxnSpPr/>
          <p:nvPr userDrawn="1"/>
        </p:nvCxnSpPr>
        <p:spPr>
          <a:xfrm>
            <a:off x="1565275" y="146050"/>
            <a:ext cx="0" cy="260350"/>
          </a:xfrm>
          <a:prstGeom prst="line">
            <a:avLst/>
          </a:prstGeom>
          <a:ln w="3175"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5"/>
          <p:cNvPicPr>
            <a:picLocks noChangeAspect="1"/>
          </p:cNvPicPr>
          <p:nvPr userDrawn="1"/>
        </p:nvPicPr>
        <p:blipFill>
          <a:blip r:embed="rId7"/>
          <a:srcRect/>
          <a:stretch>
            <a:fillRect/>
          </a:stretch>
        </p:blipFill>
        <p:spPr bwMode="black">
          <a:xfrm>
            <a:off x="1752600" y="196850"/>
            <a:ext cx="3390900" cy="209550"/>
          </a:xfrm>
          <a:prstGeom prst="rect">
            <a:avLst/>
          </a:prstGeom>
          <a:noFill/>
          <a:ln w="9525">
            <a:noFill/>
            <a:miter lim="800000"/>
            <a:headEnd/>
            <a:tailEnd/>
          </a:ln>
        </p:spPr>
      </p:pic>
      <p:sp>
        <p:nvSpPr>
          <p:cNvPr id="12" name="Title 14"/>
          <p:cNvSpPr>
            <a:spLocks noGrp="1"/>
          </p:cNvSpPr>
          <p:nvPr>
            <p:ph type="title"/>
          </p:nvPr>
        </p:nvSpPr>
        <p:spPr>
          <a:xfrm>
            <a:off x="381000" y="3556000"/>
            <a:ext cx="8382000" cy="787400"/>
          </a:xfrm>
        </p:spPr>
        <p:txBody>
          <a:bodyPr rtlCol="0" anchor="t">
            <a:normAutofit/>
          </a:bodyPr>
          <a:lstStyle>
            <a:lvl1pPr algn="ctr">
              <a:defRPr lang="en-US" sz="4000">
                <a:solidFill>
                  <a:schemeClr val="bg1"/>
                </a:solidFill>
              </a:defRPr>
            </a:lvl1pPr>
          </a:lstStyle>
          <a:p>
            <a:pPr lvl="0"/>
            <a:r>
              <a:rPr lang="en-US" dirty="0" smtClean="0"/>
              <a:t>Click to edit Master title style</a:t>
            </a:r>
            <a:endParaRPr lang="en-US" dirty="0"/>
          </a:p>
        </p:txBody>
      </p:sp>
      <p:sp>
        <p:nvSpPr>
          <p:cNvPr id="13" name="Subtitle 5"/>
          <p:cNvSpPr>
            <a:spLocks noGrp="1"/>
          </p:cNvSpPr>
          <p:nvPr>
            <p:ph type="subTitle" idx="4294967295"/>
          </p:nvPr>
        </p:nvSpPr>
        <p:spPr>
          <a:xfrm>
            <a:off x="381000" y="4343400"/>
            <a:ext cx="8382000" cy="838200"/>
          </a:xfrm>
        </p:spPr>
        <p:txBody>
          <a:bodyPr>
            <a:normAutofit/>
          </a:bodyPr>
          <a:lstStyle>
            <a:lvl1pPr marL="0" indent="0" algn="ctr">
              <a:buNone/>
              <a:defRPr sz="2400">
                <a:solidFill>
                  <a:schemeClr val="bg1">
                    <a:lumMod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37609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2481263"/>
            <a:ext cx="9144000" cy="0"/>
          </a:xfrm>
          <a:prstGeom prst="line">
            <a:avLst/>
          </a:prstGeom>
          <a:ln w="57150" cmpd="sng">
            <a:solidFill>
              <a:srgbClr val="953735"/>
            </a:solidFill>
          </a:ln>
          <a:effectLst/>
        </p:spPr>
        <p:style>
          <a:lnRef idx="2">
            <a:schemeClr val="accent1"/>
          </a:lnRef>
          <a:fillRef idx="0">
            <a:schemeClr val="accent1"/>
          </a:fillRef>
          <a:effectRef idx="1">
            <a:schemeClr val="accent1"/>
          </a:effectRef>
          <a:fontRef idx="minor">
            <a:schemeClr val="tx1"/>
          </a:fontRef>
        </p:style>
      </p:cxnSp>
      <p:grpSp>
        <p:nvGrpSpPr>
          <p:cNvPr id="5" name="Group 5"/>
          <p:cNvGrpSpPr>
            <a:grpSpLocks/>
          </p:cNvGrpSpPr>
          <p:nvPr userDrawn="1"/>
        </p:nvGrpSpPr>
        <p:grpSpPr bwMode="auto">
          <a:xfrm>
            <a:off x="2690813" y="1346200"/>
            <a:ext cx="3711575" cy="2325688"/>
            <a:chOff x="4910667" y="4711625"/>
            <a:chExt cx="2243192" cy="1405947"/>
          </a:xfrm>
        </p:grpSpPr>
        <p:sp>
          <p:nvSpPr>
            <p:cNvPr id="6" name="Freeform 7"/>
            <p:cNvSpPr>
              <a:spLocks/>
            </p:cNvSpPr>
            <p:nvPr/>
          </p:nvSpPr>
          <p:spPr bwMode="ltGray">
            <a:xfrm>
              <a:off x="5743469" y="5649243"/>
              <a:ext cx="372266" cy="451055"/>
            </a:xfrm>
            <a:custGeom>
              <a:avLst/>
              <a:gdLst>
                <a:gd name="T0" fmla="*/ 2147483647 w 755"/>
                <a:gd name="T1" fmla="*/ 2147483647 h 916"/>
                <a:gd name="T2" fmla="*/ 2147483647 w 755"/>
                <a:gd name="T3" fmla="*/ 2147483647 h 916"/>
                <a:gd name="T4" fmla="*/ 2147483647 w 755"/>
                <a:gd name="T5" fmla="*/ 2147483647 h 916"/>
                <a:gd name="T6" fmla="*/ 2147483647 w 755"/>
                <a:gd name="T7" fmla="*/ 2147483647 h 916"/>
                <a:gd name="T8" fmla="*/ 2147483647 w 755"/>
                <a:gd name="T9" fmla="*/ 2147483647 h 916"/>
                <a:gd name="T10" fmla="*/ 2147483647 w 755"/>
                <a:gd name="T11" fmla="*/ 2147483647 h 916"/>
                <a:gd name="T12" fmla="*/ 2147483647 w 755"/>
                <a:gd name="T13" fmla="*/ 2147483647 h 916"/>
                <a:gd name="T14" fmla="*/ 2147483647 w 755"/>
                <a:gd name="T15" fmla="*/ 2147483647 h 916"/>
                <a:gd name="T16" fmla="*/ 2147483647 w 755"/>
                <a:gd name="T17" fmla="*/ 2147483647 h 916"/>
                <a:gd name="T18" fmla="*/ 2147483647 w 755"/>
                <a:gd name="T19" fmla="*/ 2147483647 h 916"/>
                <a:gd name="T20" fmla="*/ 2147483647 w 755"/>
                <a:gd name="T21" fmla="*/ 2147483647 h 916"/>
                <a:gd name="T22" fmla="*/ 2147483647 w 755"/>
                <a:gd name="T23" fmla="*/ 2147483647 h 916"/>
                <a:gd name="T24" fmla="*/ 2147483647 w 755"/>
                <a:gd name="T25" fmla="*/ 2147483647 h 916"/>
                <a:gd name="T26" fmla="*/ 2147483647 w 755"/>
                <a:gd name="T27" fmla="*/ 2147483647 h 916"/>
                <a:gd name="T28" fmla="*/ 2147483647 w 755"/>
                <a:gd name="T29" fmla="*/ 2147483647 h 916"/>
                <a:gd name="T30" fmla="*/ 2147483647 w 755"/>
                <a:gd name="T31" fmla="*/ 2147483647 h 916"/>
                <a:gd name="T32" fmla="*/ 2147483647 w 755"/>
                <a:gd name="T33" fmla="*/ 2147483647 h 916"/>
                <a:gd name="T34" fmla="*/ 2147483647 w 755"/>
                <a:gd name="T35" fmla="*/ 2147483647 h 916"/>
                <a:gd name="T36" fmla="*/ 2147483647 w 755"/>
                <a:gd name="T37" fmla="*/ 2147483647 h 916"/>
                <a:gd name="T38" fmla="*/ 2147483647 w 755"/>
                <a:gd name="T39" fmla="*/ 2147483647 h 916"/>
                <a:gd name="T40" fmla="*/ 2147483647 w 755"/>
                <a:gd name="T41" fmla="*/ 2147483647 h 916"/>
                <a:gd name="T42" fmla="*/ 2147483647 w 755"/>
                <a:gd name="T43" fmla="*/ 2147483647 h 916"/>
                <a:gd name="T44" fmla="*/ 2147483647 w 755"/>
                <a:gd name="T45" fmla="*/ 2147483647 h 916"/>
                <a:gd name="T46" fmla="*/ 2147483647 w 755"/>
                <a:gd name="T47" fmla="*/ 2147483647 h 916"/>
                <a:gd name="T48" fmla="*/ 2147483647 w 755"/>
                <a:gd name="T49" fmla="*/ 2147483647 h 916"/>
                <a:gd name="T50" fmla="*/ 2147483647 w 755"/>
                <a:gd name="T51" fmla="*/ 2147483647 h 916"/>
                <a:gd name="T52" fmla="*/ 2147483647 w 755"/>
                <a:gd name="T53" fmla="*/ 2147483647 h 916"/>
                <a:gd name="T54" fmla="*/ 2147483647 w 755"/>
                <a:gd name="T55" fmla="*/ 2147483647 h 916"/>
                <a:gd name="T56" fmla="*/ 2147483647 w 755"/>
                <a:gd name="T57" fmla="*/ 2147483647 h 916"/>
                <a:gd name="T58" fmla="*/ 2147483647 w 755"/>
                <a:gd name="T59" fmla="*/ 2147483647 h 916"/>
                <a:gd name="T60" fmla="*/ 2147483647 w 755"/>
                <a:gd name="T61" fmla="*/ 2147483647 h 916"/>
                <a:gd name="T62" fmla="*/ 2147483647 w 755"/>
                <a:gd name="T63" fmla="*/ 2147483647 h 916"/>
                <a:gd name="T64" fmla="*/ 2147483647 w 755"/>
                <a:gd name="T65" fmla="*/ 2147483647 h 916"/>
                <a:gd name="T66" fmla="*/ 2147483647 w 755"/>
                <a:gd name="T67" fmla="*/ 2147483647 h 916"/>
                <a:gd name="T68" fmla="*/ 2147483647 w 755"/>
                <a:gd name="T69" fmla="*/ 2147483647 h 916"/>
                <a:gd name="T70" fmla="*/ 2147483647 w 755"/>
                <a:gd name="T71" fmla="*/ 2147483647 h 916"/>
                <a:gd name="T72" fmla="*/ 2147483647 w 755"/>
                <a:gd name="T73" fmla="*/ 2147483647 h 916"/>
                <a:gd name="T74" fmla="*/ 2147483647 w 755"/>
                <a:gd name="T75" fmla="*/ 2147483647 h 916"/>
                <a:gd name="T76" fmla="*/ 2147483647 w 755"/>
                <a:gd name="T77" fmla="*/ 2147483647 h 916"/>
                <a:gd name="T78" fmla="*/ 2147483647 w 755"/>
                <a:gd name="T79" fmla="*/ 2147483647 h 9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5"/>
                <a:gd name="T121" fmla="*/ 0 h 916"/>
                <a:gd name="T122" fmla="*/ 755 w 755"/>
                <a:gd name="T123" fmla="*/ 916 h 9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5" h="916">
                  <a:moveTo>
                    <a:pt x="321" y="42"/>
                  </a:moveTo>
                  <a:lnTo>
                    <a:pt x="414" y="44"/>
                  </a:lnTo>
                  <a:cubicBezTo>
                    <a:pt x="415" y="30"/>
                    <a:pt x="409" y="11"/>
                    <a:pt x="425" y="8"/>
                  </a:cubicBezTo>
                  <a:cubicBezTo>
                    <a:pt x="436" y="0"/>
                    <a:pt x="439" y="8"/>
                    <a:pt x="447" y="14"/>
                  </a:cubicBezTo>
                  <a:cubicBezTo>
                    <a:pt x="449" y="23"/>
                    <a:pt x="452" y="38"/>
                    <a:pt x="461" y="41"/>
                  </a:cubicBezTo>
                  <a:cubicBezTo>
                    <a:pt x="461" y="43"/>
                    <a:pt x="460" y="46"/>
                    <a:pt x="462" y="47"/>
                  </a:cubicBezTo>
                  <a:cubicBezTo>
                    <a:pt x="466" y="48"/>
                    <a:pt x="465" y="39"/>
                    <a:pt x="467" y="36"/>
                  </a:cubicBezTo>
                  <a:cubicBezTo>
                    <a:pt x="468" y="34"/>
                    <a:pt x="475" y="31"/>
                    <a:pt x="476" y="30"/>
                  </a:cubicBezTo>
                  <a:cubicBezTo>
                    <a:pt x="487" y="33"/>
                    <a:pt x="498" y="40"/>
                    <a:pt x="509" y="42"/>
                  </a:cubicBezTo>
                  <a:cubicBezTo>
                    <a:pt x="518" y="33"/>
                    <a:pt x="518" y="39"/>
                    <a:pt x="527" y="44"/>
                  </a:cubicBezTo>
                  <a:cubicBezTo>
                    <a:pt x="528" y="59"/>
                    <a:pt x="528" y="60"/>
                    <a:pt x="536" y="50"/>
                  </a:cubicBezTo>
                  <a:cubicBezTo>
                    <a:pt x="537" y="43"/>
                    <a:pt x="539" y="37"/>
                    <a:pt x="545" y="32"/>
                  </a:cubicBezTo>
                  <a:cubicBezTo>
                    <a:pt x="572" y="34"/>
                    <a:pt x="545" y="37"/>
                    <a:pt x="563" y="44"/>
                  </a:cubicBezTo>
                  <a:cubicBezTo>
                    <a:pt x="573" y="42"/>
                    <a:pt x="575" y="42"/>
                    <a:pt x="578" y="33"/>
                  </a:cubicBezTo>
                  <a:cubicBezTo>
                    <a:pt x="579" y="26"/>
                    <a:pt x="580" y="22"/>
                    <a:pt x="584" y="17"/>
                  </a:cubicBezTo>
                  <a:cubicBezTo>
                    <a:pt x="585" y="11"/>
                    <a:pt x="584" y="13"/>
                    <a:pt x="588" y="9"/>
                  </a:cubicBezTo>
                  <a:lnTo>
                    <a:pt x="711" y="9"/>
                  </a:lnTo>
                  <a:lnTo>
                    <a:pt x="719" y="32"/>
                  </a:lnTo>
                  <a:lnTo>
                    <a:pt x="755" y="63"/>
                  </a:lnTo>
                  <a:lnTo>
                    <a:pt x="752" y="98"/>
                  </a:lnTo>
                  <a:lnTo>
                    <a:pt x="740" y="101"/>
                  </a:lnTo>
                  <a:lnTo>
                    <a:pt x="747" y="147"/>
                  </a:lnTo>
                  <a:lnTo>
                    <a:pt x="713" y="147"/>
                  </a:lnTo>
                  <a:lnTo>
                    <a:pt x="713" y="186"/>
                  </a:lnTo>
                  <a:lnTo>
                    <a:pt x="731" y="186"/>
                  </a:lnTo>
                  <a:lnTo>
                    <a:pt x="735" y="309"/>
                  </a:lnTo>
                  <a:lnTo>
                    <a:pt x="671" y="369"/>
                  </a:lnTo>
                  <a:lnTo>
                    <a:pt x="618" y="381"/>
                  </a:lnTo>
                  <a:lnTo>
                    <a:pt x="626" y="422"/>
                  </a:lnTo>
                  <a:lnTo>
                    <a:pt x="581" y="431"/>
                  </a:lnTo>
                  <a:lnTo>
                    <a:pt x="558" y="453"/>
                  </a:lnTo>
                  <a:lnTo>
                    <a:pt x="576" y="455"/>
                  </a:lnTo>
                  <a:lnTo>
                    <a:pt x="581" y="473"/>
                  </a:lnTo>
                  <a:lnTo>
                    <a:pt x="548" y="510"/>
                  </a:lnTo>
                  <a:lnTo>
                    <a:pt x="579" y="542"/>
                  </a:lnTo>
                  <a:lnTo>
                    <a:pt x="575" y="554"/>
                  </a:lnTo>
                  <a:lnTo>
                    <a:pt x="609" y="588"/>
                  </a:lnTo>
                  <a:cubicBezTo>
                    <a:pt x="603" y="592"/>
                    <a:pt x="594" y="594"/>
                    <a:pt x="591" y="600"/>
                  </a:cubicBezTo>
                  <a:cubicBezTo>
                    <a:pt x="588" y="606"/>
                    <a:pt x="602" y="592"/>
                    <a:pt x="608" y="590"/>
                  </a:cubicBezTo>
                  <a:cubicBezTo>
                    <a:pt x="610" y="589"/>
                    <a:pt x="607" y="594"/>
                    <a:pt x="606" y="596"/>
                  </a:cubicBezTo>
                  <a:cubicBezTo>
                    <a:pt x="603" y="616"/>
                    <a:pt x="601" y="632"/>
                    <a:pt x="585" y="645"/>
                  </a:cubicBezTo>
                  <a:cubicBezTo>
                    <a:pt x="577" y="658"/>
                    <a:pt x="572" y="675"/>
                    <a:pt x="555" y="678"/>
                  </a:cubicBezTo>
                  <a:cubicBezTo>
                    <a:pt x="548" y="686"/>
                    <a:pt x="542" y="696"/>
                    <a:pt x="534" y="702"/>
                  </a:cubicBezTo>
                  <a:cubicBezTo>
                    <a:pt x="533" y="709"/>
                    <a:pt x="528" y="708"/>
                    <a:pt x="524" y="714"/>
                  </a:cubicBezTo>
                  <a:cubicBezTo>
                    <a:pt x="514" y="726"/>
                    <a:pt x="505" y="742"/>
                    <a:pt x="498" y="756"/>
                  </a:cubicBezTo>
                  <a:cubicBezTo>
                    <a:pt x="496" y="764"/>
                    <a:pt x="498" y="772"/>
                    <a:pt x="500" y="780"/>
                  </a:cubicBezTo>
                  <a:cubicBezTo>
                    <a:pt x="498" y="813"/>
                    <a:pt x="492" y="849"/>
                    <a:pt x="503" y="881"/>
                  </a:cubicBezTo>
                  <a:cubicBezTo>
                    <a:pt x="505" y="907"/>
                    <a:pt x="517" y="916"/>
                    <a:pt x="485" y="914"/>
                  </a:cubicBezTo>
                  <a:cubicBezTo>
                    <a:pt x="479" y="911"/>
                    <a:pt x="470" y="901"/>
                    <a:pt x="465" y="900"/>
                  </a:cubicBezTo>
                  <a:cubicBezTo>
                    <a:pt x="450" y="896"/>
                    <a:pt x="430" y="897"/>
                    <a:pt x="414" y="896"/>
                  </a:cubicBezTo>
                  <a:cubicBezTo>
                    <a:pt x="408" y="893"/>
                    <a:pt x="402" y="889"/>
                    <a:pt x="396" y="885"/>
                  </a:cubicBezTo>
                  <a:cubicBezTo>
                    <a:pt x="392" y="879"/>
                    <a:pt x="374" y="870"/>
                    <a:pt x="366" y="869"/>
                  </a:cubicBezTo>
                  <a:cubicBezTo>
                    <a:pt x="359" y="866"/>
                    <a:pt x="353" y="865"/>
                    <a:pt x="347" y="860"/>
                  </a:cubicBezTo>
                  <a:cubicBezTo>
                    <a:pt x="342" y="852"/>
                    <a:pt x="329" y="848"/>
                    <a:pt x="321" y="843"/>
                  </a:cubicBezTo>
                  <a:cubicBezTo>
                    <a:pt x="315" y="836"/>
                    <a:pt x="310" y="827"/>
                    <a:pt x="303" y="821"/>
                  </a:cubicBezTo>
                  <a:cubicBezTo>
                    <a:pt x="298" y="812"/>
                    <a:pt x="292" y="802"/>
                    <a:pt x="288" y="792"/>
                  </a:cubicBezTo>
                  <a:cubicBezTo>
                    <a:pt x="291" y="771"/>
                    <a:pt x="297" y="742"/>
                    <a:pt x="285" y="723"/>
                  </a:cubicBezTo>
                  <a:cubicBezTo>
                    <a:pt x="280" y="715"/>
                    <a:pt x="269" y="713"/>
                    <a:pt x="263" y="707"/>
                  </a:cubicBezTo>
                  <a:cubicBezTo>
                    <a:pt x="252" y="696"/>
                    <a:pt x="242" y="686"/>
                    <a:pt x="231" y="675"/>
                  </a:cubicBezTo>
                  <a:cubicBezTo>
                    <a:pt x="223" y="667"/>
                    <a:pt x="221" y="657"/>
                    <a:pt x="216" y="648"/>
                  </a:cubicBezTo>
                  <a:cubicBezTo>
                    <a:pt x="207" y="630"/>
                    <a:pt x="194" y="613"/>
                    <a:pt x="186" y="594"/>
                  </a:cubicBezTo>
                  <a:cubicBezTo>
                    <a:pt x="180" y="557"/>
                    <a:pt x="170" y="508"/>
                    <a:pt x="129" y="492"/>
                  </a:cubicBezTo>
                  <a:cubicBezTo>
                    <a:pt x="121" y="484"/>
                    <a:pt x="114" y="475"/>
                    <a:pt x="102" y="473"/>
                  </a:cubicBezTo>
                  <a:cubicBezTo>
                    <a:pt x="84" y="464"/>
                    <a:pt x="59" y="470"/>
                    <a:pt x="38" y="467"/>
                  </a:cubicBezTo>
                  <a:cubicBezTo>
                    <a:pt x="34" y="465"/>
                    <a:pt x="24" y="466"/>
                    <a:pt x="30" y="462"/>
                  </a:cubicBezTo>
                  <a:lnTo>
                    <a:pt x="2" y="431"/>
                  </a:lnTo>
                  <a:lnTo>
                    <a:pt x="0" y="416"/>
                  </a:lnTo>
                  <a:lnTo>
                    <a:pt x="29" y="417"/>
                  </a:lnTo>
                  <a:lnTo>
                    <a:pt x="45" y="375"/>
                  </a:lnTo>
                  <a:lnTo>
                    <a:pt x="87" y="366"/>
                  </a:lnTo>
                  <a:lnTo>
                    <a:pt x="30" y="326"/>
                  </a:lnTo>
                  <a:lnTo>
                    <a:pt x="245" y="341"/>
                  </a:lnTo>
                  <a:lnTo>
                    <a:pt x="260" y="284"/>
                  </a:lnTo>
                  <a:lnTo>
                    <a:pt x="234" y="290"/>
                  </a:lnTo>
                  <a:lnTo>
                    <a:pt x="233" y="233"/>
                  </a:lnTo>
                  <a:lnTo>
                    <a:pt x="294" y="230"/>
                  </a:lnTo>
                  <a:lnTo>
                    <a:pt x="300" y="188"/>
                  </a:lnTo>
                  <a:lnTo>
                    <a:pt x="351" y="183"/>
                  </a:lnTo>
                  <a:lnTo>
                    <a:pt x="350" y="138"/>
                  </a:lnTo>
                  <a:lnTo>
                    <a:pt x="317" y="138"/>
                  </a:lnTo>
                  <a:lnTo>
                    <a:pt x="321" y="42"/>
                  </a:lnTo>
                  <a:close/>
                </a:path>
              </a:pathLst>
            </a:custGeom>
            <a:solidFill>
              <a:schemeClr val="tx2">
                <a:lumMod val="20000"/>
                <a:lumOff val="8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7" name="Freeform 2"/>
            <p:cNvSpPr>
              <a:spLocks/>
            </p:cNvSpPr>
            <p:nvPr/>
          </p:nvSpPr>
          <p:spPr bwMode="ltGray">
            <a:xfrm>
              <a:off x="4935613" y="4711625"/>
              <a:ext cx="471089" cy="451055"/>
            </a:xfrm>
            <a:custGeom>
              <a:avLst/>
              <a:gdLst>
                <a:gd name="T0" fmla="*/ 2147483647 w 956"/>
                <a:gd name="T1" fmla="*/ 2147483647 h 916"/>
                <a:gd name="T2" fmla="*/ 2147483647 w 956"/>
                <a:gd name="T3" fmla="*/ 2147483647 h 916"/>
                <a:gd name="T4" fmla="*/ 2147483647 w 956"/>
                <a:gd name="T5" fmla="*/ 2147483647 h 916"/>
                <a:gd name="T6" fmla="*/ 2147483647 w 956"/>
                <a:gd name="T7" fmla="*/ 2147483647 h 916"/>
                <a:gd name="T8" fmla="*/ 2147483647 w 956"/>
                <a:gd name="T9" fmla="*/ 2147483647 h 916"/>
                <a:gd name="T10" fmla="*/ 2147483647 w 956"/>
                <a:gd name="T11" fmla="*/ 2147483647 h 916"/>
                <a:gd name="T12" fmla="*/ 2147483647 w 956"/>
                <a:gd name="T13" fmla="*/ 2147483647 h 916"/>
                <a:gd name="T14" fmla="*/ 2147483647 w 956"/>
                <a:gd name="T15" fmla="*/ 2147483647 h 916"/>
                <a:gd name="T16" fmla="*/ 2147483647 w 956"/>
                <a:gd name="T17" fmla="*/ 2147483647 h 916"/>
                <a:gd name="T18" fmla="*/ 2147483647 w 956"/>
                <a:gd name="T19" fmla="*/ 2147483647 h 916"/>
                <a:gd name="T20" fmla="*/ 2147483647 w 956"/>
                <a:gd name="T21" fmla="*/ 2147483647 h 916"/>
                <a:gd name="T22" fmla="*/ 2147483647 w 956"/>
                <a:gd name="T23" fmla="*/ 0 h 916"/>
                <a:gd name="T24" fmla="*/ 2147483647 w 956"/>
                <a:gd name="T25" fmla="*/ 2147483647 h 916"/>
                <a:gd name="T26" fmla="*/ 2147483647 w 956"/>
                <a:gd name="T27" fmla="*/ 2147483647 h 916"/>
                <a:gd name="T28" fmla="*/ 2147483647 w 956"/>
                <a:gd name="T29" fmla="*/ 2147483647 h 916"/>
                <a:gd name="T30" fmla="*/ 2147483647 w 956"/>
                <a:gd name="T31" fmla="*/ 2147483647 h 916"/>
                <a:gd name="T32" fmla="*/ 2147483647 w 956"/>
                <a:gd name="T33" fmla="*/ 2147483647 h 916"/>
                <a:gd name="T34" fmla="*/ 2147483647 w 956"/>
                <a:gd name="T35" fmla="*/ 2147483647 h 916"/>
                <a:gd name="T36" fmla="*/ 2147483647 w 956"/>
                <a:gd name="T37" fmla="*/ 2147483647 h 916"/>
                <a:gd name="T38" fmla="*/ 2147483647 w 956"/>
                <a:gd name="T39" fmla="*/ 2147483647 h 916"/>
                <a:gd name="T40" fmla="*/ 2147483647 w 956"/>
                <a:gd name="T41" fmla="*/ 2147483647 h 916"/>
                <a:gd name="T42" fmla="*/ 2147483647 w 956"/>
                <a:gd name="T43" fmla="*/ 2147483647 h 916"/>
                <a:gd name="T44" fmla="*/ 2147483647 w 956"/>
                <a:gd name="T45" fmla="*/ 2147483647 h 916"/>
                <a:gd name="T46" fmla="*/ 2147483647 w 956"/>
                <a:gd name="T47" fmla="*/ 2147483647 h 916"/>
                <a:gd name="T48" fmla="*/ 2147483647 w 956"/>
                <a:gd name="T49" fmla="*/ 2147483647 h 916"/>
                <a:gd name="T50" fmla="*/ 2147483647 w 956"/>
                <a:gd name="T51" fmla="*/ 2147483647 h 916"/>
                <a:gd name="T52" fmla="*/ 2147483647 w 956"/>
                <a:gd name="T53" fmla="*/ 2147483647 h 916"/>
                <a:gd name="T54" fmla="*/ 2147483647 w 956"/>
                <a:gd name="T55" fmla="*/ 2147483647 h 916"/>
                <a:gd name="T56" fmla="*/ 2147483647 w 956"/>
                <a:gd name="T57" fmla="*/ 2147483647 h 916"/>
                <a:gd name="T58" fmla="*/ 2147483647 w 956"/>
                <a:gd name="T59" fmla="*/ 2147483647 h 916"/>
                <a:gd name="T60" fmla="*/ 2147483647 w 956"/>
                <a:gd name="T61" fmla="*/ 2147483647 h 916"/>
                <a:gd name="T62" fmla="*/ 2147483647 w 956"/>
                <a:gd name="T63" fmla="*/ 2147483647 h 916"/>
                <a:gd name="T64" fmla="*/ 2147483647 w 956"/>
                <a:gd name="T65" fmla="*/ 2147483647 h 916"/>
                <a:gd name="T66" fmla="*/ 2147483647 w 956"/>
                <a:gd name="T67" fmla="*/ 2147483647 h 916"/>
                <a:gd name="T68" fmla="*/ 2147483647 w 956"/>
                <a:gd name="T69" fmla="*/ 2147483647 h 916"/>
                <a:gd name="T70" fmla="*/ 2147483647 w 956"/>
                <a:gd name="T71" fmla="*/ 2147483647 h 916"/>
                <a:gd name="T72" fmla="*/ 2147483647 w 956"/>
                <a:gd name="T73" fmla="*/ 2147483647 h 916"/>
                <a:gd name="T74" fmla="*/ 2147483647 w 956"/>
                <a:gd name="T75" fmla="*/ 2147483647 h 916"/>
                <a:gd name="T76" fmla="*/ 2147483647 w 956"/>
                <a:gd name="T77" fmla="*/ 2147483647 h 916"/>
                <a:gd name="T78" fmla="*/ 2147483647 w 956"/>
                <a:gd name="T79" fmla="*/ 2147483647 h 916"/>
                <a:gd name="T80" fmla="*/ 2147483647 w 956"/>
                <a:gd name="T81" fmla="*/ 2147483647 h 916"/>
                <a:gd name="T82" fmla="*/ 2147483647 w 956"/>
                <a:gd name="T83" fmla="*/ 2147483647 h 916"/>
                <a:gd name="T84" fmla="*/ 2147483647 w 956"/>
                <a:gd name="T85" fmla="*/ 2147483647 h 916"/>
                <a:gd name="T86" fmla="*/ 2147483647 w 956"/>
                <a:gd name="T87" fmla="*/ 2147483647 h 916"/>
                <a:gd name="T88" fmla="*/ 2147483647 w 956"/>
                <a:gd name="T89" fmla="*/ 2147483647 h 916"/>
                <a:gd name="T90" fmla="*/ 2147483647 w 956"/>
                <a:gd name="T91" fmla="*/ 2147483647 h 916"/>
                <a:gd name="T92" fmla="*/ 2147483647 w 956"/>
                <a:gd name="T93" fmla="*/ 2147483647 h 916"/>
                <a:gd name="T94" fmla="*/ 2147483647 w 956"/>
                <a:gd name="T95" fmla="*/ 2147483647 h 916"/>
                <a:gd name="T96" fmla="*/ 2147483647 w 956"/>
                <a:gd name="T97" fmla="*/ 2147483647 h 916"/>
                <a:gd name="T98" fmla="*/ 2147483647 w 956"/>
                <a:gd name="T99" fmla="*/ 2147483647 h 916"/>
                <a:gd name="T100" fmla="*/ 2147483647 w 956"/>
                <a:gd name="T101" fmla="*/ 2147483647 h 916"/>
                <a:gd name="T102" fmla="*/ 2147483647 w 956"/>
                <a:gd name="T103" fmla="*/ 2147483647 h 916"/>
                <a:gd name="T104" fmla="*/ 2147483647 w 956"/>
                <a:gd name="T105" fmla="*/ 2147483647 h 916"/>
                <a:gd name="T106" fmla="*/ 2147483647 w 956"/>
                <a:gd name="T107" fmla="*/ 2147483647 h 9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6"/>
                <a:gd name="T163" fmla="*/ 0 h 916"/>
                <a:gd name="T164" fmla="*/ 956 w 956"/>
                <a:gd name="T165" fmla="*/ 916 h 9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6" h="916">
                  <a:moveTo>
                    <a:pt x="184" y="24"/>
                  </a:moveTo>
                  <a:cubicBezTo>
                    <a:pt x="200" y="29"/>
                    <a:pt x="206" y="41"/>
                    <a:pt x="220" y="48"/>
                  </a:cubicBezTo>
                  <a:cubicBezTo>
                    <a:pt x="249" y="62"/>
                    <a:pt x="264" y="71"/>
                    <a:pt x="296" y="76"/>
                  </a:cubicBezTo>
                  <a:cubicBezTo>
                    <a:pt x="302" y="93"/>
                    <a:pt x="293" y="96"/>
                    <a:pt x="304" y="112"/>
                  </a:cubicBezTo>
                  <a:cubicBezTo>
                    <a:pt x="300" y="116"/>
                    <a:pt x="296" y="120"/>
                    <a:pt x="292" y="124"/>
                  </a:cubicBezTo>
                  <a:cubicBezTo>
                    <a:pt x="289" y="128"/>
                    <a:pt x="287" y="132"/>
                    <a:pt x="284" y="136"/>
                  </a:cubicBezTo>
                  <a:cubicBezTo>
                    <a:pt x="276" y="144"/>
                    <a:pt x="260" y="160"/>
                    <a:pt x="260" y="160"/>
                  </a:cubicBezTo>
                  <a:cubicBezTo>
                    <a:pt x="252" y="184"/>
                    <a:pt x="239" y="213"/>
                    <a:pt x="276" y="204"/>
                  </a:cubicBezTo>
                  <a:cubicBezTo>
                    <a:pt x="289" y="195"/>
                    <a:pt x="303" y="193"/>
                    <a:pt x="316" y="184"/>
                  </a:cubicBezTo>
                  <a:cubicBezTo>
                    <a:pt x="325" y="156"/>
                    <a:pt x="327" y="168"/>
                    <a:pt x="320" y="148"/>
                  </a:cubicBezTo>
                  <a:cubicBezTo>
                    <a:pt x="325" y="130"/>
                    <a:pt x="334" y="123"/>
                    <a:pt x="344" y="108"/>
                  </a:cubicBezTo>
                  <a:cubicBezTo>
                    <a:pt x="333" y="76"/>
                    <a:pt x="344" y="35"/>
                    <a:pt x="344" y="0"/>
                  </a:cubicBezTo>
                  <a:lnTo>
                    <a:pt x="588" y="64"/>
                  </a:lnTo>
                  <a:lnTo>
                    <a:pt x="760" y="108"/>
                  </a:lnTo>
                  <a:lnTo>
                    <a:pt x="920" y="132"/>
                  </a:lnTo>
                  <a:cubicBezTo>
                    <a:pt x="925" y="139"/>
                    <a:pt x="941" y="145"/>
                    <a:pt x="936" y="152"/>
                  </a:cubicBezTo>
                  <a:cubicBezTo>
                    <a:pt x="931" y="159"/>
                    <a:pt x="920" y="141"/>
                    <a:pt x="912" y="144"/>
                  </a:cubicBezTo>
                  <a:cubicBezTo>
                    <a:pt x="902" y="148"/>
                    <a:pt x="890" y="182"/>
                    <a:pt x="884" y="192"/>
                  </a:cubicBezTo>
                  <a:cubicBezTo>
                    <a:pt x="894" y="221"/>
                    <a:pt x="865" y="244"/>
                    <a:pt x="840" y="252"/>
                  </a:cubicBezTo>
                  <a:cubicBezTo>
                    <a:pt x="813" y="225"/>
                    <a:pt x="822" y="237"/>
                    <a:pt x="808" y="216"/>
                  </a:cubicBezTo>
                  <a:cubicBezTo>
                    <a:pt x="804" y="217"/>
                    <a:pt x="797" y="216"/>
                    <a:pt x="796" y="220"/>
                  </a:cubicBezTo>
                  <a:cubicBezTo>
                    <a:pt x="794" y="228"/>
                    <a:pt x="800" y="236"/>
                    <a:pt x="800" y="244"/>
                  </a:cubicBezTo>
                  <a:cubicBezTo>
                    <a:pt x="800" y="255"/>
                    <a:pt x="797" y="265"/>
                    <a:pt x="796" y="276"/>
                  </a:cubicBezTo>
                  <a:cubicBezTo>
                    <a:pt x="806" y="316"/>
                    <a:pt x="791" y="275"/>
                    <a:pt x="812" y="296"/>
                  </a:cubicBezTo>
                  <a:cubicBezTo>
                    <a:pt x="819" y="303"/>
                    <a:pt x="828" y="320"/>
                    <a:pt x="828" y="320"/>
                  </a:cubicBezTo>
                  <a:cubicBezTo>
                    <a:pt x="832" y="349"/>
                    <a:pt x="833" y="353"/>
                    <a:pt x="856" y="368"/>
                  </a:cubicBezTo>
                  <a:cubicBezTo>
                    <a:pt x="869" y="388"/>
                    <a:pt x="862" y="391"/>
                    <a:pt x="888" y="396"/>
                  </a:cubicBezTo>
                  <a:cubicBezTo>
                    <a:pt x="895" y="424"/>
                    <a:pt x="876" y="435"/>
                    <a:pt x="868" y="460"/>
                  </a:cubicBezTo>
                  <a:cubicBezTo>
                    <a:pt x="864" y="493"/>
                    <a:pt x="855" y="499"/>
                    <a:pt x="860" y="532"/>
                  </a:cubicBezTo>
                  <a:cubicBezTo>
                    <a:pt x="867" y="531"/>
                    <a:pt x="874" y="531"/>
                    <a:pt x="880" y="528"/>
                  </a:cubicBezTo>
                  <a:cubicBezTo>
                    <a:pt x="889" y="524"/>
                    <a:pt x="904" y="512"/>
                    <a:pt x="904" y="512"/>
                  </a:cubicBezTo>
                  <a:cubicBezTo>
                    <a:pt x="907" y="558"/>
                    <a:pt x="899" y="587"/>
                    <a:pt x="936" y="612"/>
                  </a:cubicBezTo>
                  <a:cubicBezTo>
                    <a:pt x="944" y="636"/>
                    <a:pt x="933" y="661"/>
                    <a:pt x="956" y="676"/>
                  </a:cubicBezTo>
                  <a:cubicBezTo>
                    <a:pt x="953" y="684"/>
                    <a:pt x="944" y="691"/>
                    <a:pt x="944" y="700"/>
                  </a:cubicBezTo>
                  <a:cubicBezTo>
                    <a:pt x="944" y="708"/>
                    <a:pt x="949" y="716"/>
                    <a:pt x="952" y="724"/>
                  </a:cubicBezTo>
                  <a:cubicBezTo>
                    <a:pt x="953" y="728"/>
                    <a:pt x="956" y="736"/>
                    <a:pt x="956" y="736"/>
                  </a:cubicBezTo>
                  <a:cubicBezTo>
                    <a:pt x="947" y="764"/>
                    <a:pt x="917" y="795"/>
                    <a:pt x="900" y="820"/>
                  </a:cubicBezTo>
                  <a:cubicBezTo>
                    <a:pt x="901" y="835"/>
                    <a:pt x="902" y="849"/>
                    <a:pt x="904" y="864"/>
                  </a:cubicBezTo>
                  <a:cubicBezTo>
                    <a:pt x="905" y="869"/>
                    <a:pt x="910" y="875"/>
                    <a:pt x="908" y="880"/>
                  </a:cubicBezTo>
                  <a:cubicBezTo>
                    <a:pt x="905" y="889"/>
                    <a:pt x="892" y="904"/>
                    <a:pt x="892" y="904"/>
                  </a:cubicBezTo>
                  <a:cubicBezTo>
                    <a:pt x="893" y="908"/>
                    <a:pt x="896" y="916"/>
                    <a:pt x="896" y="916"/>
                  </a:cubicBezTo>
                  <a:lnTo>
                    <a:pt x="472" y="832"/>
                  </a:lnTo>
                  <a:lnTo>
                    <a:pt x="60" y="724"/>
                  </a:lnTo>
                  <a:cubicBezTo>
                    <a:pt x="45" y="739"/>
                    <a:pt x="40" y="755"/>
                    <a:pt x="28" y="772"/>
                  </a:cubicBezTo>
                  <a:cubicBezTo>
                    <a:pt x="20" y="802"/>
                    <a:pt x="20" y="780"/>
                    <a:pt x="4" y="764"/>
                  </a:cubicBezTo>
                  <a:cubicBezTo>
                    <a:pt x="9" y="722"/>
                    <a:pt x="0" y="624"/>
                    <a:pt x="16" y="600"/>
                  </a:cubicBezTo>
                  <a:cubicBezTo>
                    <a:pt x="20" y="594"/>
                    <a:pt x="29" y="597"/>
                    <a:pt x="36" y="596"/>
                  </a:cubicBezTo>
                  <a:cubicBezTo>
                    <a:pt x="45" y="570"/>
                    <a:pt x="48" y="544"/>
                    <a:pt x="72" y="528"/>
                  </a:cubicBezTo>
                  <a:cubicBezTo>
                    <a:pt x="90" y="502"/>
                    <a:pt x="88" y="481"/>
                    <a:pt x="100" y="452"/>
                  </a:cubicBezTo>
                  <a:cubicBezTo>
                    <a:pt x="103" y="405"/>
                    <a:pt x="118" y="362"/>
                    <a:pt x="152" y="328"/>
                  </a:cubicBezTo>
                  <a:cubicBezTo>
                    <a:pt x="161" y="302"/>
                    <a:pt x="169" y="287"/>
                    <a:pt x="196" y="280"/>
                  </a:cubicBezTo>
                  <a:cubicBezTo>
                    <a:pt x="186" y="266"/>
                    <a:pt x="178" y="266"/>
                    <a:pt x="168" y="252"/>
                  </a:cubicBezTo>
                  <a:cubicBezTo>
                    <a:pt x="175" y="241"/>
                    <a:pt x="184" y="216"/>
                    <a:pt x="184" y="216"/>
                  </a:cubicBezTo>
                  <a:cubicBezTo>
                    <a:pt x="172" y="134"/>
                    <a:pt x="180" y="197"/>
                    <a:pt x="184" y="24"/>
                  </a:cubicBezTo>
                  <a:close/>
                </a:path>
              </a:pathLst>
            </a:custGeom>
            <a:solidFill>
              <a:schemeClr val="tx2">
                <a:lumMod val="20000"/>
                <a:lumOff val="8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8" name="Freeform 3"/>
            <p:cNvSpPr>
              <a:spLocks/>
            </p:cNvSpPr>
            <p:nvPr/>
          </p:nvSpPr>
          <p:spPr bwMode="ltGray">
            <a:xfrm>
              <a:off x="5211934" y="4786481"/>
              <a:ext cx="645709" cy="704413"/>
            </a:xfrm>
            <a:custGeom>
              <a:avLst/>
              <a:gdLst>
                <a:gd name="T0" fmla="*/ 2147483647 w 1312"/>
                <a:gd name="T1" fmla="*/ 2147483647 h 1432"/>
                <a:gd name="T2" fmla="*/ 2147483647 w 1312"/>
                <a:gd name="T3" fmla="*/ 2147483647 h 1432"/>
                <a:gd name="T4" fmla="*/ 2147483647 w 1312"/>
                <a:gd name="T5" fmla="*/ 2147483647 h 1432"/>
                <a:gd name="T6" fmla="*/ 2147483647 w 1312"/>
                <a:gd name="T7" fmla="*/ 2147483647 h 1432"/>
                <a:gd name="T8" fmla="*/ 2147483647 w 1312"/>
                <a:gd name="T9" fmla="*/ 2147483647 h 1432"/>
                <a:gd name="T10" fmla="*/ 2147483647 w 1312"/>
                <a:gd name="T11" fmla="*/ 2147483647 h 1432"/>
                <a:gd name="T12" fmla="*/ 2147483647 w 1312"/>
                <a:gd name="T13" fmla="*/ 2147483647 h 1432"/>
                <a:gd name="T14" fmla="*/ 2147483647 w 1312"/>
                <a:gd name="T15" fmla="*/ 2147483647 h 1432"/>
                <a:gd name="T16" fmla="*/ 2147483647 w 1312"/>
                <a:gd name="T17" fmla="*/ 2147483647 h 1432"/>
                <a:gd name="T18" fmla="*/ 2147483647 w 1312"/>
                <a:gd name="T19" fmla="*/ 2147483647 h 1432"/>
                <a:gd name="T20" fmla="*/ 2147483647 w 1312"/>
                <a:gd name="T21" fmla="*/ 2147483647 h 1432"/>
                <a:gd name="T22" fmla="*/ 2147483647 w 1312"/>
                <a:gd name="T23" fmla="*/ 2147483647 h 1432"/>
                <a:gd name="T24" fmla="*/ 2147483647 w 1312"/>
                <a:gd name="T25" fmla="*/ 2147483647 h 1432"/>
                <a:gd name="T26" fmla="*/ 2147483647 w 1312"/>
                <a:gd name="T27" fmla="*/ 2147483647 h 1432"/>
                <a:gd name="T28" fmla="*/ 2147483647 w 1312"/>
                <a:gd name="T29" fmla="*/ 2147483647 h 1432"/>
                <a:gd name="T30" fmla="*/ 2147483647 w 1312"/>
                <a:gd name="T31" fmla="*/ 2147483647 h 1432"/>
                <a:gd name="T32" fmla="*/ 2147483647 w 1312"/>
                <a:gd name="T33" fmla="*/ 2147483647 h 1432"/>
                <a:gd name="T34" fmla="*/ 2147483647 w 1312"/>
                <a:gd name="T35" fmla="*/ 2147483647 h 1432"/>
                <a:gd name="T36" fmla="*/ 2147483647 w 1312"/>
                <a:gd name="T37" fmla="*/ 2147483647 h 1432"/>
                <a:gd name="T38" fmla="*/ 2147483647 w 1312"/>
                <a:gd name="T39" fmla="*/ 2147483647 h 1432"/>
                <a:gd name="T40" fmla="*/ 2147483647 w 1312"/>
                <a:gd name="T41" fmla="*/ 2147483647 h 1432"/>
                <a:gd name="T42" fmla="*/ 2147483647 w 1312"/>
                <a:gd name="T43" fmla="*/ 2147483647 h 1432"/>
                <a:gd name="T44" fmla="*/ 2147483647 w 1312"/>
                <a:gd name="T45" fmla="*/ 2147483647 h 1432"/>
                <a:gd name="T46" fmla="*/ 2147483647 w 1312"/>
                <a:gd name="T47" fmla="*/ 2147483647 h 1432"/>
                <a:gd name="T48" fmla="*/ 2147483647 w 1312"/>
                <a:gd name="T49" fmla="*/ 2147483647 h 1432"/>
                <a:gd name="T50" fmla="*/ 2147483647 w 1312"/>
                <a:gd name="T51" fmla="*/ 2147483647 h 1432"/>
                <a:gd name="T52" fmla="*/ 2147483647 w 1312"/>
                <a:gd name="T53" fmla="*/ 2147483647 h 1432"/>
                <a:gd name="T54" fmla="*/ 2147483647 w 1312"/>
                <a:gd name="T55" fmla="*/ 2147483647 h 1432"/>
                <a:gd name="T56" fmla="*/ 0 w 1312"/>
                <a:gd name="T57" fmla="*/ 2147483647 h 1432"/>
                <a:gd name="T58" fmla="*/ 2147483647 w 1312"/>
                <a:gd name="T59" fmla="*/ 2147483647 h 1432"/>
                <a:gd name="T60" fmla="*/ 2147483647 w 1312"/>
                <a:gd name="T61" fmla="*/ 2147483647 h 1432"/>
                <a:gd name="T62" fmla="*/ 2147483647 w 1312"/>
                <a:gd name="T63" fmla="*/ 2147483647 h 1432"/>
                <a:gd name="T64" fmla="*/ 2147483647 w 1312"/>
                <a:gd name="T65" fmla="*/ 2147483647 h 1432"/>
                <a:gd name="T66" fmla="*/ 2147483647 w 1312"/>
                <a:gd name="T67" fmla="*/ 2147483647 h 1432"/>
                <a:gd name="T68" fmla="*/ 2147483647 w 1312"/>
                <a:gd name="T69" fmla="*/ 2147483647 h 1432"/>
                <a:gd name="T70" fmla="*/ 2147483647 w 1312"/>
                <a:gd name="T71" fmla="*/ 2147483647 h 1432"/>
                <a:gd name="T72" fmla="*/ 2147483647 w 1312"/>
                <a:gd name="T73" fmla="*/ 2147483647 h 1432"/>
                <a:gd name="T74" fmla="*/ 2147483647 w 1312"/>
                <a:gd name="T75" fmla="*/ 2147483647 h 1432"/>
                <a:gd name="T76" fmla="*/ 2147483647 w 1312"/>
                <a:gd name="T77" fmla="*/ 2147483647 h 1432"/>
                <a:gd name="T78" fmla="*/ 2147483647 w 1312"/>
                <a:gd name="T79" fmla="*/ 2147483647 h 1432"/>
                <a:gd name="T80" fmla="*/ 2147483647 w 1312"/>
                <a:gd name="T81" fmla="*/ 0 h 1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2"/>
                <a:gd name="T124" fmla="*/ 0 h 1432"/>
                <a:gd name="T125" fmla="*/ 1312 w 1312"/>
                <a:gd name="T126" fmla="*/ 1432 h 1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2" h="1432">
                  <a:moveTo>
                    <a:pt x="376" y="0"/>
                  </a:moveTo>
                  <a:lnTo>
                    <a:pt x="1128" y="96"/>
                  </a:lnTo>
                  <a:lnTo>
                    <a:pt x="1104" y="292"/>
                  </a:lnTo>
                  <a:lnTo>
                    <a:pt x="1184" y="288"/>
                  </a:lnTo>
                  <a:lnTo>
                    <a:pt x="1188" y="316"/>
                  </a:lnTo>
                  <a:lnTo>
                    <a:pt x="1164" y="320"/>
                  </a:lnTo>
                  <a:lnTo>
                    <a:pt x="1160" y="352"/>
                  </a:lnTo>
                  <a:lnTo>
                    <a:pt x="1188" y="356"/>
                  </a:lnTo>
                  <a:lnTo>
                    <a:pt x="1184" y="400"/>
                  </a:lnTo>
                  <a:lnTo>
                    <a:pt x="1096" y="392"/>
                  </a:lnTo>
                  <a:lnTo>
                    <a:pt x="1092" y="536"/>
                  </a:lnTo>
                  <a:lnTo>
                    <a:pt x="1008" y="524"/>
                  </a:lnTo>
                  <a:lnTo>
                    <a:pt x="988" y="692"/>
                  </a:lnTo>
                  <a:lnTo>
                    <a:pt x="1008" y="684"/>
                  </a:lnTo>
                  <a:lnTo>
                    <a:pt x="992" y="792"/>
                  </a:lnTo>
                  <a:lnTo>
                    <a:pt x="1064" y="796"/>
                  </a:lnTo>
                  <a:lnTo>
                    <a:pt x="1056" y="864"/>
                  </a:lnTo>
                  <a:lnTo>
                    <a:pt x="1116" y="868"/>
                  </a:lnTo>
                  <a:lnTo>
                    <a:pt x="1112" y="932"/>
                  </a:lnTo>
                  <a:lnTo>
                    <a:pt x="1184" y="932"/>
                  </a:lnTo>
                  <a:lnTo>
                    <a:pt x="1172" y="872"/>
                  </a:lnTo>
                  <a:lnTo>
                    <a:pt x="1224" y="876"/>
                  </a:lnTo>
                  <a:lnTo>
                    <a:pt x="1228" y="900"/>
                  </a:lnTo>
                  <a:lnTo>
                    <a:pt x="1228" y="948"/>
                  </a:lnTo>
                  <a:lnTo>
                    <a:pt x="1292" y="948"/>
                  </a:lnTo>
                  <a:lnTo>
                    <a:pt x="1288" y="988"/>
                  </a:lnTo>
                  <a:lnTo>
                    <a:pt x="1208" y="984"/>
                  </a:lnTo>
                  <a:lnTo>
                    <a:pt x="1204" y="1096"/>
                  </a:lnTo>
                  <a:lnTo>
                    <a:pt x="1268" y="1100"/>
                  </a:lnTo>
                  <a:lnTo>
                    <a:pt x="1256" y="1200"/>
                  </a:lnTo>
                  <a:lnTo>
                    <a:pt x="1312" y="1200"/>
                  </a:lnTo>
                  <a:lnTo>
                    <a:pt x="1304" y="1244"/>
                  </a:lnTo>
                  <a:lnTo>
                    <a:pt x="1240" y="1244"/>
                  </a:lnTo>
                  <a:lnTo>
                    <a:pt x="1236" y="1388"/>
                  </a:lnTo>
                  <a:lnTo>
                    <a:pt x="1188" y="1384"/>
                  </a:lnTo>
                  <a:lnTo>
                    <a:pt x="1192" y="1428"/>
                  </a:lnTo>
                  <a:lnTo>
                    <a:pt x="1096" y="1432"/>
                  </a:lnTo>
                  <a:lnTo>
                    <a:pt x="1104" y="1348"/>
                  </a:lnTo>
                  <a:lnTo>
                    <a:pt x="1024" y="1348"/>
                  </a:lnTo>
                  <a:lnTo>
                    <a:pt x="984" y="1324"/>
                  </a:lnTo>
                  <a:lnTo>
                    <a:pt x="960" y="1364"/>
                  </a:lnTo>
                  <a:lnTo>
                    <a:pt x="920" y="1372"/>
                  </a:lnTo>
                  <a:lnTo>
                    <a:pt x="920" y="1404"/>
                  </a:lnTo>
                  <a:lnTo>
                    <a:pt x="792" y="1404"/>
                  </a:lnTo>
                  <a:lnTo>
                    <a:pt x="788" y="1352"/>
                  </a:lnTo>
                  <a:lnTo>
                    <a:pt x="716" y="1340"/>
                  </a:lnTo>
                  <a:lnTo>
                    <a:pt x="724" y="1316"/>
                  </a:lnTo>
                  <a:lnTo>
                    <a:pt x="592" y="1296"/>
                  </a:lnTo>
                  <a:lnTo>
                    <a:pt x="568" y="1364"/>
                  </a:lnTo>
                  <a:lnTo>
                    <a:pt x="160" y="1292"/>
                  </a:lnTo>
                  <a:lnTo>
                    <a:pt x="192" y="1112"/>
                  </a:lnTo>
                  <a:lnTo>
                    <a:pt x="96" y="1100"/>
                  </a:lnTo>
                  <a:lnTo>
                    <a:pt x="32" y="1028"/>
                  </a:lnTo>
                  <a:lnTo>
                    <a:pt x="76" y="936"/>
                  </a:lnTo>
                  <a:lnTo>
                    <a:pt x="52" y="924"/>
                  </a:lnTo>
                  <a:lnTo>
                    <a:pt x="56" y="856"/>
                  </a:lnTo>
                  <a:lnTo>
                    <a:pt x="60" y="816"/>
                  </a:lnTo>
                  <a:lnTo>
                    <a:pt x="0" y="808"/>
                  </a:lnTo>
                  <a:lnTo>
                    <a:pt x="24" y="708"/>
                  </a:lnTo>
                  <a:cubicBezTo>
                    <a:pt x="128" y="728"/>
                    <a:pt x="231" y="752"/>
                    <a:pt x="336" y="768"/>
                  </a:cubicBezTo>
                  <a:cubicBezTo>
                    <a:pt x="340" y="769"/>
                    <a:pt x="338" y="760"/>
                    <a:pt x="340" y="756"/>
                  </a:cubicBezTo>
                  <a:cubicBezTo>
                    <a:pt x="342" y="752"/>
                    <a:pt x="345" y="748"/>
                    <a:pt x="348" y="744"/>
                  </a:cubicBezTo>
                  <a:cubicBezTo>
                    <a:pt x="344" y="726"/>
                    <a:pt x="342" y="715"/>
                    <a:pt x="332" y="700"/>
                  </a:cubicBezTo>
                  <a:cubicBezTo>
                    <a:pt x="333" y="689"/>
                    <a:pt x="332" y="678"/>
                    <a:pt x="336" y="668"/>
                  </a:cubicBezTo>
                  <a:cubicBezTo>
                    <a:pt x="338" y="664"/>
                    <a:pt x="345" y="664"/>
                    <a:pt x="348" y="660"/>
                  </a:cubicBezTo>
                  <a:cubicBezTo>
                    <a:pt x="364" y="642"/>
                    <a:pt x="368" y="616"/>
                    <a:pt x="392" y="608"/>
                  </a:cubicBezTo>
                  <a:cubicBezTo>
                    <a:pt x="394" y="597"/>
                    <a:pt x="403" y="586"/>
                    <a:pt x="400" y="576"/>
                  </a:cubicBezTo>
                  <a:cubicBezTo>
                    <a:pt x="397" y="566"/>
                    <a:pt x="386" y="561"/>
                    <a:pt x="380" y="552"/>
                  </a:cubicBezTo>
                  <a:cubicBezTo>
                    <a:pt x="383" y="544"/>
                    <a:pt x="391" y="537"/>
                    <a:pt x="392" y="528"/>
                  </a:cubicBezTo>
                  <a:cubicBezTo>
                    <a:pt x="395" y="502"/>
                    <a:pt x="373" y="491"/>
                    <a:pt x="368" y="468"/>
                  </a:cubicBezTo>
                  <a:cubicBezTo>
                    <a:pt x="365" y="455"/>
                    <a:pt x="363" y="441"/>
                    <a:pt x="360" y="428"/>
                  </a:cubicBezTo>
                  <a:cubicBezTo>
                    <a:pt x="358" y="419"/>
                    <a:pt x="344" y="404"/>
                    <a:pt x="344" y="404"/>
                  </a:cubicBezTo>
                  <a:cubicBezTo>
                    <a:pt x="335" y="368"/>
                    <a:pt x="346" y="375"/>
                    <a:pt x="324" y="368"/>
                  </a:cubicBezTo>
                  <a:cubicBezTo>
                    <a:pt x="304" y="381"/>
                    <a:pt x="311" y="398"/>
                    <a:pt x="296" y="376"/>
                  </a:cubicBezTo>
                  <a:cubicBezTo>
                    <a:pt x="307" y="342"/>
                    <a:pt x="300" y="303"/>
                    <a:pt x="320" y="272"/>
                  </a:cubicBezTo>
                  <a:cubicBezTo>
                    <a:pt x="302" y="245"/>
                    <a:pt x="291" y="215"/>
                    <a:pt x="268" y="192"/>
                  </a:cubicBezTo>
                  <a:cubicBezTo>
                    <a:pt x="262" y="168"/>
                    <a:pt x="253" y="142"/>
                    <a:pt x="232" y="128"/>
                  </a:cubicBezTo>
                  <a:cubicBezTo>
                    <a:pt x="235" y="95"/>
                    <a:pt x="225" y="70"/>
                    <a:pt x="256" y="60"/>
                  </a:cubicBezTo>
                  <a:cubicBezTo>
                    <a:pt x="275" y="89"/>
                    <a:pt x="263" y="80"/>
                    <a:pt x="288" y="92"/>
                  </a:cubicBezTo>
                  <a:cubicBezTo>
                    <a:pt x="299" y="89"/>
                    <a:pt x="308" y="89"/>
                    <a:pt x="316" y="80"/>
                  </a:cubicBezTo>
                  <a:cubicBezTo>
                    <a:pt x="322" y="73"/>
                    <a:pt x="332" y="56"/>
                    <a:pt x="332" y="56"/>
                  </a:cubicBezTo>
                  <a:cubicBezTo>
                    <a:pt x="338" y="15"/>
                    <a:pt x="332" y="6"/>
                    <a:pt x="376" y="0"/>
                  </a:cubicBezTo>
                  <a:close/>
                </a:path>
              </a:pathLst>
            </a:custGeom>
            <a:solidFill>
              <a:schemeClr val="tx2">
                <a:lumMod val="40000"/>
                <a:lumOff val="60000"/>
              </a:schemeClr>
            </a:solidFill>
            <a:ln w="635" cap="flat" cmpd="sng">
              <a:solidFill>
                <a:schemeClr val="accent1">
                  <a:lumMod val="75000"/>
                </a:schemeClr>
              </a:solidFill>
              <a:prstDash val="solid"/>
              <a:round/>
              <a:headEnd type="none" w="med" len="med"/>
              <a:tailEnd type="none" w="med" len="med"/>
            </a:ln>
            <a:effectLst/>
            <a:extLst/>
          </p:spPr>
          <p:txBody>
            <a:bodyPr/>
            <a:lstStyle/>
            <a:p>
              <a:pPr fontAlgn="auto">
                <a:spcBef>
                  <a:spcPts val="0"/>
                </a:spcBef>
                <a:spcAft>
                  <a:spcPts val="0"/>
                </a:spcAft>
                <a:defRPr/>
              </a:pPr>
              <a:endParaRPr lang="en-US" dirty="0">
                <a:solidFill>
                  <a:srgbClr val="FFC000"/>
                </a:solidFill>
                <a:latin typeface="+mn-lt"/>
              </a:endParaRPr>
            </a:p>
          </p:txBody>
        </p:sp>
        <p:sp>
          <p:nvSpPr>
            <p:cNvPr id="9" name="Freeform 4"/>
            <p:cNvSpPr>
              <a:spLocks/>
            </p:cNvSpPr>
            <p:nvPr/>
          </p:nvSpPr>
          <p:spPr bwMode="ltGray">
            <a:xfrm>
              <a:off x="4910667" y="5063832"/>
              <a:ext cx="339645" cy="390594"/>
            </a:xfrm>
            <a:custGeom>
              <a:avLst/>
              <a:gdLst>
                <a:gd name="T0" fmla="*/ 2147483647 w 690"/>
                <a:gd name="T1" fmla="*/ 2147483647 h 793"/>
                <a:gd name="T2" fmla="*/ 2147483647 w 690"/>
                <a:gd name="T3" fmla="*/ 2147483647 h 793"/>
                <a:gd name="T4" fmla="*/ 2147483647 w 690"/>
                <a:gd name="T5" fmla="*/ 2147483647 h 793"/>
                <a:gd name="T6" fmla="*/ 2147483647 w 690"/>
                <a:gd name="T7" fmla="*/ 2147483647 h 793"/>
                <a:gd name="T8" fmla="*/ 2147483647 w 690"/>
                <a:gd name="T9" fmla="*/ 2147483647 h 793"/>
                <a:gd name="T10" fmla="*/ 2147483647 w 690"/>
                <a:gd name="T11" fmla="*/ 2147483647 h 793"/>
                <a:gd name="T12" fmla="*/ 2147483647 w 690"/>
                <a:gd name="T13" fmla="*/ 2147483647 h 793"/>
                <a:gd name="T14" fmla="*/ 2147483647 w 690"/>
                <a:gd name="T15" fmla="*/ 2147483647 h 793"/>
                <a:gd name="T16" fmla="*/ 2147483647 w 690"/>
                <a:gd name="T17" fmla="*/ 2147483647 h 793"/>
                <a:gd name="T18" fmla="*/ 2147483647 w 690"/>
                <a:gd name="T19" fmla="*/ 2147483647 h 793"/>
                <a:gd name="T20" fmla="*/ 2147483647 w 690"/>
                <a:gd name="T21" fmla="*/ 2147483647 h 793"/>
                <a:gd name="T22" fmla="*/ 2147483647 w 690"/>
                <a:gd name="T23" fmla="*/ 2147483647 h 793"/>
                <a:gd name="T24" fmla="*/ 2147483647 w 690"/>
                <a:gd name="T25" fmla="*/ 2147483647 h 793"/>
                <a:gd name="T26" fmla="*/ 2147483647 w 690"/>
                <a:gd name="T27" fmla="*/ 2147483647 h 793"/>
                <a:gd name="T28" fmla="*/ 2147483647 w 690"/>
                <a:gd name="T29" fmla="*/ 2147483647 h 793"/>
                <a:gd name="T30" fmla="*/ 2147483647 w 690"/>
                <a:gd name="T31" fmla="*/ 2147483647 h 793"/>
                <a:gd name="T32" fmla="*/ 2147483647 w 690"/>
                <a:gd name="T33" fmla="*/ 2147483647 h 793"/>
                <a:gd name="T34" fmla="*/ 2147483647 w 690"/>
                <a:gd name="T35" fmla="*/ 2147483647 h 793"/>
                <a:gd name="T36" fmla="*/ 2147483647 w 690"/>
                <a:gd name="T37" fmla="*/ 2147483647 h 793"/>
                <a:gd name="T38" fmla="*/ 2147483647 w 690"/>
                <a:gd name="T39" fmla="*/ 2147483647 h 793"/>
                <a:gd name="T40" fmla="*/ 2147483647 w 690"/>
                <a:gd name="T41" fmla="*/ 2147483647 h 793"/>
                <a:gd name="T42" fmla="*/ 2147483647 w 690"/>
                <a:gd name="T43" fmla="*/ 2147483647 h 793"/>
                <a:gd name="T44" fmla="*/ 2147483647 w 690"/>
                <a:gd name="T45" fmla="*/ 2147483647 h 793"/>
                <a:gd name="T46" fmla="*/ 2147483647 w 690"/>
                <a:gd name="T47" fmla="*/ 2147483647 h 793"/>
                <a:gd name="T48" fmla="*/ 2147483647 w 690"/>
                <a:gd name="T49" fmla="*/ 2147483647 h 793"/>
                <a:gd name="T50" fmla="*/ 2147483647 w 690"/>
                <a:gd name="T51" fmla="*/ 2147483647 h 793"/>
                <a:gd name="T52" fmla="*/ 2147483647 w 690"/>
                <a:gd name="T53" fmla="*/ 2147483647 h 793"/>
                <a:gd name="T54" fmla="*/ 2147483647 w 690"/>
                <a:gd name="T55" fmla="*/ 2147483647 h 793"/>
                <a:gd name="T56" fmla="*/ 2147483647 w 690"/>
                <a:gd name="T57" fmla="*/ 2147483647 h 793"/>
                <a:gd name="T58" fmla="*/ 2147483647 w 690"/>
                <a:gd name="T59" fmla="*/ 2147483647 h 793"/>
                <a:gd name="T60" fmla="*/ 2147483647 w 690"/>
                <a:gd name="T61" fmla="*/ 2147483647 h 793"/>
                <a:gd name="T62" fmla="*/ 2147483647 w 690"/>
                <a:gd name="T63" fmla="*/ 2147483647 h 793"/>
                <a:gd name="T64" fmla="*/ 2147483647 w 690"/>
                <a:gd name="T65" fmla="*/ 2147483647 h 793"/>
                <a:gd name="T66" fmla="*/ 2147483647 w 690"/>
                <a:gd name="T67" fmla="*/ 2147483647 h 793"/>
                <a:gd name="T68" fmla="*/ 2147483647 w 690"/>
                <a:gd name="T69" fmla="*/ 2147483647 h 793"/>
                <a:gd name="T70" fmla="*/ 2147483647 w 690"/>
                <a:gd name="T71" fmla="*/ 2147483647 h 793"/>
                <a:gd name="T72" fmla="*/ 2147483647 w 690"/>
                <a:gd name="T73" fmla="*/ 2147483647 h 793"/>
                <a:gd name="T74" fmla="*/ 2147483647 w 690"/>
                <a:gd name="T75" fmla="*/ 2147483647 h 793"/>
                <a:gd name="T76" fmla="*/ 2147483647 w 690"/>
                <a:gd name="T77" fmla="*/ 2147483647 h 793"/>
                <a:gd name="T78" fmla="*/ 2147483647 w 690"/>
                <a:gd name="T79" fmla="*/ 2147483647 h 793"/>
                <a:gd name="T80" fmla="*/ 2147483647 w 690"/>
                <a:gd name="T81" fmla="*/ 2147483647 h 793"/>
                <a:gd name="T82" fmla="*/ 2147483647 w 690"/>
                <a:gd name="T83" fmla="*/ 2147483647 h 793"/>
                <a:gd name="T84" fmla="*/ 2147483647 w 690"/>
                <a:gd name="T85" fmla="*/ 2147483647 h 793"/>
                <a:gd name="T86" fmla="*/ 2147483647 w 690"/>
                <a:gd name="T87" fmla="*/ 2147483647 h 793"/>
                <a:gd name="T88" fmla="*/ 2147483647 w 690"/>
                <a:gd name="T89" fmla="*/ 2147483647 h 793"/>
                <a:gd name="T90" fmla="*/ 0 w 690"/>
                <a:gd name="T91" fmla="*/ 2147483647 h 793"/>
                <a:gd name="T92" fmla="*/ 2147483647 w 690"/>
                <a:gd name="T93" fmla="*/ 2147483647 h 793"/>
                <a:gd name="T94" fmla="*/ 2147483647 w 690"/>
                <a:gd name="T95" fmla="*/ 2147483647 h 793"/>
                <a:gd name="T96" fmla="*/ 2147483647 w 690"/>
                <a:gd name="T97" fmla="*/ 2147483647 h 793"/>
                <a:gd name="T98" fmla="*/ 2147483647 w 690"/>
                <a:gd name="T99" fmla="*/ 2147483647 h 793"/>
                <a:gd name="T100" fmla="*/ 2147483647 w 690"/>
                <a:gd name="T101" fmla="*/ 2147483647 h 793"/>
                <a:gd name="T102" fmla="*/ 2147483647 w 690"/>
                <a:gd name="T103" fmla="*/ 2147483647 h 793"/>
                <a:gd name="T104" fmla="*/ 2147483647 w 690"/>
                <a:gd name="T105" fmla="*/ 2147483647 h 7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0"/>
                <a:gd name="T160" fmla="*/ 0 h 793"/>
                <a:gd name="T161" fmla="*/ 690 w 690"/>
                <a:gd name="T162" fmla="*/ 793 h 7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0" h="793">
                  <a:moveTo>
                    <a:pt x="123" y="13"/>
                  </a:moveTo>
                  <a:lnTo>
                    <a:pt x="639" y="145"/>
                  </a:lnTo>
                  <a:lnTo>
                    <a:pt x="609" y="244"/>
                  </a:lnTo>
                  <a:lnTo>
                    <a:pt x="669" y="247"/>
                  </a:lnTo>
                  <a:lnTo>
                    <a:pt x="666" y="358"/>
                  </a:lnTo>
                  <a:lnTo>
                    <a:pt x="690" y="376"/>
                  </a:lnTo>
                  <a:lnTo>
                    <a:pt x="645" y="469"/>
                  </a:lnTo>
                  <a:lnTo>
                    <a:pt x="528" y="448"/>
                  </a:lnTo>
                  <a:lnTo>
                    <a:pt x="462" y="442"/>
                  </a:lnTo>
                  <a:lnTo>
                    <a:pt x="450" y="457"/>
                  </a:lnTo>
                  <a:lnTo>
                    <a:pt x="486" y="511"/>
                  </a:lnTo>
                  <a:lnTo>
                    <a:pt x="411" y="556"/>
                  </a:lnTo>
                  <a:lnTo>
                    <a:pt x="453" y="616"/>
                  </a:lnTo>
                  <a:lnTo>
                    <a:pt x="369" y="598"/>
                  </a:lnTo>
                  <a:lnTo>
                    <a:pt x="375" y="631"/>
                  </a:lnTo>
                  <a:lnTo>
                    <a:pt x="384" y="652"/>
                  </a:lnTo>
                  <a:lnTo>
                    <a:pt x="399" y="793"/>
                  </a:lnTo>
                  <a:cubicBezTo>
                    <a:pt x="299" y="768"/>
                    <a:pt x="196" y="753"/>
                    <a:pt x="99" y="718"/>
                  </a:cubicBezTo>
                  <a:cubicBezTo>
                    <a:pt x="85" y="713"/>
                    <a:pt x="106" y="680"/>
                    <a:pt x="84" y="673"/>
                  </a:cubicBezTo>
                  <a:cubicBezTo>
                    <a:pt x="74" y="660"/>
                    <a:pt x="66" y="649"/>
                    <a:pt x="75" y="631"/>
                  </a:cubicBezTo>
                  <a:cubicBezTo>
                    <a:pt x="79" y="624"/>
                    <a:pt x="87" y="619"/>
                    <a:pt x="93" y="613"/>
                  </a:cubicBezTo>
                  <a:cubicBezTo>
                    <a:pt x="96" y="610"/>
                    <a:pt x="102" y="604"/>
                    <a:pt x="102" y="604"/>
                  </a:cubicBezTo>
                  <a:cubicBezTo>
                    <a:pt x="107" y="582"/>
                    <a:pt x="94" y="582"/>
                    <a:pt x="78" y="577"/>
                  </a:cubicBezTo>
                  <a:cubicBezTo>
                    <a:pt x="68" y="567"/>
                    <a:pt x="67" y="561"/>
                    <a:pt x="63" y="547"/>
                  </a:cubicBezTo>
                  <a:cubicBezTo>
                    <a:pt x="64" y="532"/>
                    <a:pt x="59" y="515"/>
                    <a:pt x="66" y="502"/>
                  </a:cubicBezTo>
                  <a:cubicBezTo>
                    <a:pt x="69" y="497"/>
                    <a:pt x="79" y="502"/>
                    <a:pt x="84" y="505"/>
                  </a:cubicBezTo>
                  <a:cubicBezTo>
                    <a:pt x="87" y="507"/>
                    <a:pt x="85" y="512"/>
                    <a:pt x="87" y="514"/>
                  </a:cubicBezTo>
                  <a:cubicBezTo>
                    <a:pt x="92" y="519"/>
                    <a:pt x="101" y="520"/>
                    <a:pt x="108" y="523"/>
                  </a:cubicBezTo>
                  <a:cubicBezTo>
                    <a:pt x="104" y="509"/>
                    <a:pt x="103" y="503"/>
                    <a:pt x="93" y="493"/>
                  </a:cubicBezTo>
                  <a:cubicBezTo>
                    <a:pt x="89" y="480"/>
                    <a:pt x="88" y="471"/>
                    <a:pt x="102" y="466"/>
                  </a:cubicBezTo>
                  <a:cubicBezTo>
                    <a:pt x="108" y="467"/>
                    <a:pt x="114" y="468"/>
                    <a:pt x="120" y="469"/>
                  </a:cubicBezTo>
                  <a:cubicBezTo>
                    <a:pt x="126" y="471"/>
                    <a:pt x="138" y="475"/>
                    <a:pt x="138" y="475"/>
                  </a:cubicBezTo>
                  <a:cubicBezTo>
                    <a:pt x="133" y="460"/>
                    <a:pt x="139" y="470"/>
                    <a:pt x="126" y="463"/>
                  </a:cubicBezTo>
                  <a:cubicBezTo>
                    <a:pt x="120" y="459"/>
                    <a:pt x="108" y="451"/>
                    <a:pt x="108" y="451"/>
                  </a:cubicBezTo>
                  <a:cubicBezTo>
                    <a:pt x="95" y="431"/>
                    <a:pt x="83" y="437"/>
                    <a:pt x="66" y="448"/>
                  </a:cubicBezTo>
                  <a:cubicBezTo>
                    <a:pt x="63" y="458"/>
                    <a:pt x="67" y="475"/>
                    <a:pt x="57" y="478"/>
                  </a:cubicBezTo>
                  <a:cubicBezTo>
                    <a:pt x="51" y="480"/>
                    <a:pt x="53" y="466"/>
                    <a:pt x="51" y="460"/>
                  </a:cubicBezTo>
                  <a:cubicBezTo>
                    <a:pt x="50" y="457"/>
                    <a:pt x="45" y="456"/>
                    <a:pt x="42" y="454"/>
                  </a:cubicBezTo>
                  <a:cubicBezTo>
                    <a:pt x="37" y="440"/>
                    <a:pt x="28" y="439"/>
                    <a:pt x="42" y="430"/>
                  </a:cubicBezTo>
                  <a:cubicBezTo>
                    <a:pt x="50" y="405"/>
                    <a:pt x="33" y="399"/>
                    <a:pt x="24" y="379"/>
                  </a:cubicBezTo>
                  <a:cubicBezTo>
                    <a:pt x="17" y="364"/>
                    <a:pt x="15" y="347"/>
                    <a:pt x="12" y="331"/>
                  </a:cubicBezTo>
                  <a:cubicBezTo>
                    <a:pt x="13" y="311"/>
                    <a:pt x="12" y="291"/>
                    <a:pt x="15" y="271"/>
                  </a:cubicBezTo>
                  <a:cubicBezTo>
                    <a:pt x="16" y="267"/>
                    <a:pt x="22" y="266"/>
                    <a:pt x="24" y="262"/>
                  </a:cubicBezTo>
                  <a:cubicBezTo>
                    <a:pt x="27" y="256"/>
                    <a:pt x="30" y="244"/>
                    <a:pt x="30" y="244"/>
                  </a:cubicBezTo>
                  <a:cubicBezTo>
                    <a:pt x="28" y="232"/>
                    <a:pt x="31" y="218"/>
                    <a:pt x="24" y="208"/>
                  </a:cubicBezTo>
                  <a:cubicBezTo>
                    <a:pt x="14" y="194"/>
                    <a:pt x="5" y="176"/>
                    <a:pt x="0" y="160"/>
                  </a:cubicBezTo>
                  <a:cubicBezTo>
                    <a:pt x="7" y="139"/>
                    <a:pt x="21" y="134"/>
                    <a:pt x="27" y="115"/>
                  </a:cubicBezTo>
                  <a:cubicBezTo>
                    <a:pt x="33" y="97"/>
                    <a:pt x="38" y="84"/>
                    <a:pt x="54" y="73"/>
                  </a:cubicBezTo>
                  <a:cubicBezTo>
                    <a:pt x="59" y="58"/>
                    <a:pt x="66" y="66"/>
                    <a:pt x="78" y="70"/>
                  </a:cubicBezTo>
                  <a:cubicBezTo>
                    <a:pt x="81" y="68"/>
                    <a:pt x="86" y="67"/>
                    <a:pt x="87" y="64"/>
                  </a:cubicBezTo>
                  <a:cubicBezTo>
                    <a:pt x="90" y="53"/>
                    <a:pt x="86" y="41"/>
                    <a:pt x="90" y="31"/>
                  </a:cubicBezTo>
                  <a:cubicBezTo>
                    <a:pt x="93" y="23"/>
                    <a:pt x="102" y="19"/>
                    <a:pt x="108" y="13"/>
                  </a:cubicBezTo>
                  <a:cubicBezTo>
                    <a:pt x="120" y="1"/>
                    <a:pt x="115" y="0"/>
                    <a:pt x="123" y="13"/>
                  </a:cubicBezTo>
                  <a:close/>
                </a:path>
              </a:pathLst>
            </a:custGeom>
            <a:solidFill>
              <a:schemeClr val="tx2">
                <a:lumMod val="20000"/>
                <a:lumOff val="8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10" name="Freeform 5"/>
            <p:cNvSpPr>
              <a:spLocks/>
            </p:cNvSpPr>
            <p:nvPr/>
          </p:nvSpPr>
          <p:spPr bwMode="ltGray">
            <a:xfrm>
              <a:off x="4959599" y="5282641"/>
              <a:ext cx="345402" cy="372360"/>
            </a:xfrm>
            <a:custGeom>
              <a:avLst/>
              <a:gdLst>
                <a:gd name="T0" fmla="*/ 2147483647 w 702"/>
                <a:gd name="T1" fmla="*/ 0 h 755"/>
                <a:gd name="T2" fmla="*/ 2147483647 w 702"/>
                <a:gd name="T3" fmla="*/ 2147483647 h 755"/>
                <a:gd name="T4" fmla="*/ 2147483647 w 702"/>
                <a:gd name="T5" fmla="*/ 2147483647 h 755"/>
                <a:gd name="T6" fmla="*/ 2147483647 w 702"/>
                <a:gd name="T7" fmla="*/ 2147483647 h 755"/>
                <a:gd name="T8" fmla="*/ 2147483647 w 702"/>
                <a:gd name="T9" fmla="*/ 2147483647 h 755"/>
                <a:gd name="T10" fmla="*/ 2147483647 w 702"/>
                <a:gd name="T11" fmla="*/ 2147483647 h 755"/>
                <a:gd name="T12" fmla="*/ 2147483647 w 702"/>
                <a:gd name="T13" fmla="*/ 2147483647 h 755"/>
                <a:gd name="T14" fmla="*/ 2147483647 w 702"/>
                <a:gd name="T15" fmla="*/ 2147483647 h 755"/>
                <a:gd name="T16" fmla="*/ 2147483647 w 702"/>
                <a:gd name="T17" fmla="*/ 2147483647 h 755"/>
                <a:gd name="T18" fmla="*/ 2147483647 w 702"/>
                <a:gd name="T19" fmla="*/ 2147483647 h 755"/>
                <a:gd name="T20" fmla="*/ 2147483647 w 702"/>
                <a:gd name="T21" fmla="*/ 2147483647 h 755"/>
                <a:gd name="T22" fmla="*/ 2147483647 w 702"/>
                <a:gd name="T23" fmla="*/ 2147483647 h 755"/>
                <a:gd name="T24" fmla="*/ 2147483647 w 702"/>
                <a:gd name="T25" fmla="*/ 2147483647 h 755"/>
                <a:gd name="T26" fmla="*/ 2147483647 w 702"/>
                <a:gd name="T27" fmla="*/ 2147483647 h 755"/>
                <a:gd name="T28" fmla="*/ 2147483647 w 702"/>
                <a:gd name="T29" fmla="*/ 2147483647 h 755"/>
                <a:gd name="T30" fmla="*/ 2147483647 w 702"/>
                <a:gd name="T31" fmla="*/ 2147483647 h 755"/>
                <a:gd name="T32" fmla="*/ 2147483647 w 702"/>
                <a:gd name="T33" fmla="*/ 2147483647 h 755"/>
                <a:gd name="T34" fmla="*/ 2147483647 w 702"/>
                <a:gd name="T35" fmla="*/ 2147483647 h 755"/>
                <a:gd name="T36" fmla="*/ 2147483647 w 702"/>
                <a:gd name="T37" fmla="*/ 2147483647 h 755"/>
                <a:gd name="T38" fmla="*/ 2147483647 w 702"/>
                <a:gd name="T39" fmla="*/ 2147483647 h 755"/>
                <a:gd name="T40" fmla="*/ 2147483647 w 702"/>
                <a:gd name="T41" fmla="*/ 2147483647 h 755"/>
                <a:gd name="T42" fmla="*/ 2147483647 w 702"/>
                <a:gd name="T43" fmla="*/ 2147483647 h 755"/>
                <a:gd name="T44" fmla="*/ 2147483647 w 702"/>
                <a:gd name="T45" fmla="*/ 2147483647 h 755"/>
                <a:gd name="T46" fmla="*/ 2147483647 w 702"/>
                <a:gd name="T47" fmla="*/ 2147483647 h 755"/>
                <a:gd name="T48" fmla="*/ 2147483647 w 702"/>
                <a:gd name="T49" fmla="*/ 2147483647 h 755"/>
                <a:gd name="T50" fmla="*/ 2147483647 w 702"/>
                <a:gd name="T51" fmla="*/ 2147483647 h 755"/>
                <a:gd name="T52" fmla="*/ 2147483647 w 702"/>
                <a:gd name="T53" fmla="*/ 2147483647 h 755"/>
                <a:gd name="T54" fmla="*/ 2147483647 w 702"/>
                <a:gd name="T55" fmla="*/ 2147483647 h 755"/>
                <a:gd name="T56" fmla="*/ 2147483647 w 702"/>
                <a:gd name="T57" fmla="*/ 2147483647 h 755"/>
                <a:gd name="T58" fmla="*/ 2147483647 w 702"/>
                <a:gd name="T59" fmla="*/ 2147483647 h 755"/>
                <a:gd name="T60" fmla="*/ 2147483647 w 702"/>
                <a:gd name="T61" fmla="*/ 2147483647 h 755"/>
                <a:gd name="T62" fmla="*/ 2147483647 w 702"/>
                <a:gd name="T63" fmla="*/ 2147483647 h 755"/>
                <a:gd name="T64" fmla="*/ 2147483647 w 702"/>
                <a:gd name="T65" fmla="*/ 2147483647 h 755"/>
                <a:gd name="T66" fmla="*/ 2147483647 w 702"/>
                <a:gd name="T67" fmla="*/ 2147483647 h 755"/>
                <a:gd name="T68" fmla="*/ 2147483647 w 702"/>
                <a:gd name="T69" fmla="*/ 2147483647 h 755"/>
                <a:gd name="T70" fmla="*/ 2147483647 w 702"/>
                <a:gd name="T71" fmla="*/ 2147483647 h 755"/>
                <a:gd name="T72" fmla="*/ 2147483647 w 702"/>
                <a:gd name="T73" fmla="*/ 2147483647 h 755"/>
                <a:gd name="T74" fmla="*/ 0 w 702"/>
                <a:gd name="T75" fmla="*/ 2147483647 h 755"/>
                <a:gd name="T76" fmla="*/ 2147483647 w 702"/>
                <a:gd name="T77" fmla="*/ 2147483647 h 755"/>
                <a:gd name="T78" fmla="*/ 2147483647 w 702"/>
                <a:gd name="T79" fmla="*/ 2147483647 h 755"/>
                <a:gd name="T80" fmla="*/ 2147483647 w 702"/>
                <a:gd name="T81" fmla="*/ 2147483647 h 755"/>
                <a:gd name="T82" fmla="*/ 2147483647 w 702"/>
                <a:gd name="T83" fmla="*/ 2147483647 h 755"/>
                <a:gd name="T84" fmla="*/ 2147483647 w 702"/>
                <a:gd name="T85" fmla="*/ 2147483647 h 755"/>
                <a:gd name="T86" fmla="*/ 2147483647 w 702"/>
                <a:gd name="T87" fmla="*/ 2147483647 h 755"/>
                <a:gd name="T88" fmla="*/ 2147483647 w 702"/>
                <a:gd name="T89" fmla="*/ 2147483647 h 755"/>
                <a:gd name="T90" fmla="*/ 2147483647 w 702"/>
                <a:gd name="T91" fmla="*/ 0 h 7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2"/>
                <a:gd name="T139" fmla="*/ 0 h 755"/>
                <a:gd name="T140" fmla="*/ 702 w 702"/>
                <a:gd name="T141" fmla="*/ 755 h 7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2" h="755">
                  <a:moveTo>
                    <a:pt x="360" y="0"/>
                  </a:moveTo>
                  <a:lnTo>
                    <a:pt x="552" y="21"/>
                  </a:lnTo>
                  <a:lnTo>
                    <a:pt x="612" y="93"/>
                  </a:lnTo>
                  <a:lnTo>
                    <a:pt x="702" y="108"/>
                  </a:lnTo>
                  <a:cubicBezTo>
                    <a:pt x="683" y="207"/>
                    <a:pt x="657" y="312"/>
                    <a:pt x="642" y="405"/>
                  </a:cubicBezTo>
                  <a:cubicBezTo>
                    <a:pt x="634" y="403"/>
                    <a:pt x="627" y="403"/>
                    <a:pt x="621" y="396"/>
                  </a:cubicBezTo>
                  <a:cubicBezTo>
                    <a:pt x="616" y="391"/>
                    <a:pt x="609" y="378"/>
                    <a:pt x="609" y="378"/>
                  </a:cubicBezTo>
                  <a:cubicBezTo>
                    <a:pt x="582" y="385"/>
                    <a:pt x="593" y="398"/>
                    <a:pt x="588" y="426"/>
                  </a:cubicBezTo>
                  <a:cubicBezTo>
                    <a:pt x="588" y="426"/>
                    <a:pt x="581" y="448"/>
                    <a:pt x="579" y="453"/>
                  </a:cubicBezTo>
                  <a:cubicBezTo>
                    <a:pt x="578" y="456"/>
                    <a:pt x="576" y="462"/>
                    <a:pt x="576" y="462"/>
                  </a:cubicBezTo>
                  <a:cubicBezTo>
                    <a:pt x="569" y="508"/>
                    <a:pt x="578" y="466"/>
                    <a:pt x="567" y="492"/>
                  </a:cubicBezTo>
                  <a:cubicBezTo>
                    <a:pt x="564" y="498"/>
                    <a:pt x="561" y="510"/>
                    <a:pt x="561" y="510"/>
                  </a:cubicBezTo>
                  <a:cubicBezTo>
                    <a:pt x="565" y="523"/>
                    <a:pt x="561" y="544"/>
                    <a:pt x="570" y="555"/>
                  </a:cubicBezTo>
                  <a:cubicBezTo>
                    <a:pt x="572" y="557"/>
                    <a:pt x="576" y="556"/>
                    <a:pt x="579" y="558"/>
                  </a:cubicBezTo>
                  <a:cubicBezTo>
                    <a:pt x="585" y="562"/>
                    <a:pt x="597" y="570"/>
                    <a:pt x="597" y="570"/>
                  </a:cubicBezTo>
                  <a:cubicBezTo>
                    <a:pt x="594" y="584"/>
                    <a:pt x="593" y="589"/>
                    <a:pt x="579" y="594"/>
                  </a:cubicBezTo>
                  <a:cubicBezTo>
                    <a:pt x="570" y="607"/>
                    <a:pt x="559" y="617"/>
                    <a:pt x="549" y="630"/>
                  </a:cubicBezTo>
                  <a:cubicBezTo>
                    <a:pt x="546" y="657"/>
                    <a:pt x="548" y="659"/>
                    <a:pt x="528" y="672"/>
                  </a:cubicBezTo>
                  <a:cubicBezTo>
                    <a:pt x="527" y="675"/>
                    <a:pt x="527" y="679"/>
                    <a:pt x="525" y="681"/>
                  </a:cubicBezTo>
                  <a:cubicBezTo>
                    <a:pt x="523" y="684"/>
                    <a:pt x="517" y="684"/>
                    <a:pt x="516" y="687"/>
                  </a:cubicBezTo>
                  <a:cubicBezTo>
                    <a:pt x="514" y="692"/>
                    <a:pt x="526" y="709"/>
                    <a:pt x="528" y="714"/>
                  </a:cubicBezTo>
                  <a:cubicBezTo>
                    <a:pt x="525" y="752"/>
                    <a:pt x="536" y="755"/>
                    <a:pt x="519" y="747"/>
                  </a:cubicBezTo>
                  <a:lnTo>
                    <a:pt x="291" y="714"/>
                  </a:lnTo>
                  <a:cubicBezTo>
                    <a:pt x="240" y="725"/>
                    <a:pt x="272" y="724"/>
                    <a:pt x="279" y="702"/>
                  </a:cubicBezTo>
                  <a:cubicBezTo>
                    <a:pt x="281" y="696"/>
                    <a:pt x="293" y="681"/>
                    <a:pt x="291" y="675"/>
                  </a:cubicBezTo>
                  <a:cubicBezTo>
                    <a:pt x="284" y="661"/>
                    <a:pt x="273" y="615"/>
                    <a:pt x="264" y="606"/>
                  </a:cubicBezTo>
                  <a:cubicBezTo>
                    <a:pt x="255" y="592"/>
                    <a:pt x="243" y="596"/>
                    <a:pt x="237" y="594"/>
                  </a:cubicBezTo>
                  <a:cubicBezTo>
                    <a:pt x="234" y="585"/>
                    <a:pt x="232" y="598"/>
                    <a:pt x="225" y="591"/>
                  </a:cubicBezTo>
                  <a:cubicBezTo>
                    <a:pt x="216" y="582"/>
                    <a:pt x="207" y="572"/>
                    <a:pt x="201" y="561"/>
                  </a:cubicBezTo>
                  <a:cubicBezTo>
                    <a:pt x="191" y="540"/>
                    <a:pt x="183" y="521"/>
                    <a:pt x="159" y="513"/>
                  </a:cubicBezTo>
                  <a:cubicBezTo>
                    <a:pt x="147" y="495"/>
                    <a:pt x="129" y="477"/>
                    <a:pt x="111" y="465"/>
                  </a:cubicBezTo>
                  <a:cubicBezTo>
                    <a:pt x="91" y="435"/>
                    <a:pt x="69" y="437"/>
                    <a:pt x="36" y="435"/>
                  </a:cubicBezTo>
                  <a:cubicBezTo>
                    <a:pt x="21" y="413"/>
                    <a:pt x="27" y="425"/>
                    <a:pt x="33" y="375"/>
                  </a:cubicBezTo>
                  <a:cubicBezTo>
                    <a:pt x="34" y="369"/>
                    <a:pt x="39" y="357"/>
                    <a:pt x="39" y="357"/>
                  </a:cubicBezTo>
                  <a:cubicBezTo>
                    <a:pt x="33" y="353"/>
                    <a:pt x="26" y="351"/>
                    <a:pt x="27" y="342"/>
                  </a:cubicBezTo>
                  <a:cubicBezTo>
                    <a:pt x="28" y="336"/>
                    <a:pt x="33" y="324"/>
                    <a:pt x="33" y="324"/>
                  </a:cubicBezTo>
                  <a:cubicBezTo>
                    <a:pt x="25" y="312"/>
                    <a:pt x="24" y="299"/>
                    <a:pt x="15" y="288"/>
                  </a:cubicBezTo>
                  <a:cubicBezTo>
                    <a:pt x="10" y="282"/>
                    <a:pt x="0" y="270"/>
                    <a:pt x="0" y="270"/>
                  </a:cubicBezTo>
                  <a:lnTo>
                    <a:pt x="300" y="348"/>
                  </a:lnTo>
                  <a:lnTo>
                    <a:pt x="291" y="204"/>
                  </a:lnTo>
                  <a:lnTo>
                    <a:pt x="279" y="189"/>
                  </a:lnTo>
                  <a:lnTo>
                    <a:pt x="273" y="150"/>
                  </a:lnTo>
                  <a:lnTo>
                    <a:pt x="342" y="156"/>
                  </a:lnTo>
                  <a:lnTo>
                    <a:pt x="321" y="114"/>
                  </a:lnTo>
                  <a:lnTo>
                    <a:pt x="387" y="69"/>
                  </a:lnTo>
                  <a:lnTo>
                    <a:pt x="360" y="0"/>
                  </a:lnTo>
                  <a:close/>
                </a:path>
              </a:pathLst>
            </a:custGeom>
            <a:solidFill>
              <a:schemeClr val="tx2">
                <a:lumMod val="20000"/>
                <a:lumOff val="8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11" name="Freeform 6"/>
            <p:cNvSpPr>
              <a:spLocks/>
            </p:cNvSpPr>
            <p:nvPr/>
          </p:nvSpPr>
          <p:spPr bwMode="ltGray">
            <a:xfrm>
              <a:off x="5196583" y="5422756"/>
              <a:ext cx="719587" cy="498079"/>
            </a:xfrm>
            <a:custGeom>
              <a:avLst/>
              <a:gdLst>
                <a:gd name="T0" fmla="*/ 2147483647 w 1463"/>
                <a:gd name="T1" fmla="*/ 2147483647 h 1011"/>
                <a:gd name="T2" fmla="*/ 2147483647 w 1463"/>
                <a:gd name="T3" fmla="*/ 2147483647 h 1011"/>
                <a:gd name="T4" fmla="*/ 2147483647 w 1463"/>
                <a:gd name="T5" fmla="*/ 2147483647 h 1011"/>
                <a:gd name="T6" fmla="*/ 2147483647 w 1463"/>
                <a:gd name="T7" fmla="*/ 2147483647 h 1011"/>
                <a:gd name="T8" fmla="*/ 2147483647 w 1463"/>
                <a:gd name="T9" fmla="*/ 2147483647 h 1011"/>
                <a:gd name="T10" fmla="*/ 2147483647 w 1463"/>
                <a:gd name="T11" fmla="*/ 2147483647 h 1011"/>
                <a:gd name="T12" fmla="*/ 2147483647 w 1463"/>
                <a:gd name="T13" fmla="*/ 2147483647 h 1011"/>
                <a:gd name="T14" fmla="*/ 2147483647 w 1463"/>
                <a:gd name="T15" fmla="*/ 2147483647 h 1011"/>
                <a:gd name="T16" fmla="*/ 2147483647 w 1463"/>
                <a:gd name="T17" fmla="*/ 2147483647 h 1011"/>
                <a:gd name="T18" fmla="*/ 2147483647 w 1463"/>
                <a:gd name="T19" fmla="*/ 2147483647 h 1011"/>
                <a:gd name="T20" fmla="*/ 2147483647 w 1463"/>
                <a:gd name="T21" fmla="*/ 2147483647 h 1011"/>
                <a:gd name="T22" fmla="*/ 2147483647 w 1463"/>
                <a:gd name="T23" fmla="*/ 2147483647 h 1011"/>
                <a:gd name="T24" fmla="*/ 2147483647 w 1463"/>
                <a:gd name="T25" fmla="*/ 2147483647 h 1011"/>
                <a:gd name="T26" fmla="*/ 2147483647 w 1463"/>
                <a:gd name="T27" fmla="*/ 2147483647 h 1011"/>
                <a:gd name="T28" fmla="*/ 2147483647 w 1463"/>
                <a:gd name="T29" fmla="*/ 2147483647 h 1011"/>
                <a:gd name="T30" fmla="*/ 2147483647 w 1463"/>
                <a:gd name="T31" fmla="*/ 2147483647 h 1011"/>
                <a:gd name="T32" fmla="*/ 2147483647 w 1463"/>
                <a:gd name="T33" fmla="*/ 2147483647 h 1011"/>
                <a:gd name="T34" fmla="*/ 2147483647 w 1463"/>
                <a:gd name="T35" fmla="*/ 2147483647 h 1011"/>
                <a:gd name="T36" fmla="*/ 2147483647 w 1463"/>
                <a:gd name="T37" fmla="*/ 2147483647 h 1011"/>
                <a:gd name="T38" fmla="*/ 2147483647 w 1463"/>
                <a:gd name="T39" fmla="*/ 2147483647 h 1011"/>
                <a:gd name="T40" fmla="*/ 2147483647 w 1463"/>
                <a:gd name="T41" fmla="*/ 2147483647 h 1011"/>
                <a:gd name="T42" fmla="*/ 2147483647 w 1463"/>
                <a:gd name="T43" fmla="*/ 2147483647 h 1011"/>
                <a:gd name="T44" fmla="*/ 2147483647 w 1463"/>
                <a:gd name="T45" fmla="*/ 2147483647 h 1011"/>
                <a:gd name="T46" fmla="*/ 2147483647 w 1463"/>
                <a:gd name="T47" fmla="*/ 2147483647 h 1011"/>
                <a:gd name="T48" fmla="*/ 2147483647 w 1463"/>
                <a:gd name="T49" fmla="*/ 2147483647 h 1011"/>
                <a:gd name="T50" fmla="*/ 2147483647 w 1463"/>
                <a:gd name="T51" fmla="*/ 2147483647 h 1011"/>
                <a:gd name="T52" fmla="*/ 2147483647 w 1463"/>
                <a:gd name="T53" fmla="*/ 2147483647 h 1011"/>
                <a:gd name="T54" fmla="*/ 2147483647 w 1463"/>
                <a:gd name="T55" fmla="*/ 2147483647 h 1011"/>
                <a:gd name="T56" fmla="*/ 2147483647 w 1463"/>
                <a:gd name="T57" fmla="*/ 2147483647 h 1011"/>
                <a:gd name="T58" fmla="*/ 2147483647 w 1463"/>
                <a:gd name="T59" fmla="*/ 2147483647 h 1011"/>
                <a:gd name="T60" fmla="*/ 2147483647 w 1463"/>
                <a:gd name="T61" fmla="*/ 2147483647 h 1011"/>
                <a:gd name="T62" fmla="*/ 2147483647 w 1463"/>
                <a:gd name="T63" fmla="*/ 2147483647 h 1011"/>
                <a:gd name="T64" fmla="*/ 2147483647 w 1463"/>
                <a:gd name="T65" fmla="*/ 2147483647 h 1011"/>
                <a:gd name="T66" fmla="*/ 2147483647 w 1463"/>
                <a:gd name="T67" fmla="*/ 2147483647 h 10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3"/>
                <a:gd name="T103" fmla="*/ 0 h 1011"/>
                <a:gd name="T104" fmla="*/ 1463 w 1463"/>
                <a:gd name="T105" fmla="*/ 1011 h 10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3" h="1011">
                  <a:moveTo>
                    <a:pt x="179" y="0"/>
                  </a:moveTo>
                  <a:lnTo>
                    <a:pt x="611" y="84"/>
                  </a:lnTo>
                  <a:lnTo>
                    <a:pt x="623" y="9"/>
                  </a:lnTo>
                  <a:lnTo>
                    <a:pt x="755" y="21"/>
                  </a:lnTo>
                  <a:lnTo>
                    <a:pt x="752" y="48"/>
                  </a:lnTo>
                  <a:lnTo>
                    <a:pt x="821" y="57"/>
                  </a:lnTo>
                  <a:lnTo>
                    <a:pt x="827" y="108"/>
                  </a:lnTo>
                  <a:lnTo>
                    <a:pt x="950" y="123"/>
                  </a:lnTo>
                  <a:lnTo>
                    <a:pt x="956" y="90"/>
                  </a:lnTo>
                  <a:lnTo>
                    <a:pt x="989" y="78"/>
                  </a:lnTo>
                  <a:lnTo>
                    <a:pt x="1019" y="36"/>
                  </a:lnTo>
                  <a:lnTo>
                    <a:pt x="1052" y="60"/>
                  </a:lnTo>
                  <a:lnTo>
                    <a:pt x="1139" y="66"/>
                  </a:lnTo>
                  <a:lnTo>
                    <a:pt x="1124" y="138"/>
                  </a:lnTo>
                  <a:lnTo>
                    <a:pt x="1319" y="150"/>
                  </a:lnTo>
                  <a:lnTo>
                    <a:pt x="1310" y="201"/>
                  </a:lnTo>
                  <a:lnTo>
                    <a:pt x="1400" y="204"/>
                  </a:lnTo>
                  <a:lnTo>
                    <a:pt x="1388" y="417"/>
                  </a:lnTo>
                  <a:lnTo>
                    <a:pt x="1418" y="444"/>
                  </a:lnTo>
                  <a:lnTo>
                    <a:pt x="1436" y="447"/>
                  </a:lnTo>
                  <a:lnTo>
                    <a:pt x="1430" y="597"/>
                  </a:lnTo>
                  <a:lnTo>
                    <a:pt x="1460" y="597"/>
                  </a:lnTo>
                  <a:lnTo>
                    <a:pt x="1463" y="642"/>
                  </a:lnTo>
                  <a:lnTo>
                    <a:pt x="1412" y="645"/>
                  </a:lnTo>
                  <a:lnTo>
                    <a:pt x="1406" y="690"/>
                  </a:lnTo>
                  <a:lnTo>
                    <a:pt x="1346" y="693"/>
                  </a:lnTo>
                  <a:lnTo>
                    <a:pt x="1346" y="750"/>
                  </a:lnTo>
                  <a:lnTo>
                    <a:pt x="1373" y="747"/>
                  </a:lnTo>
                  <a:lnTo>
                    <a:pt x="1358" y="801"/>
                  </a:lnTo>
                  <a:lnTo>
                    <a:pt x="1145" y="786"/>
                  </a:lnTo>
                  <a:lnTo>
                    <a:pt x="1202" y="828"/>
                  </a:lnTo>
                  <a:lnTo>
                    <a:pt x="1157" y="837"/>
                  </a:lnTo>
                  <a:lnTo>
                    <a:pt x="1142" y="873"/>
                  </a:lnTo>
                  <a:lnTo>
                    <a:pt x="1112" y="876"/>
                  </a:lnTo>
                  <a:lnTo>
                    <a:pt x="1121" y="897"/>
                  </a:lnTo>
                  <a:cubicBezTo>
                    <a:pt x="1148" y="932"/>
                    <a:pt x="1146" y="925"/>
                    <a:pt x="1109" y="930"/>
                  </a:cubicBezTo>
                  <a:cubicBezTo>
                    <a:pt x="1095" y="939"/>
                    <a:pt x="1080" y="960"/>
                    <a:pt x="1070" y="975"/>
                  </a:cubicBezTo>
                  <a:cubicBezTo>
                    <a:pt x="1066" y="991"/>
                    <a:pt x="1060" y="1002"/>
                    <a:pt x="1046" y="1011"/>
                  </a:cubicBezTo>
                  <a:cubicBezTo>
                    <a:pt x="1030" y="1007"/>
                    <a:pt x="1030" y="1003"/>
                    <a:pt x="1019" y="993"/>
                  </a:cubicBezTo>
                  <a:cubicBezTo>
                    <a:pt x="1014" y="988"/>
                    <a:pt x="1007" y="985"/>
                    <a:pt x="1001" y="981"/>
                  </a:cubicBezTo>
                  <a:cubicBezTo>
                    <a:pt x="998" y="979"/>
                    <a:pt x="992" y="975"/>
                    <a:pt x="992" y="975"/>
                  </a:cubicBezTo>
                  <a:cubicBezTo>
                    <a:pt x="982" y="960"/>
                    <a:pt x="989" y="968"/>
                    <a:pt x="968" y="954"/>
                  </a:cubicBezTo>
                  <a:cubicBezTo>
                    <a:pt x="962" y="950"/>
                    <a:pt x="950" y="942"/>
                    <a:pt x="950" y="942"/>
                  </a:cubicBezTo>
                  <a:cubicBezTo>
                    <a:pt x="940" y="927"/>
                    <a:pt x="947" y="935"/>
                    <a:pt x="926" y="921"/>
                  </a:cubicBezTo>
                  <a:cubicBezTo>
                    <a:pt x="923" y="919"/>
                    <a:pt x="917" y="915"/>
                    <a:pt x="917" y="915"/>
                  </a:cubicBezTo>
                  <a:cubicBezTo>
                    <a:pt x="908" y="889"/>
                    <a:pt x="930" y="850"/>
                    <a:pt x="902" y="831"/>
                  </a:cubicBezTo>
                  <a:cubicBezTo>
                    <a:pt x="893" y="817"/>
                    <a:pt x="888" y="807"/>
                    <a:pt x="875" y="798"/>
                  </a:cubicBezTo>
                  <a:cubicBezTo>
                    <a:pt x="868" y="788"/>
                    <a:pt x="861" y="781"/>
                    <a:pt x="851" y="774"/>
                  </a:cubicBezTo>
                  <a:cubicBezTo>
                    <a:pt x="843" y="762"/>
                    <a:pt x="833" y="749"/>
                    <a:pt x="821" y="741"/>
                  </a:cubicBezTo>
                  <a:cubicBezTo>
                    <a:pt x="814" y="731"/>
                    <a:pt x="807" y="724"/>
                    <a:pt x="797" y="717"/>
                  </a:cubicBezTo>
                  <a:cubicBezTo>
                    <a:pt x="793" y="711"/>
                    <a:pt x="785" y="708"/>
                    <a:pt x="782" y="702"/>
                  </a:cubicBezTo>
                  <a:cubicBezTo>
                    <a:pt x="773" y="683"/>
                    <a:pt x="786" y="684"/>
                    <a:pt x="776" y="684"/>
                  </a:cubicBezTo>
                  <a:lnTo>
                    <a:pt x="611" y="657"/>
                  </a:lnTo>
                  <a:lnTo>
                    <a:pt x="602" y="705"/>
                  </a:lnTo>
                  <a:lnTo>
                    <a:pt x="335" y="669"/>
                  </a:lnTo>
                  <a:cubicBezTo>
                    <a:pt x="229" y="607"/>
                    <a:pt x="120" y="550"/>
                    <a:pt x="17" y="483"/>
                  </a:cubicBezTo>
                  <a:cubicBezTo>
                    <a:pt x="0" y="472"/>
                    <a:pt x="53" y="450"/>
                    <a:pt x="53" y="450"/>
                  </a:cubicBezTo>
                  <a:cubicBezTo>
                    <a:pt x="59" y="432"/>
                    <a:pt x="54" y="418"/>
                    <a:pt x="41" y="405"/>
                  </a:cubicBezTo>
                  <a:cubicBezTo>
                    <a:pt x="44" y="387"/>
                    <a:pt x="44" y="382"/>
                    <a:pt x="59" y="372"/>
                  </a:cubicBezTo>
                  <a:cubicBezTo>
                    <a:pt x="69" y="357"/>
                    <a:pt x="63" y="333"/>
                    <a:pt x="80" y="327"/>
                  </a:cubicBezTo>
                  <a:cubicBezTo>
                    <a:pt x="90" y="317"/>
                    <a:pt x="104" y="308"/>
                    <a:pt x="116" y="300"/>
                  </a:cubicBezTo>
                  <a:cubicBezTo>
                    <a:pt x="120" y="294"/>
                    <a:pt x="128" y="287"/>
                    <a:pt x="119" y="279"/>
                  </a:cubicBezTo>
                  <a:cubicBezTo>
                    <a:pt x="112" y="273"/>
                    <a:pt x="92" y="270"/>
                    <a:pt x="92" y="270"/>
                  </a:cubicBezTo>
                  <a:cubicBezTo>
                    <a:pt x="76" y="246"/>
                    <a:pt x="89" y="209"/>
                    <a:pt x="98" y="183"/>
                  </a:cubicBezTo>
                  <a:cubicBezTo>
                    <a:pt x="100" y="156"/>
                    <a:pt x="91" y="126"/>
                    <a:pt x="104" y="102"/>
                  </a:cubicBezTo>
                  <a:cubicBezTo>
                    <a:pt x="107" y="96"/>
                    <a:pt x="122" y="90"/>
                    <a:pt x="122" y="90"/>
                  </a:cubicBezTo>
                  <a:cubicBezTo>
                    <a:pt x="160" y="100"/>
                    <a:pt x="108" y="125"/>
                    <a:pt x="155" y="117"/>
                  </a:cubicBezTo>
                  <a:cubicBezTo>
                    <a:pt x="165" y="110"/>
                    <a:pt x="164" y="115"/>
                    <a:pt x="164" y="108"/>
                  </a:cubicBezTo>
                  <a:lnTo>
                    <a:pt x="179" y="0"/>
                  </a:lnTo>
                  <a:close/>
                </a:path>
              </a:pathLst>
            </a:custGeom>
            <a:solidFill>
              <a:schemeClr val="tx2">
                <a:lumMod val="20000"/>
                <a:lumOff val="80000"/>
              </a:schemeClr>
            </a:solidFill>
            <a:ln w="635" cap="flat" cmpd="sng">
              <a:solidFill>
                <a:schemeClr val="accent1">
                  <a:lumMod val="75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FFC000"/>
                </a:solidFill>
                <a:latin typeface="+mn-lt"/>
              </a:endParaRPr>
            </a:p>
          </p:txBody>
        </p:sp>
        <p:sp>
          <p:nvSpPr>
            <p:cNvPr id="12" name="Freeform 8"/>
            <p:cNvSpPr>
              <a:spLocks/>
            </p:cNvSpPr>
            <p:nvPr/>
          </p:nvSpPr>
          <p:spPr bwMode="ltGray">
            <a:xfrm>
              <a:off x="5840373" y="5466902"/>
              <a:ext cx="710952" cy="487523"/>
            </a:xfrm>
            <a:custGeom>
              <a:avLst/>
              <a:gdLst>
                <a:gd name="T0" fmla="*/ 2147483647 w 1446"/>
                <a:gd name="T1" fmla="*/ 2147483647 h 990"/>
                <a:gd name="T2" fmla="*/ 2147483647 w 1446"/>
                <a:gd name="T3" fmla="*/ 2147483647 h 990"/>
                <a:gd name="T4" fmla="*/ 2147483647 w 1446"/>
                <a:gd name="T5" fmla="*/ 0 h 990"/>
                <a:gd name="T6" fmla="*/ 2147483647 w 1446"/>
                <a:gd name="T7" fmla="*/ 2147483647 h 990"/>
                <a:gd name="T8" fmla="*/ 2147483647 w 1446"/>
                <a:gd name="T9" fmla="*/ 2147483647 h 990"/>
                <a:gd name="T10" fmla="*/ 2147483647 w 1446"/>
                <a:gd name="T11" fmla="*/ 2147483647 h 990"/>
                <a:gd name="T12" fmla="*/ 2147483647 w 1446"/>
                <a:gd name="T13" fmla="*/ 2147483647 h 990"/>
                <a:gd name="T14" fmla="*/ 2147483647 w 1446"/>
                <a:gd name="T15" fmla="*/ 2147483647 h 990"/>
                <a:gd name="T16" fmla="*/ 2147483647 w 1446"/>
                <a:gd name="T17" fmla="*/ 2147483647 h 990"/>
                <a:gd name="T18" fmla="*/ 2147483647 w 1446"/>
                <a:gd name="T19" fmla="*/ 2147483647 h 990"/>
                <a:gd name="T20" fmla="*/ 2147483647 w 1446"/>
                <a:gd name="T21" fmla="*/ 2147483647 h 990"/>
                <a:gd name="T22" fmla="*/ 2147483647 w 1446"/>
                <a:gd name="T23" fmla="*/ 2147483647 h 990"/>
                <a:gd name="T24" fmla="*/ 2147483647 w 1446"/>
                <a:gd name="T25" fmla="*/ 2147483647 h 990"/>
                <a:gd name="T26" fmla="*/ 2147483647 w 1446"/>
                <a:gd name="T27" fmla="*/ 2147483647 h 990"/>
                <a:gd name="T28" fmla="*/ 2147483647 w 1446"/>
                <a:gd name="T29" fmla="*/ 2147483647 h 990"/>
                <a:gd name="T30" fmla="*/ 2147483647 w 1446"/>
                <a:gd name="T31" fmla="*/ 2147483647 h 990"/>
                <a:gd name="T32" fmla="*/ 2147483647 w 1446"/>
                <a:gd name="T33" fmla="*/ 2147483647 h 990"/>
                <a:gd name="T34" fmla="*/ 2147483647 w 1446"/>
                <a:gd name="T35" fmla="*/ 2147483647 h 990"/>
                <a:gd name="T36" fmla="*/ 2147483647 w 1446"/>
                <a:gd name="T37" fmla="*/ 2147483647 h 990"/>
                <a:gd name="T38" fmla="*/ 2147483647 w 1446"/>
                <a:gd name="T39" fmla="*/ 2147483647 h 990"/>
                <a:gd name="T40" fmla="*/ 2147483647 w 1446"/>
                <a:gd name="T41" fmla="*/ 2147483647 h 990"/>
                <a:gd name="T42" fmla="*/ 2147483647 w 1446"/>
                <a:gd name="T43" fmla="*/ 2147483647 h 990"/>
                <a:gd name="T44" fmla="*/ 2147483647 w 1446"/>
                <a:gd name="T45" fmla="*/ 2147483647 h 990"/>
                <a:gd name="T46" fmla="*/ 2147483647 w 1446"/>
                <a:gd name="T47" fmla="*/ 2147483647 h 990"/>
                <a:gd name="T48" fmla="*/ 2147483647 w 1446"/>
                <a:gd name="T49" fmla="*/ 2147483647 h 990"/>
                <a:gd name="T50" fmla="*/ 2147483647 w 1446"/>
                <a:gd name="T51" fmla="*/ 2147483647 h 990"/>
                <a:gd name="T52" fmla="*/ 2147483647 w 1446"/>
                <a:gd name="T53" fmla="*/ 2147483647 h 990"/>
                <a:gd name="T54" fmla="*/ 2147483647 w 1446"/>
                <a:gd name="T55" fmla="*/ 2147483647 h 990"/>
                <a:gd name="T56" fmla="*/ 2147483647 w 1446"/>
                <a:gd name="T57" fmla="*/ 2147483647 h 990"/>
                <a:gd name="T58" fmla="*/ 2147483647 w 1446"/>
                <a:gd name="T59" fmla="*/ 2147483647 h 990"/>
                <a:gd name="T60" fmla="*/ 2147483647 w 1446"/>
                <a:gd name="T61" fmla="*/ 2147483647 h 990"/>
                <a:gd name="T62" fmla="*/ 2147483647 w 1446"/>
                <a:gd name="T63" fmla="*/ 2147483647 h 990"/>
                <a:gd name="T64" fmla="*/ 2147483647 w 1446"/>
                <a:gd name="T65" fmla="*/ 2147483647 h 990"/>
                <a:gd name="T66" fmla="*/ 2147483647 w 1446"/>
                <a:gd name="T67" fmla="*/ 2147483647 h 990"/>
                <a:gd name="T68" fmla="*/ 2147483647 w 1446"/>
                <a:gd name="T69" fmla="*/ 2147483647 h 990"/>
                <a:gd name="T70" fmla="*/ 2147483647 w 1446"/>
                <a:gd name="T71" fmla="*/ 2147483647 h 990"/>
                <a:gd name="T72" fmla="*/ 2147483647 w 1446"/>
                <a:gd name="T73" fmla="*/ 2147483647 h 990"/>
                <a:gd name="T74" fmla="*/ 2147483647 w 1446"/>
                <a:gd name="T75" fmla="*/ 2147483647 h 990"/>
                <a:gd name="T76" fmla="*/ 2147483647 w 1446"/>
                <a:gd name="T77" fmla="*/ 2147483647 h 990"/>
                <a:gd name="T78" fmla="*/ 2147483647 w 1446"/>
                <a:gd name="T79" fmla="*/ 2147483647 h 990"/>
                <a:gd name="T80" fmla="*/ 2147483647 w 1446"/>
                <a:gd name="T81" fmla="*/ 2147483647 h 990"/>
                <a:gd name="T82" fmla="*/ 2147483647 w 1446"/>
                <a:gd name="T83" fmla="*/ 2147483647 h 990"/>
                <a:gd name="T84" fmla="*/ 2147483647 w 1446"/>
                <a:gd name="T85" fmla="*/ 2147483647 h 990"/>
                <a:gd name="T86" fmla="*/ 2147483647 w 1446"/>
                <a:gd name="T87" fmla="*/ 2147483647 h 990"/>
                <a:gd name="T88" fmla="*/ 2147483647 w 1446"/>
                <a:gd name="T89" fmla="*/ 2147483647 h 990"/>
                <a:gd name="T90" fmla="*/ 2147483647 w 1446"/>
                <a:gd name="T91" fmla="*/ 2147483647 h 990"/>
                <a:gd name="T92" fmla="*/ 2147483647 w 1446"/>
                <a:gd name="T93" fmla="*/ 2147483647 h 990"/>
                <a:gd name="T94" fmla="*/ 2147483647 w 1446"/>
                <a:gd name="T95" fmla="*/ 2147483647 h 990"/>
                <a:gd name="T96" fmla="*/ 2147483647 w 1446"/>
                <a:gd name="T97" fmla="*/ 2147483647 h 990"/>
                <a:gd name="T98" fmla="*/ 2147483647 w 1446"/>
                <a:gd name="T99" fmla="*/ 2147483647 h 990"/>
                <a:gd name="T100" fmla="*/ 2147483647 w 1446"/>
                <a:gd name="T101" fmla="*/ 2147483647 h 990"/>
                <a:gd name="T102" fmla="*/ 2147483647 w 1446"/>
                <a:gd name="T103" fmla="*/ 2147483647 h 990"/>
                <a:gd name="T104" fmla="*/ 2147483647 w 1446"/>
                <a:gd name="T105" fmla="*/ 2147483647 h 990"/>
                <a:gd name="T106" fmla="*/ 2147483647 w 1446"/>
                <a:gd name="T107" fmla="*/ 2147483647 h 990"/>
                <a:gd name="T108" fmla="*/ 2147483647 w 1446"/>
                <a:gd name="T109" fmla="*/ 2147483647 h 990"/>
                <a:gd name="T110" fmla="*/ 2147483647 w 1446"/>
                <a:gd name="T111" fmla="*/ 2147483647 h 990"/>
                <a:gd name="T112" fmla="*/ 2147483647 w 1446"/>
                <a:gd name="T113" fmla="*/ 2147483647 h 990"/>
                <a:gd name="T114" fmla="*/ 2147483647 w 1446"/>
                <a:gd name="T115" fmla="*/ 2147483647 h 990"/>
                <a:gd name="T116" fmla="*/ 0 w 1446"/>
                <a:gd name="T117" fmla="*/ 2147483647 h 9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46"/>
                <a:gd name="T178" fmla="*/ 0 h 990"/>
                <a:gd name="T179" fmla="*/ 1446 w 1446"/>
                <a:gd name="T180" fmla="*/ 990 h 9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46" h="990">
                  <a:moveTo>
                    <a:pt x="10" y="52"/>
                  </a:moveTo>
                  <a:lnTo>
                    <a:pt x="562" y="62"/>
                  </a:lnTo>
                  <a:lnTo>
                    <a:pt x="556" y="24"/>
                  </a:lnTo>
                  <a:lnTo>
                    <a:pt x="606" y="28"/>
                  </a:lnTo>
                  <a:lnTo>
                    <a:pt x="606" y="0"/>
                  </a:lnTo>
                  <a:lnTo>
                    <a:pt x="646" y="0"/>
                  </a:lnTo>
                  <a:lnTo>
                    <a:pt x="644" y="16"/>
                  </a:lnTo>
                  <a:lnTo>
                    <a:pt x="694" y="16"/>
                  </a:lnTo>
                  <a:lnTo>
                    <a:pt x="694" y="50"/>
                  </a:lnTo>
                  <a:lnTo>
                    <a:pt x="710" y="54"/>
                  </a:lnTo>
                  <a:lnTo>
                    <a:pt x="708" y="82"/>
                  </a:lnTo>
                  <a:lnTo>
                    <a:pt x="726" y="84"/>
                  </a:lnTo>
                  <a:lnTo>
                    <a:pt x="720" y="118"/>
                  </a:lnTo>
                  <a:lnTo>
                    <a:pt x="780" y="114"/>
                  </a:lnTo>
                  <a:lnTo>
                    <a:pt x="780" y="140"/>
                  </a:lnTo>
                  <a:lnTo>
                    <a:pt x="836" y="138"/>
                  </a:lnTo>
                  <a:lnTo>
                    <a:pt x="852" y="118"/>
                  </a:lnTo>
                  <a:lnTo>
                    <a:pt x="852" y="176"/>
                  </a:lnTo>
                  <a:lnTo>
                    <a:pt x="882" y="176"/>
                  </a:lnTo>
                  <a:lnTo>
                    <a:pt x="886" y="276"/>
                  </a:lnTo>
                  <a:lnTo>
                    <a:pt x="884" y="438"/>
                  </a:lnTo>
                  <a:lnTo>
                    <a:pt x="926" y="428"/>
                  </a:lnTo>
                  <a:lnTo>
                    <a:pt x="928" y="382"/>
                  </a:lnTo>
                  <a:lnTo>
                    <a:pt x="950" y="382"/>
                  </a:lnTo>
                  <a:lnTo>
                    <a:pt x="968" y="414"/>
                  </a:lnTo>
                  <a:lnTo>
                    <a:pt x="1080" y="404"/>
                  </a:lnTo>
                  <a:lnTo>
                    <a:pt x="1078" y="426"/>
                  </a:lnTo>
                  <a:lnTo>
                    <a:pt x="1146" y="406"/>
                  </a:lnTo>
                  <a:lnTo>
                    <a:pt x="1142" y="628"/>
                  </a:lnTo>
                  <a:lnTo>
                    <a:pt x="1174" y="624"/>
                  </a:lnTo>
                  <a:lnTo>
                    <a:pt x="1212" y="662"/>
                  </a:lnTo>
                  <a:lnTo>
                    <a:pt x="1304" y="652"/>
                  </a:lnTo>
                  <a:lnTo>
                    <a:pt x="1314" y="686"/>
                  </a:lnTo>
                  <a:lnTo>
                    <a:pt x="1428" y="678"/>
                  </a:lnTo>
                  <a:lnTo>
                    <a:pt x="1446" y="730"/>
                  </a:lnTo>
                  <a:lnTo>
                    <a:pt x="1444" y="790"/>
                  </a:lnTo>
                  <a:lnTo>
                    <a:pt x="1354" y="750"/>
                  </a:lnTo>
                  <a:lnTo>
                    <a:pt x="1192" y="788"/>
                  </a:lnTo>
                  <a:lnTo>
                    <a:pt x="1220" y="764"/>
                  </a:lnTo>
                  <a:lnTo>
                    <a:pt x="1200" y="742"/>
                  </a:lnTo>
                  <a:lnTo>
                    <a:pt x="1192" y="722"/>
                  </a:lnTo>
                  <a:lnTo>
                    <a:pt x="1188" y="772"/>
                  </a:lnTo>
                  <a:lnTo>
                    <a:pt x="1110" y="772"/>
                  </a:lnTo>
                  <a:lnTo>
                    <a:pt x="1064" y="788"/>
                  </a:lnTo>
                  <a:lnTo>
                    <a:pt x="1048" y="808"/>
                  </a:lnTo>
                  <a:lnTo>
                    <a:pt x="1000" y="782"/>
                  </a:lnTo>
                  <a:lnTo>
                    <a:pt x="972" y="800"/>
                  </a:lnTo>
                  <a:lnTo>
                    <a:pt x="1010" y="800"/>
                  </a:lnTo>
                  <a:lnTo>
                    <a:pt x="1020" y="812"/>
                  </a:lnTo>
                  <a:lnTo>
                    <a:pt x="1050" y="822"/>
                  </a:lnTo>
                  <a:lnTo>
                    <a:pt x="1068" y="844"/>
                  </a:lnTo>
                  <a:lnTo>
                    <a:pt x="1038" y="854"/>
                  </a:lnTo>
                  <a:lnTo>
                    <a:pt x="1092" y="898"/>
                  </a:lnTo>
                  <a:lnTo>
                    <a:pt x="1054" y="896"/>
                  </a:lnTo>
                  <a:lnTo>
                    <a:pt x="1024" y="888"/>
                  </a:lnTo>
                  <a:lnTo>
                    <a:pt x="1002" y="920"/>
                  </a:lnTo>
                  <a:lnTo>
                    <a:pt x="970" y="896"/>
                  </a:lnTo>
                  <a:lnTo>
                    <a:pt x="944" y="922"/>
                  </a:lnTo>
                  <a:lnTo>
                    <a:pt x="862" y="874"/>
                  </a:lnTo>
                  <a:lnTo>
                    <a:pt x="860" y="852"/>
                  </a:lnTo>
                  <a:lnTo>
                    <a:pt x="828" y="844"/>
                  </a:lnTo>
                  <a:lnTo>
                    <a:pt x="802" y="850"/>
                  </a:lnTo>
                  <a:lnTo>
                    <a:pt x="826" y="872"/>
                  </a:lnTo>
                  <a:lnTo>
                    <a:pt x="784" y="880"/>
                  </a:lnTo>
                  <a:lnTo>
                    <a:pt x="700" y="852"/>
                  </a:lnTo>
                  <a:lnTo>
                    <a:pt x="652" y="858"/>
                  </a:lnTo>
                  <a:lnTo>
                    <a:pt x="564" y="894"/>
                  </a:lnTo>
                  <a:lnTo>
                    <a:pt x="562" y="860"/>
                  </a:lnTo>
                  <a:lnTo>
                    <a:pt x="544" y="872"/>
                  </a:lnTo>
                  <a:lnTo>
                    <a:pt x="510" y="844"/>
                  </a:lnTo>
                  <a:lnTo>
                    <a:pt x="544" y="890"/>
                  </a:lnTo>
                  <a:lnTo>
                    <a:pt x="516" y="900"/>
                  </a:lnTo>
                  <a:lnTo>
                    <a:pt x="560" y="908"/>
                  </a:lnTo>
                  <a:lnTo>
                    <a:pt x="528" y="936"/>
                  </a:lnTo>
                  <a:lnTo>
                    <a:pt x="500" y="962"/>
                  </a:lnTo>
                  <a:lnTo>
                    <a:pt x="424" y="990"/>
                  </a:lnTo>
                  <a:lnTo>
                    <a:pt x="412" y="980"/>
                  </a:lnTo>
                  <a:lnTo>
                    <a:pt x="414" y="956"/>
                  </a:lnTo>
                  <a:lnTo>
                    <a:pt x="374" y="920"/>
                  </a:lnTo>
                  <a:lnTo>
                    <a:pt x="386" y="908"/>
                  </a:lnTo>
                  <a:lnTo>
                    <a:pt x="352" y="882"/>
                  </a:lnTo>
                  <a:lnTo>
                    <a:pt x="384" y="842"/>
                  </a:lnTo>
                  <a:lnTo>
                    <a:pt x="380" y="824"/>
                  </a:lnTo>
                  <a:lnTo>
                    <a:pt x="362" y="826"/>
                  </a:lnTo>
                  <a:lnTo>
                    <a:pt x="386" y="802"/>
                  </a:lnTo>
                  <a:lnTo>
                    <a:pt x="430" y="790"/>
                  </a:lnTo>
                  <a:lnTo>
                    <a:pt x="422" y="748"/>
                  </a:lnTo>
                  <a:lnTo>
                    <a:pt x="478" y="738"/>
                  </a:lnTo>
                  <a:lnTo>
                    <a:pt x="542" y="676"/>
                  </a:lnTo>
                  <a:lnTo>
                    <a:pt x="534" y="554"/>
                  </a:lnTo>
                  <a:lnTo>
                    <a:pt x="516" y="556"/>
                  </a:lnTo>
                  <a:lnTo>
                    <a:pt x="516" y="516"/>
                  </a:lnTo>
                  <a:lnTo>
                    <a:pt x="552" y="518"/>
                  </a:lnTo>
                  <a:lnTo>
                    <a:pt x="546" y="470"/>
                  </a:lnTo>
                  <a:lnTo>
                    <a:pt x="558" y="428"/>
                  </a:lnTo>
                  <a:lnTo>
                    <a:pt x="522" y="404"/>
                  </a:lnTo>
                  <a:lnTo>
                    <a:pt x="516" y="380"/>
                  </a:lnTo>
                  <a:lnTo>
                    <a:pt x="392" y="376"/>
                  </a:lnTo>
                  <a:lnTo>
                    <a:pt x="382" y="404"/>
                  </a:lnTo>
                  <a:lnTo>
                    <a:pt x="372" y="416"/>
                  </a:lnTo>
                  <a:lnTo>
                    <a:pt x="352" y="400"/>
                  </a:lnTo>
                  <a:lnTo>
                    <a:pt x="340" y="412"/>
                  </a:lnTo>
                  <a:lnTo>
                    <a:pt x="336" y="426"/>
                  </a:lnTo>
                  <a:lnTo>
                    <a:pt x="322" y="408"/>
                  </a:lnTo>
                  <a:lnTo>
                    <a:pt x="290" y="396"/>
                  </a:lnTo>
                  <a:lnTo>
                    <a:pt x="274" y="404"/>
                  </a:lnTo>
                  <a:lnTo>
                    <a:pt x="264" y="416"/>
                  </a:lnTo>
                  <a:lnTo>
                    <a:pt x="252" y="394"/>
                  </a:lnTo>
                  <a:lnTo>
                    <a:pt x="248" y="378"/>
                  </a:lnTo>
                  <a:lnTo>
                    <a:pt x="232" y="374"/>
                  </a:lnTo>
                  <a:lnTo>
                    <a:pt x="216" y="386"/>
                  </a:lnTo>
                  <a:lnTo>
                    <a:pt x="216" y="412"/>
                  </a:lnTo>
                  <a:lnTo>
                    <a:pt x="124" y="412"/>
                  </a:lnTo>
                  <a:lnTo>
                    <a:pt x="126" y="350"/>
                  </a:lnTo>
                  <a:lnTo>
                    <a:pt x="116" y="358"/>
                  </a:lnTo>
                  <a:lnTo>
                    <a:pt x="80" y="332"/>
                  </a:lnTo>
                  <a:lnTo>
                    <a:pt x="92" y="112"/>
                  </a:lnTo>
                  <a:lnTo>
                    <a:pt x="0" y="112"/>
                  </a:lnTo>
                  <a:lnTo>
                    <a:pt x="10" y="52"/>
                  </a:lnTo>
                  <a:close/>
                </a:path>
              </a:pathLst>
            </a:custGeom>
            <a:solidFill>
              <a:schemeClr val="tx2">
                <a:lumMod val="20000"/>
                <a:lumOff val="8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13" name="Freeform 9"/>
            <p:cNvSpPr>
              <a:spLocks/>
            </p:cNvSpPr>
            <p:nvPr/>
          </p:nvSpPr>
          <p:spPr bwMode="ltGray">
            <a:xfrm>
              <a:off x="6274044" y="5345981"/>
              <a:ext cx="405847" cy="337811"/>
            </a:xfrm>
            <a:custGeom>
              <a:avLst/>
              <a:gdLst>
                <a:gd name="T0" fmla="*/ 2147483647 w 824"/>
                <a:gd name="T1" fmla="*/ 2147483647 h 686"/>
                <a:gd name="T2" fmla="*/ 2147483647 w 824"/>
                <a:gd name="T3" fmla="*/ 2147483647 h 686"/>
                <a:gd name="T4" fmla="*/ 2147483647 w 824"/>
                <a:gd name="T5" fmla="*/ 2147483647 h 686"/>
                <a:gd name="T6" fmla="*/ 2147483647 w 824"/>
                <a:gd name="T7" fmla="*/ 2147483647 h 686"/>
                <a:gd name="T8" fmla="*/ 2147483647 w 824"/>
                <a:gd name="T9" fmla="*/ 2147483647 h 686"/>
                <a:gd name="T10" fmla="*/ 2147483647 w 824"/>
                <a:gd name="T11" fmla="*/ 2147483647 h 686"/>
                <a:gd name="T12" fmla="*/ 2147483647 w 824"/>
                <a:gd name="T13" fmla="*/ 2147483647 h 686"/>
                <a:gd name="T14" fmla="*/ 2147483647 w 824"/>
                <a:gd name="T15" fmla="*/ 2147483647 h 686"/>
                <a:gd name="T16" fmla="*/ 2147483647 w 824"/>
                <a:gd name="T17" fmla="*/ 2147483647 h 686"/>
                <a:gd name="T18" fmla="*/ 2147483647 w 824"/>
                <a:gd name="T19" fmla="*/ 0 h 686"/>
                <a:gd name="T20" fmla="*/ 2147483647 w 824"/>
                <a:gd name="T21" fmla="*/ 2147483647 h 686"/>
                <a:gd name="T22" fmla="*/ 2147483647 w 824"/>
                <a:gd name="T23" fmla="*/ 2147483647 h 686"/>
                <a:gd name="T24" fmla="*/ 2147483647 w 824"/>
                <a:gd name="T25" fmla="*/ 2147483647 h 686"/>
                <a:gd name="T26" fmla="*/ 2147483647 w 824"/>
                <a:gd name="T27" fmla="*/ 2147483647 h 686"/>
                <a:gd name="T28" fmla="*/ 2147483647 w 824"/>
                <a:gd name="T29" fmla="*/ 2147483647 h 686"/>
                <a:gd name="T30" fmla="*/ 2147483647 w 824"/>
                <a:gd name="T31" fmla="*/ 2147483647 h 686"/>
                <a:gd name="T32" fmla="*/ 2147483647 w 824"/>
                <a:gd name="T33" fmla="*/ 2147483647 h 686"/>
                <a:gd name="T34" fmla="*/ 2147483647 w 824"/>
                <a:gd name="T35" fmla="*/ 2147483647 h 686"/>
                <a:gd name="T36" fmla="*/ 2147483647 w 824"/>
                <a:gd name="T37" fmla="*/ 2147483647 h 686"/>
                <a:gd name="T38" fmla="*/ 2147483647 w 824"/>
                <a:gd name="T39" fmla="*/ 2147483647 h 686"/>
                <a:gd name="T40" fmla="*/ 2147483647 w 824"/>
                <a:gd name="T41" fmla="*/ 2147483647 h 686"/>
                <a:gd name="T42" fmla="*/ 2147483647 w 824"/>
                <a:gd name="T43" fmla="*/ 2147483647 h 686"/>
                <a:gd name="T44" fmla="*/ 2147483647 w 824"/>
                <a:gd name="T45" fmla="*/ 2147483647 h 686"/>
                <a:gd name="T46" fmla="*/ 2147483647 w 824"/>
                <a:gd name="T47" fmla="*/ 2147483647 h 686"/>
                <a:gd name="T48" fmla="*/ 2147483647 w 824"/>
                <a:gd name="T49" fmla="*/ 2147483647 h 686"/>
                <a:gd name="T50" fmla="*/ 2147483647 w 824"/>
                <a:gd name="T51" fmla="*/ 2147483647 h 686"/>
                <a:gd name="T52" fmla="*/ 2147483647 w 824"/>
                <a:gd name="T53" fmla="*/ 2147483647 h 686"/>
                <a:gd name="T54" fmla="*/ 2147483647 w 824"/>
                <a:gd name="T55" fmla="*/ 2147483647 h 686"/>
                <a:gd name="T56" fmla="*/ 2147483647 w 824"/>
                <a:gd name="T57" fmla="*/ 2147483647 h 686"/>
                <a:gd name="T58" fmla="*/ 2147483647 w 824"/>
                <a:gd name="T59" fmla="*/ 2147483647 h 686"/>
                <a:gd name="T60" fmla="*/ 2147483647 w 824"/>
                <a:gd name="T61" fmla="*/ 2147483647 h 686"/>
                <a:gd name="T62" fmla="*/ 2147483647 w 824"/>
                <a:gd name="T63" fmla="*/ 2147483647 h 686"/>
                <a:gd name="T64" fmla="*/ 2147483647 w 824"/>
                <a:gd name="T65" fmla="*/ 2147483647 h 686"/>
                <a:gd name="T66" fmla="*/ 2147483647 w 824"/>
                <a:gd name="T67" fmla="*/ 2147483647 h 686"/>
                <a:gd name="T68" fmla="*/ 2147483647 w 824"/>
                <a:gd name="T69" fmla="*/ 2147483647 h 686"/>
                <a:gd name="T70" fmla="*/ 2147483647 w 824"/>
                <a:gd name="T71" fmla="*/ 2147483647 h 686"/>
                <a:gd name="T72" fmla="*/ 2147483647 w 824"/>
                <a:gd name="T73" fmla="*/ 2147483647 h 686"/>
                <a:gd name="T74" fmla="*/ 0 w 824"/>
                <a:gd name="T75" fmla="*/ 2147483647 h 686"/>
                <a:gd name="T76" fmla="*/ 0 w 824"/>
                <a:gd name="T77" fmla="*/ 2147483647 h 686"/>
                <a:gd name="T78" fmla="*/ 2147483647 w 824"/>
                <a:gd name="T79" fmla="*/ 2147483647 h 686"/>
                <a:gd name="T80" fmla="*/ 2147483647 w 824"/>
                <a:gd name="T81" fmla="*/ 2147483647 h 686"/>
                <a:gd name="T82" fmla="*/ 2147483647 w 824"/>
                <a:gd name="T83" fmla="*/ 2147483647 h 686"/>
                <a:gd name="T84" fmla="*/ 2147483647 w 824"/>
                <a:gd name="T85" fmla="*/ 2147483647 h 686"/>
                <a:gd name="T86" fmla="*/ 2147483647 w 824"/>
                <a:gd name="T87" fmla="*/ 2147483647 h 686"/>
                <a:gd name="T88" fmla="*/ 2147483647 w 824"/>
                <a:gd name="T89" fmla="*/ 2147483647 h 686"/>
                <a:gd name="T90" fmla="*/ 2147483647 w 824"/>
                <a:gd name="T91" fmla="*/ 2147483647 h 686"/>
                <a:gd name="T92" fmla="*/ 2147483647 w 824"/>
                <a:gd name="T93" fmla="*/ 2147483647 h 686"/>
                <a:gd name="T94" fmla="*/ 2147483647 w 824"/>
                <a:gd name="T95" fmla="*/ 2147483647 h 686"/>
                <a:gd name="T96" fmla="*/ 2147483647 w 824"/>
                <a:gd name="T97" fmla="*/ 2147483647 h 686"/>
                <a:gd name="T98" fmla="*/ 2147483647 w 824"/>
                <a:gd name="T99" fmla="*/ 2147483647 h 686"/>
                <a:gd name="T100" fmla="*/ 2147483647 w 824"/>
                <a:gd name="T101" fmla="*/ 2147483647 h 686"/>
                <a:gd name="T102" fmla="*/ 2147483647 w 824"/>
                <a:gd name="T103" fmla="*/ 2147483647 h 6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4"/>
                <a:gd name="T157" fmla="*/ 0 h 686"/>
                <a:gd name="T158" fmla="*/ 824 w 824"/>
                <a:gd name="T159" fmla="*/ 686 h 6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4" h="686">
                  <a:moveTo>
                    <a:pt x="378" y="42"/>
                  </a:moveTo>
                  <a:lnTo>
                    <a:pt x="426" y="30"/>
                  </a:lnTo>
                  <a:lnTo>
                    <a:pt x="426" y="72"/>
                  </a:lnTo>
                  <a:lnTo>
                    <a:pt x="474" y="46"/>
                  </a:lnTo>
                  <a:lnTo>
                    <a:pt x="514" y="52"/>
                  </a:lnTo>
                  <a:lnTo>
                    <a:pt x="532" y="94"/>
                  </a:lnTo>
                  <a:lnTo>
                    <a:pt x="598" y="58"/>
                  </a:lnTo>
                  <a:lnTo>
                    <a:pt x="676" y="58"/>
                  </a:lnTo>
                  <a:lnTo>
                    <a:pt x="716" y="4"/>
                  </a:lnTo>
                  <a:lnTo>
                    <a:pt x="780" y="0"/>
                  </a:lnTo>
                  <a:lnTo>
                    <a:pt x="786" y="54"/>
                  </a:lnTo>
                  <a:lnTo>
                    <a:pt x="824" y="76"/>
                  </a:lnTo>
                  <a:lnTo>
                    <a:pt x="766" y="174"/>
                  </a:lnTo>
                  <a:lnTo>
                    <a:pt x="792" y="188"/>
                  </a:lnTo>
                  <a:lnTo>
                    <a:pt x="782" y="206"/>
                  </a:lnTo>
                  <a:lnTo>
                    <a:pt x="814" y="258"/>
                  </a:lnTo>
                  <a:lnTo>
                    <a:pt x="808" y="294"/>
                  </a:lnTo>
                  <a:lnTo>
                    <a:pt x="746" y="348"/>
                  </a:lnTo>
                  <a:lnTo>
                    <a:pt x="726" y="340"/>
                  </a:lnTo>
                  <a:lnTo>
                    <a:pt x="666" y="404"/>
                  </a:lnTo>
                  <a:lnTo>
                    <a:pt x="630" y="408"/>
                  </a:lnTo>
                  <a:lnTo>
                    <a:pt x="620" y="438"/>
                  </a:lnTo>
                  <a:lnTo>
                    <a:pt x="598" y="444"/>
                  </a:lnTo>
                  <a:lnTo>
                    <a:pt x="602" y="466"/>
                  </a:lnTo>
                  <a:lnTo>
                    <a:pt x="582" y="466"/>
                  </a:lnTo>
                  <a:lnTo>
                    <a:pt x="576" y="518"/>
                  </a:lnTo>
                  <a:lnTo>
                    <a:pt x="496" y="530"/>
                  </a:lnTo>
                  <a:lnTo>
                    <a:pt x="484" y="482"/>
                  </a:lnTo>
                  <a:lnTo>
                    <a:pt x="254" y="498"/>
                  </a:lnTo>
                  <a:lnTo>
                    <a:pt x="270" y="510"/>
                  </a:lnTo>
                  <a:lnTo>
                    <a:pt x="256" y="650"/>
                  </a:lnTo>
                  <a:lnTo>
                    <a:pt x="196" y="676"/>
                  </a:lnTo>
                  <a:lnTo>
                    <a:pt x="196" y="648"/>
                  </a:lnTo>
                  <a:lnTo>
                    <a:pt x="84" y="662"/>
                  </a:lnTo>
                  <a:lnTo>
                    <a:pt x="66" y="624"/>
                  </a:lnTo>
                  <a:lnTo>
                    <a:pt x="46" y="628"/>
                  </a:lnTo>
                  <a:lnTo>
                    <a:pt x="46" y="670"/>
                  </a:lnTo>
                  <a:lnTo>
                    <a:pt x="0" y="686"/>
                  </a:lnTo>
                  <a:lnTo>
                    <a:pt x="0" y="422"/>
                  </a:lnTo>
                  <a:lnTo>
                    <a:pt x="118" y="404"/>
                  </a:lnTo>
                  <a:lnTo>
                    <a:pt x="132" y="344"/>
                  </a:lnTo>
                  <a:lnTo>
                    <a:pt x="220" y="346"/>
                  </a:lnTo>
                  <a:lnTo>
                    <a:pt x="216" y="314"/>
                  </a:lnTo>
                  <a:lnTo>
                    <a:pt x="302" y="260"/>
                  </a:lnTo>
                  <a:lnTo>
                    <a:pt x="344" y="198"/>
                  </a:lnTo>
                  <a:lnTo>
                    <a:pt x="348" y="140"/>
                  </a:lnTo>
                  <a:lnTo>
                    <a:pt x="318" y="148"/>
                  </a:lnTo>
                  <a:lnTo>
                    <a:pt x="316" y="110"/>
                  </a:lnTo>
                  <a:lnTo>
                    <a:pt x="356" y="104"/>
                  </a:lnTo>
                  <a:lnTo>
                    <a:pt x="356" y="82"/>
                  </a:lnTo>
                  <a:lnTo>
                    <a:pt x="380" y="82"/>
                  </a:lnTo>
                  <a:lnTo>
                    <a:pt x="378" y="42"/>
                  </a:lnTo>
                  <a:close/>
                </a:path>
              </a:pathLst>
            </a:custGeom>
            <a:solidFill>
              <a:schemeClr val="tx2">
                <a:lumMod val="20000"/>
                <a:lumOff val="8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14" name="Freeform 11"/>
            <p:cNvSpPr>
              <a:spLocks/>
            </p:cNvSpPr>
            <p:nvPr/>
          </p:nvSpPr>
          <p:spPr bwMode="ltGray">
            <a:xfrm>
              <a:off x="6543649" y="5751930"/>
              <a:ext cx="290713" cy="365642"/>
            </a:xfrm>
            <a:custGeom>
              <a:avLst/>
              <a:gdLst>
                <a:gd name="T0" fmla="*/ 82044 w 590"/>
                <a:gd name="T1" fmla="*/ 171895 h 742"/>
                <a:gd name="T2" fmla="*/ 136740 w 590"/>
                <a:gd name="T3" fmla="*/ 148455 h 742"/>
                <a:gd name="T4" fmla="*/ 93765 w 590"/>
                <a:gd name="T5" fmla="*/ 109388 h 742"/>
                <a:gd name="T6" fmla="*/ 167995 w 590"/>
                <a:gd name="T7" fmla="*/ 136735 h 742"/>
                <a:gd name="T8" fmla="*/ 265667 w 590"/>
                <a:gd name="T9" fmla="*/ 74227 h 742"/>
                <a:gd name="T10" fmla="*/ 386780 w 590"/>
                <a:gd name="T11" fmla="*/ 35160 h 742"/>
                <a:gd name="T12" fmla="*/ 461010 w 590"/>
                <a:gd name="T13" fmla="*/ 35160 h 742"/>
                <a:gd name="T14" fmla="*/ 500079 w 590"/>
                <a:gd name="T15" fmla="*/ 15627 h 742"/>
                <a:gd name="T16" fmla="*/ 566495 w 590"/>
                <a:gd name="T17" fmla="*/ 0 h 742"/>
                <a:gd name="T18" fmla="*/ 656353 w 590"/>
                <a:gd name="T19" fmla="*/ 7813 h 742"/>
                <a:gd name="T20" fmla="*/ 671981 w 590"/>
                <a:gd name="T21" fmla="*/ 66414 h 742"/>
                <a:gd name="T22" fmla="*/ 734491 w 590"/>
                <a:gd name="T23" fmla="*/ 167988 h 742"/>
                <a:gd name="T24" fmla="*/ 875138 w 590"/>
                <a:gd name="T25" fmla="*/ 453178 h 742"/>
                <a:gd name="T26" fmla="*/ 980623 w 590"/>
                <a:gd name="T27" fmla="*/ 621166 h 742"/>
                <a:gd name="T28" fmla="*/ 1101736 w 590"/>
                <a:gd name="T29" fmla="*/ 851661 h 742"/>
                <a:gd name="T30" fmla="*/ 1152525 w 590"/>
                <a:gd name="T31" fmla="*/ 1093877 h 742"/>
                <a:gd name="T32" fmla="*/ 1129084 w 590"/>
                <a:gd name="T33" fmla="*/ 1203265 h 742"/>
                <a:gd name="T34" fmla="*/ 1144711 w 590"/>
                <a:gd name="T35" fmla="*/ 1285305 h 742"/>
                <a:gd name="T36" fmla="*/ 984530 w 590"/>
                <a:gd name="T37" fmla="*/ 1449387 h 742"/>
                <a:gd name="T38" fmla="*/ 1113456 w 590"/>
                <a:gd name="T39" fmla="*/ 1289212 h 742"/>
                <a:gd name="T40" fmla="*/ 1004064 w 590"/>
                <a:gd name="T41" fmla="*/ 1304839 h 742"/>
                <a:gd name="T42" fmla="*/ 933741 w 590"/>
                <a:gd name="T43" fmla="*/ 1207171 h 742"/>
                <a:gd name="T44" fmla="*/ 843883 w 590"/>
                <a:gd name="T45" fmla="*/ 1168104 h 742"/>
                <a:gd name="T46" fmla="*/ 812628 w 590"/>
                <a:gd name="T47" fmla="*/ 1011836 h 742"/>
                <a:gd name="T48" fmla="*/ 769652 w 590"/>
                <a:gd name="T49" fmla="*/ 945422 h 742"/>
                <a:gd name="T50" fmla="*/ 632912 w 590"/>
                <a:gd name="T51" fmla="*/ 898542 h 742"/>
                <a:gd name="T52" fmla="*/ 656353 w 590"/>
                <a:gd name="T53" fmla="*/ 793061 h 742"/>
                <a:gd name="T54" fmla="*/ 570402 w 590"/>
                <a:gd name="T55" fmla="*/ 777434 h 742"/>
                <a:gd name="T56" fmla="*/ 586030 w 590"/>
                <a:gd name="T57" fmla="*/ 707113 h 742"/>
                <a:gd name="T58" fmla="*/ 589937 w 590"/>
                <a:gd name="T59" fmla="*/ 574285 h 742"/>
                <a:gd name="T60" fmla="*/ 539147 w 590"/>
                <a:gd name="T61" fmla="*/ 511778 h 742"/>
                <a:gd name="T62" fmla="*/ 429755 w 590"/>
                <a:gd name="T63" fmla="*/ 453178 h 742"/>
                <a:gd name="T64" fmla="*/ 351618 w 590"/>
                <a:gd name="T65" fmla="*/ 363323 h 742"/>
                <a:gd name="T66" fmla="*/ 253946 w 590"/>
                <a:gd name="T67" fmla="*/ 343790 h 742"/>
                <a:gd name="T68" fmla="*/ 210971 w 590"/>
                <a:gd name="T69" fmla="*/ 390670 h 742"/>
                <a:gd name="T70" fmla="*/ 85951 w 590"/>
                <a:gd name="T71" fmla="*/ 449271 h 742"/>
                <a:gd name="T72" fmla="*/ 15627 w 590"/>
                <a:gd name="T73" fmla="*/ 398484 h 742"/>
                <a:gd name="T74" fmla="*/ 0 w 590"/>
                <a:gd name="T75" fmla="*/ 183615 h 7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0"/>
                <a:gd name="T115" fmla="*/ 0 h 742"/>
                <a:gd name="T116" fmla="*/ 590 w 590"/>
                <a:gd name="T117" fmla="*/ 742 h 7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0" h="742">
                  <a:moveTo>
                    <a:pt x="0" y="94"/>
                  </a:moveTo>
                  <a:lnTo>
                    <a:pt x="42" y="88"/>
                  </a:lnTo>
                  <a:lnTo>
                    <a:pt x="60" y="114"/>
                  </a:lnTo>
                  <a:lnTo>
                    <a:pt x="70" y="76"/>
                  </a:lnTo>
                  <a:lnTo>
                    <a:pt x="46" y="80"/>
                  </a:lnTo>
                  <a:lnTo>
                    <a:pt x="48" y="56"/>
                  </a:lnTo>
                  <a:lnTo>
                    <a:pt x="84" y="58"/>
                  </a:lnTo>
                  <a:lnTo>
                    <a:pt x="86" y="70"/>
                  </a:lnTo>
                  <a:lnTo>
                    <a:pt x="124" y="22"/>
                  </a:lnTo>
                  <a:lnTo>
                    <a:pt x="136" y="38"/>
                  </a:lnTo>
                  <a:lnTo>
                    <a:pt x="180" y="36"/>
                  </a:lnTo>
                  <a:lnTo>
                    <a:pt x="198" y="18"/>
                  </a:lnTo>
                  <a:lnTo>
                    <a:pt x="210" y="18"/>
                  </a:lnTo>
                  <a:lnTo>
                    <a:pt x="236" y="18"/>
                  </a:lnTo>
                  <a:lnTo>
                    <a:pt x="250" y="28"/>
                  </a:lnTo>
                  <a:lnTo>
                    <a:pt x="256" y="8"/>
                  </a:lnTo>
                  <a:lnTo>
                    <a:pt x="276" y="12"/>
                  </a:lnTo>
                  <a:lnTo>
                    <a:pt x="290" y="0"/>
                  </a:lnTo>
                  <a:lnTo>
                    <a:pt x="312" y="4"/>
                  </a:lnTo>
                  <a:lnTo>
                    <a:pt x="336" y="4"/>
                  </a:lnTo>
                  <a:lnTo>
                    <a:pt x="344" y="20"/>
                  </a:lnTo>
                  <a:lnTo>
                    <a:pt x="344" y="34"/>
                  </a:lnTo>
                  <a:lnTo>
                    <a:pt x="370" y="34"/>
                  </a:lnTo>
                  <a:lnTo>
                    <a:pt x="376" y="86"/>
                  </a:lnTo>
                  <a:lnTo>
                    <a:pt x="410" y="174"/>
                  </a:lnTo>
                  <a:lnTo>
                    <a:pt x="448" y="232"/>
                  </a:lnTo>
                  <a:lnTo>
                    <a:pt x="516" y="308"/>
                  </a:lnTo>
                  <a:lnTo>
                    <a:pt x="502" y="318"/>
                  </a:lnTo>
                  <a:lnTo>
                    <a:pt x="516" y="350"/>
                  </a:lnTo>
                  <a:lnTo>
                    <a:pt x="564" y="436"/>
                  </a:lnTo>
                  <a:lnTo>
                    <a:pt x="590" y="484"/>
                  </a:lnTo>
                  <a:lnTo>
                    <a:pt x="590" y="560"/>
                  </a:lnTo>
                  <a:lnTo>
                    <a:pt x="590" y="592"/>
                  </a:lnTo>
                  <a:lnTo>
                    <a:pt x="578" y="616"/>
                  </a:lnTo>
                  <a:lnTo>
                    <a:pt x="584" y="640"/>
                  </a:lnTo>
                  <a:lnTo>
                    <a:pt x="586" y="658"/>
                  </a:lnTo>
                  <a:lnTo>
                    <a:pt x="560" y="698"/>
                  </a:lnTo>
                  <a:lnTo>
                    <a:pt x="504" y="742"/>
                  </a:lnTo>
                  <a:lnTo>
                    <a:pt x="558" y="690"/>
                  </a:lnTo>
                  <a:lnTo>
                    <a:pt x="570" y="660"/>
                  </a:lnTo>
                  <a:lnTo>
                    <a:pt x="540" y="662"/>
                  </a:lnTo>
                  <a:lnTo>
                    <a:pt x="514" y="668"/>
                  </a:lnTo>
                  <a:lnTo>
                    <a:pt x="488" y="640"/>
                  </a:lnTo>
                  <a:lnTo>
                    <a:pt x="478" y="618"/>
                  </a:lnTo>
                  <a:lnTo>
                    <a:pt x="482" y="602"/>
                  </a:lnTo>
                  <a:lnTo>
                    <a:pt x="432" y="598"/>
                  </a:lnTo>
                  <a:lnTo>
                    <a:pt x="404" y="544"/>
                  </a:lnTo>
                  <a:lnTo>
                    <a:pt x="416" y="518"/>
                  </a:lnTo>
                  <a:lnTo>
                    <a:pt x="384" y="518"/>
                  </a:lnTo>
                  <a:lnTo>
                    <a:pt x="394" y="484"/>
                  </a:lnTo>
                  <a:lnTo>
                    <a:pt x="366" y="508"/>
                  </a:lnTo>
                  <a:lnTo>
                    <a:pt x="324" y="460"/>
                  </a:lnTo>
                  <a:lnTo>
                    <a:pt x="324" y="430"/>
                  </a:lnTo>
                  <a:lnTo>
                    <a:pt x="336" y="406"/>
                  </a:lnTo>
                  <a:lnTo>
                    <a:pt x="312" y="422"/>
                  </a:lnTo>
                  <a:lnTo>
                    <a:pt x="292" y="398"/>
                  </a:lnTo>
                  <a:lnTo>
                    <a:pt x="308" y="388"/>
                  </a:lnTo>
                  <a:lnTo>
                    <a:pt x="300" y="362"/>
                  </a:lnTo>
                  <a:lnTo>
                    <a:pt x="302" y="330"/>
                  </a:lnTo>
                  <a:lnTo>
                    <a:pt x="302" y="294"/>
                  </a:lnTo>
                  <a:lnTo>
                    <a:pt x="288" y="278"/>
                  </a:lnTo>
                  <a:lnTo>
                    <a:pt x="276" y="262"/>
                  </a:lnTo>
                  <a:lnTo>
                    <a:pt x="254" y="262"/>
                  </a:lnTo>
                  <a:lnTo>
                    <a:pt x="220" y="232"/>
                  </a:lnTo>
                  <a:lnTo>
                    <a:pt x="196" y="204"/>
                  </a:lnTo>
                  <a:lnTo>
                    <a:pt x="180" y="186"/>
                  </a:lnTo>
                  <a:lnTo>
                    <a:pt x="148" y="180"/>
                  </a:lnTo>
                  <a:lnTo>
                    <a:pt x="130" y="176"/>
                  </a:lnTo>
                  <a:lnTo>
                    <a:pt x="116" y="180"/>
                  </a:lnTo>
                  <a:lnTo>
                    <a:pt x="108" y="200"/>
                  </a:lnTo>
                  <a:lnTo>
                    <a:pt x="74" y="226"/>
                  </a:lnTo>
                  <a:lnTo>
                    <a:pt x="44" y="230"/>
                  </a:lnTo>
                  <a:lnTo>
                    <a:pt x="20" y="236"/>
                  </a:lnTo>
                  <a:lnTo>
                    <a:pt x="8" y="204"/>
                  </a:lnTo>
                  <a:lnTo>
                    <a:pt x="14" y="150"/>
                  </a:lnTo>
                  <a:lnTo>
                    <a:pt x="0" y="94"/>
                  </a:lnTo>
                  <a:close/>
                </a:path>
              </a:pathLst>
            </a:custGeom>
            <a:solidFill>
              <a:schemeClr val="tx2">
                <a:lumMod val="40000"/>
                <a:lumOff val="60000"/>
              </a:schemeClr>
            </a:solidFill>
            <a:ln w="635" cap="flat" cmpd="sng">
              <a:solidFill>
                <a:schemeClr val="accent1">
                  <a:lumMod val="75000"/>
                </a:schemeClr>
              </a:solidFill>
              <a:prstDash val="solid"/>
              <a:round/>
              <a:headEnd type="none" w="med" len="med"/>
              <a:tailEnd type="none" w="med" len="med"/>
            </a:ln>
            <a:effectLst/>
            <a:extLst/>
          </p:spPr>
          <p:txBody>
            <a:bodyPr/>
            <a:lstStyle/>
            <a:p>
              <a:pPr fontAlgn="auto">
                <a:spcBef>
                  <a:spcPts val="0"/>
                </a:spcBef>
                <a:spcAft>
                  <a:spcPts val="0"/>
                </a:spcAft>
                <a:defRPr/>
              </a:pPr>
              <a:endParaRPr lang="en-US" dirty="0">
                <a:solidFill>
                  <a:srgbClr val="FFC000"/>
                </a:solidFill>
                <a:latin typeface="+mn-lt"/>
              </a:endParaRPr>
            </a:p>
          </p:txBody>
        </p:sp>
        <p:sp>
          <p:nvSpPr>
            <p:cNvPr id="15" name="Freeform 12"/>
            <p:cNvSpPr>
              <a:spLocks/>
            </p:cNvSpPr>
            <p:nvPr/>
          </p:nvSpPr>
          <p:spPr bwMode="ltGray">
            <a:xfrm>
              <a:off x="6399732" y="5546556"/>
              <a:ext cx="430792" cy="262955"/>
            </a:xfrm>
            <a:custGeom>
              <a:avLst/>
              <a:gdLst>
                <a:gd name="T0" fmla="*/ 7810 w 874"/>
                <a:gd name="T1" fmla="*/ 179691 h 534"/>
                <a:gd name="T2" fmla="*/ 253836 w 874"/>
                <a:gd name="T3" fmla="*/ 160159 h 534"/>
                <a:gd name="T4" fmla="*/ 449095 w 874"/>
                <a:gd name="T5" fmla="*/ 140627 h 534"/>
                <a:gd name="T6" fmla="*/ 464716 w 874"/>
                <a:gd name="T7" fmla="*/ 234379 h 534"/>
                <a:gd name="T8" fmla="*/ 624828 w 874"/>
                <a:gd name="T9" fmla="*/ 207035 h 534"/>
                <a:gd name="T10" fmla="*/ 636544 w 874"/>
                <a:gd name="T11" fmla="*/ 117190 h 534"/>
                <a:gd name="T12" fmla="*/ 878665 w 874"/>
                <a:gd name="T13" fmla="*/ 93752 h 534"/>
                <a:gd name="T14" fmla="*/ 1003630 w 874"/>
                <a:gd name="T15" fmla="*/ 23438 h 534"/>
                <a:gd name="T16" fmla="*/ 1245751 w 874"/>
                <a:gd name="T17" fmla="*/ 0 h 534"/>
                <a:gd name="T18" fmla="*/ 1300424 w 874"/>
                <a:gd name="T19" fmla="*/ 62501 h 534"/>
                <a:gd name="T20" fmla="*/ 1452726 w 874"/>
                <a:gd name="T21" fmla="*/ 42970 h 534"/>
                <a:gd name="T22" fmla="*/ 1519114 w 874"/>
                <a:gd name="T23" fmla="*/ 148440 h 534"/>
                <a:gd name="T24" fmla="*/ 1620648 w 874"/>
                <a:gd name="T25" fmla="*/ 136721 h 534"/>
                <a:gd name="T26" fmla="*/ 1706562 w 874"/>
                <a:gd name="T27" fmla="*/ 203129 h 534"/>
                <a:gd name="T28" fmla="*/ 1632364 w 874"/>
                <a:gd name="T29" fmla="*/ 324224 h 534"/>
                <a:gd name="T30" fmla="*/ 1612838 w 874"/>
                <a:gd name="T31" fmla="*/ 386726 h 534"/>
                <a:gd name="T32" fmla="*/ 1565976 w 874"/>
                <a:gd name="T33" fmla="*/ 437508 h 534"/>
                <a:gd name="T34" fmla="*/ 1534734 w 874"/>
                <a:gd name="T35" fmla="*/ 472665 h 534"/>
                <a:gd name="T36" fmla="*/ 1526924 w 874"/>
                <a:gd name="T37" fmla="*/ 503915 h 534"/>
                <a:gd name="T38" fmla="*/ 1480062 w 874"/>
                <a:gd name="T39" fmla="*/ 546885 h 534"/>
                <a:gd name="T40" fmla="*/ 1394148 w 874"/>
                <a:gd name="T41" fmla="*/ 578135 h 534"/>
                <a:gd name="T42" fmla="*/ 1370717 w 874"/>
                <a:gd name="T43" fmla="*/ 652355 h 534"/>
                <a:gd name="T44" fmla="*/ 1343381 w 874"/>
                <a:gd name="T45" fmla="*/ 722669 h 534"/>
                <a:gd name="T46" fmla="*/ 1331665 w 874"/>
                <a:gd name="T47" fmla="*/ 765638 h 534"/>
                <a:gd name="T48" fmla="*/ 1292613 w 874"/>
                <a:gd name="T49" fmla="*/ 886734 h 534"/>
                <a:gd name="T50" fmla="*/ 1237941 w 874"/>
                <a:gd name="T51" fmla="*/ 886734 h 534"/>
                <a:gd name="T52" fmla="*/ 1241846 w 874"/>
                <a:gd name="T53" fmla="*/ 859390 h 534"/>
                <a:gd name="T54" fmla="*/ 1206699 w 874"/>
                <a:gd name="T55" fmla="*/ 800795 h 534"/>
                <a:gd name="T56" fmla="*/ 1144217 w 874"/>
                <a:gd name="T57" fmla="*/ 812514 h 534"/>
                <a:gd name="T58" fmla="*/ 1112975 w 874"/>
                <a:gd name="T59" fmla="*/ 835952 h 534"/>
                <a:gd name="T60" fmla="*/ 1070018 w 874"/>
                <a:gd name="T61" fmla="*/ 824233 h 534"/>
                <a:gd name="T62" fmla="*/ 1054398 w 874"/>
                <a:gd name="T63" fmla="*/ 867203 h 534"/>
                <a:gd name="T64" fmla="*/ 1023156 w 874"/>
                <a:gd name="T65" fmla="*/ 839858 h 534"/>
                <a:gd name="T66" fmla="*/ 945053 w 874"/>
                <a:gd name="T67" fmla="*/ 835952 h 534"/>
                <a:gd name="T68" fmla="*/ 917716 w 874"/>
                <a:gd name="T69" fmla="*/ 878922 h 534"/>
                <a:gd name="T70" fmla="*/ 839613 w 874"/>
                <a:gd name="T71" fmla="*/ 878922 h 534"/>
                <a:gd name="T72" fmla="*/ 816182 w 874"/>
                <a:gd name="T73" fmla="*/ 855484 h 534"/>
                <a:gd name="T74" fmla="*/ 734173 w 874"/>
                <a:gd name="T75" fmla="*/ 957048 h 534"/>
                <a:gd name="T76" fmla="*/ 730268 w 874"/>
                <a:gd name="T77" fmla="*/ 925797 h 534"/>
                <a:gd name="T78" fmla="*/ 663880 w 874"/>
                <a:gd name="T79" fmla="*/ 921891 h 534"/>
                <a:gd name="T80" fmla="*/ 659975 w 874"/>
                <a:gd name="T81" fmla="*/ 968767 h 534"/>
                <a:gd name="T82" fmla="*/ 710742 w 874"/>
                <a:gd name="T83" fmla="*/ 964861 h 534"/>
                <a:gd name="T84" fmla="*/ 691216 w 874"/>
                <a:gd name="T85" fmla="*/ 1042987 h 534"/>
                <a:gd name="T86" fmla="*/ 652164 w 874"/>
                <a:gd name="T87" fmla="*/ 988299 h 534"/>
                <a:gd name="T88" fmla="*/ 343656 w 874"/>
                <a:gd name="T89" fmla="*/ 1027362 h 534"/>
                <a:gd name="T90" fmla="*/ 320224 w 874"/>
                <a:gd name="T91" fmla="*/ 964861 h 534"/>
                <a:gd name="T92" fmla="*/ 140586 w 874"/>
                <a:gd name="T93" fmla="*/ 980486 h 534"/>
                <a:gd name="T94" fmla="*/ 78104 w 874"/>
                <a:gd name="T95" fmla="*/ 898453 h 534"/>
                <a:gd name="T96" fmla="*/ 0 w 874"/>
                <a:gd name="T97" fmla="*/ 906266 h 534"/>
                <a:gd name="T98" fmla="*/ 11716 w 874"/>
                <a:gd name="T99" fmla="*/ 683606 h 534"/>
                <a:gd name="T100" fmla="*/ 27336 w 874"/>
                <a:gd name="T101" fmla="*/ 210941 h 534"/>
                <a:gd name="T102" fmla="*/ 7810 w 874"/>
                <a:gd name="T103" fmla="*/ 179691 h 5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4"/>
                <a:gd name="T157" fmla="*/ 0 h 534"/>
                <a:gd name="T158" fmla="*/ 874 w 874"/>
                <a:gd name="T159" fmla="*/ 534 h 5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4" h="534">
                  <a:moveTo>
                    <a:pt x="4" y="92"/>
                  </a:moveTo>
                  <a:lnTo>
                    <a:pt x="130" y="82"/>
                  </a:lnTo>
                  <a:lnTo>
                    <a:pt x="230" y="72"/>
                  </a:lnTo>
                  <a:lnTo>
                    <a:pt x="238" y="120"/>
                  </a:lnTo>
                  <a:lnTo>
                    <a:pt x="320" y="106"/>
                  </a:lnTo>
                  <a:lnTo>
                    <a:pt x="326" y="60"/>
                  </a:lnTo>
                  <a:lnTo>
                    <a:pt x="450" y="48"/>
                  </a:lnTo>
                  <a:lnTo>
                    <a:pt x="514" y="12"/>
                  </a:lnTo>
                  <a:lnTo>
                    <a:pt x="638" y="0"/>
                  </a:lnTo>
                  <a:lnTo>
                    <a:pt x="666" y="32"/>
                  </a:lnTo>
                  <a:lnTo>
                    <a:pt x="744" y="22"/>
                  </a:lnTo>
                  <a:lnTo>
                    <a:pt x="778" y="76"/>
                  </a:lnTo>
                  <a:lnTo>
                    <a:pt x="830" y="70"/>
                  </a:lnTo>
                  <a:lnTo>
                    <a:pt x="874" y="104"/>
                  </a:lnTo>
                  <a:lnTo>
                    <a:pt x="836" y="166"/>
                  </a:lnTo>
                  <a:lnTo>
                    <a:pt x="826" y="198"/>
                  </a:lnTo>
                  <a:lnTo>
                    <a:pt x="802" y="224"/>
                  </a:lnTo>
                  <a:lnTo>
                    <a:pt x="786" y="242"/>
                  </a:lnTo>
                  <a:lnTo>
                    <a:pt x="782" y="258"/>
                  </a:lnTo>
                  <a:lnTo>
                    <a:pt x="758" y="280"/>
                  </a:lnTo>
                  <a:lnTo>
                    <a:pt x="714" y="296"/>
                  </a:lnTo>
                  <a:lnTo>
                    <a:pt x="702" y="334"/>
                  </a:lnTo>
                  <a:lnTo>
                    <a:pt x="688" y="370"/>
                  </a:lnTo>
                  <a:lnTo>
                    <a:pt x="682" y="392"/>
                  </a:lnTo>
                  <a:lnTo>
                    <a:pt x="662" y="454"/>
                  </a:lnTo>
                  <a:lnTo>
                    <a:pt x="634" y="454"/>
                  </a:lnTo>
                  <a:lnTo>
                    <a:pt x="636" y="440"/>
                  </a:lnTo>
                  <a:lnTo>
                    <a:pt x="618" y="410"/>
                  </a:lnTo>
                  <a:lnTo>
                    <a:pt x="586" y="416"/>
                  </a:lnTo>
                  <a:lnTo>
                    <a:pt x="570" y="428"/>
                  </a:lnTo>
                  <a:lnTo>
                    <a:pt x="548" y="422"/>
                  </a:lnTo>
                  <a:lnTo>
                    <a:pt x="540" y="444"/>
                  </a:lnTo>
                  <a:lnTo>
                    <a:pt x="524" y="430"/>
                  </a:lnTo>
                  <a:lnTo>
                    <a:pt x="484" y="428"/>
                  </a:lnTo>
                  <a:lnTo>
                    <a:pt x="470" y="450"/>
                  </a:lnTo>
                  <a:lnTo>
                    <a:pt x="430" y="450"/>
                  </a:lnTo>
                  <a:lnTo>
                    <a:pt x="418" y="438"/>
                  </a:lnTo>
                  <a:lnTo>
                    <a:pt x="376" y="490"/>
                  </a:lnTo>
                  <a:lnTo>
                    <a:pt x="374" y="474"/>
                  </a:lnTo>
                  <a:lnTo>
                    <a:pt x="340" y="472"/>
                  </a:lnTo>
                  <a:lnTo>
                    <a:pt x="338" y="496"/>
                  </a:lnTo>
                  <a:lnTo>
                    <a:pt x="364" y="494"/>
                  </a:lnTo>
                  <a:lnTo>
                    <a:pt x="354" y="534"/>
                  </a:lnTo>
                  <a:lnTo>
                    <a:pt x="334" y="506"/>
                  </a:lnTo>
                  <a:lnTo>
                    <a:pt x="176" y="526"/>
                  </a:lnTo>
                  <a:lnTo>
                    <a:pt x="164" y="494"/>
                  </a:lnTo>
                  <a:lnTo>
                    <a:pt x="72" y="502"/>
                  </a:lnTo>
                  <a:lnTo>
                    <a:pt x="40" y="460"/>
                  </a:lnTo>
                  <a:lnTo>
                    <a:pt x="0" y="464"/>
                  </a:lnTo>
                  <a:lnTo>
                    <a:pt x="6" y="350"/>
                  </a:lnTo>
                  <a:lnTo>
                    <a:pt x="14" y="108"/>
                  </a:lnTo>
                  <a:lnTo>
                    <a:pt x="4" y="92"/>
                  </a:lnTo>
                  <a:close/>
                </a:path>
              </a:pathLst>
            </a:custGeom>
            <a:solidFill>
              <a:schemeClr val="tx2">
                <a:lumMod val="40000"/>
                <a:lumOff val="60000"/>
              </a:schemeClr>
            </a:solidFill>
            <a:ln w="635" cap="flat" cmpd="sng">
              <a:solidFill>
                <a:schemeClr val="accent1">
                  <a:lumMod val="75000"/>
                </a:schemeClr>
              </a:solidFill>
              <a:prstDash val="solid"/>
              <a:round/>
              <a:headEnd type="none" w="med" len="med"/>
              <a:tailEnd type="none" w="med" len="med"/>
            </a:ln>
            <a:effectLst/>
            <a:extLst/>
          </p:spPr>
          <p:txBody>
            <a:bodyPr/>
            <a:lstStyle/>
            <a:p>
              <a:pPr fontAlgn="auto">
                <a:spcBef>
                  <a:spcPts val="0"/>
                </a:spcBef>
                <a:spcAft>
                  <a:spcPts val="0"/>
                </a:spcAft>
                <a:defRPr/>
              </a:pPr>
              <a:endParaRPr lang="en-US" dirty="0">
                <a:solidFill>
                  <a:srgbClr val="FFC000"/>
                </a:solidFill>
                <a:latin typeface="+mn-lt"/>
              </a:endParaRPr>
            </a:p>
          </p:txBody>
        </p:sp>
        <p:sp>
          <p:nvSpPr>
            <p:cNvPr id="16" name="Freeform 13"/>
            <p:cNvSpPr>
              <a:spLocks/>
            </p:cNvSpPr>
            <p:nvPr/>
          </p:nvSpPr>
          <p:spPr bwMode="ltGray">
            <a:xfrm>
              <a:off x="6568595" y="5333504"/>
              <a:ext cx="385699" cy="263915"/>
            </a:xfrm>
            <a:custGeom>
              <a:avLst/>
              <a:gdLst>
                <a:gd name="T0" fmla="*/ 448955 w 784"/>
                <a:gd name="T1" fmla="*/ 93686 h 536"/>
                <a:gd name="T2" fmla="*/ 569977 w 784"/>
                <a:gd name="T3" fmla="*/ 167855 h 536"/>
                <a:gd name="T4" fmla="*/ 854966 w 784"/>
                <a:gd name="T5" fmla="*/ 132722 h 536"/>
                <a:gd name="T6" fmla="*/ 972085 w 784"/>
                <a:gd name="T7" fmla="*/ 11711 h 536"/>
                <a:gd name="T8" fmla="*/ 1089203 w 784"/>
                <a:gd name="T9" fmla="*/ 0 h 536"/>
                <a:gd name="T10" fmla="*/ 1245361 w 784"/>
                <a:gd name="T11" fmla="*/ 78072 h 536"/>
                <a:gd name="T12" fmla="*/ 1210226 w 784"/>
                <a:gd name="T13" fmla="*/ 273252 h 536"/>
                <a:gd name="T14" fmla="*/ 1260977 w 784"/>
                <a:gd name="T15" fmla="*/ 382552 h 536"/>
                <a:gd name="T16" fmla="*/ 1421039 w 784"/>
                <a:gd name="T17" fmla="*/ 437202 h 536"/>
                <a:gd name="T18" fmla="*/ 1530350 w 784"/>
                <a:gd name="T19" fmla="*/ 667514 h 536"/>
                <a:gd name="T20" fmla="*/ 1428847 w 784"/>
                <a:gd name="T21" fmla="*/ 710454 h 536"/>
                <a:gd name="T22" fmla="*/ 1475695 w 784"/>
                <a:gd name="T23" fmla="*/ 558214 h 536"/>
                <a:gd name="T24" fmla="*/ 1370288 w 784"/>
                <a:gd name="T25" fmla="*/ 464528 h 536"/>
                <a:gd name="T26" fmla="*/ 1389808 w 784"/>
                <a:gd name="T27" fmla="*/ 523082 h 536"/>
                <a:gd name="T28" fmla="*/ 1432751 w 784"/>
                <a:gd name="T29" fmla="*/ 605057 h 536"/>
                <a:gd name="T30" fmla="*/ 1218034 w 784"/>
                <a:gd name="T31" fmla="*/ 632382 h 536"/>
                <a:gd name="T32" fmla="*/ 1339056 w 784"/>
                <a:gd name="T33" fmla="*/ 741683 h 536"/>
                <a:gd name="T34" fmla="*/ 1397616 w 784"/>
                <a:gd name="T35" fmla="*/ 772911 h 536"/>
                <a:gd name="T36" fmla="*/ 1245361 w 784"/>
                <a:gd name="T37" fmla="*/ 800237 h 536"/>
                <a:gd name="T38" fmla="*/ 1143859 w 784"/>
                <a:gd name="T39" fmla="*/ 944670 h 536"/>
                <a:gd name="T40" fmla="*/ 1143859 w 784"/>
                <a:gd name="T41" fmla="*/ 1026645 h 536"/>
                <a:gd name="T42" fmla="*/ 933045 w 784"/>
                <a:gd name="T43" fmla="*/ 975898 h 536"/>
                <a:gd name="T44" fmla="*/ 788599 w 784"/>
                <a:gd name="T45" fmla="*/ 890019 h 536"/>
                <a:gd name="T46" fmla="*/ 577785 w 784"/>
                <a:gd name="T47" fmla="*/ 839273 h 536"/>
                <a:gd name="T48" fmla="*/ 210814 w 784"/>
                <a:gd name="T49" fmla="*/ 932959 h 536"/>
                <a:gd name="T50" fmla="*/ 0 w 784"/>
                <a:gd name="T51" fmla="*/ 917344 h 536"/>
                <a:gd name="T52" fmla="*/ 58559 w 784"/>
                <a:gd name="T53" fmla="*/ 839273 h 536"/>
                <a:gd name="T54" fmla="*/ 242045 w 784"/>
                <a:gd name="T55" fmla="*/ 710454 h 536"/>
                <a:gd name="T56" fmla="*/ 413819 w 784"/>
                <a:gd name="T57" fmla="*/ 620671 h 536"/>
                <a:gd name="T58" fmla="*/ 359164 w 784"/>
                <a:gd name="T59" fmla="*/ 448913 h 536"/>
                <a:gd name="T60" fmla="*/ 331836 w 784"/>
                <a:gd name="T61" fmla="*/ 378649 h 536"/>
                <a:gd name="T62" fmla="*/ 359164 w 784"/>
                <a:gd name="T63" fmla="*/ 148337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4"/>
                <a:gd name="T97" fmla="*/ 0 h 536"/>
                <a:gd name="T98" fmla="*/ 784 w 784"/>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4" h="536">
                  <a:moveTo>
                    <a:pt x="184" y="76"/>
                  </a:moveTo>
                  <a:lnTo>
                    <a:pt x="230" y="48"/>
                  </a:lnTo>
                  <a:lnTo>
                    <a:pt x="262" y="52"/>
                  </a:lnTo>
                  <a:lnTo>
                    <a:pt x="292" y="86"/>
                  </a:lnTo>
                  <a:lnTo>
                    <a:pt x="338" y="28"/>
                  </a:lnTo>
                  <a:lnTo>
                    <a:pt x="438" y="68"/>
                  </a:lnTo>
                  <a:lnTo>
                    <a:pt x="466" y="22"/>
                  </a:lnTo>
                  <a:lnTo>
                    <a:pt x="498" y="6"/>
                  </a:lnTo>
                  <a:lnTo>
                    <a:pt x="518" y="28"/>
                  </a:lnTo>
                  <a:lnTo>
                    <a:pt x="558" y="0"/>
                  </a:lnTo>
                  <a:lnTo>
                    <a:pt x="566" y="32"/>
                  </a:lnTo>
                  <a:lnTo>
                    <a:pt x="638" y="40"/>
                  </a:lnTo>
                  <a:lnTo>
                    <a:pt x="662" y="104"/>
                  </a:lnTo>
                  <a:lnTo>
                    <a:pt x="620" y="140"/>
                  </a:lnTo>
                  <a:lnTo>
                    <a:pt x="660" y="140"/>
                  </a:lnTo>
                  <a:lnTo>
                    <a:pt x="646" y="196"/>
                  </a:lnTo>
                  <a:lnTo>
                    <a:pt x="694" y="160"/>
                  </a:lnTo>
                  <a:lnTo>
                    <a:pt x="728" y="224"/>
                  </a:lnTo>
                  <a:lnTo>
                    <a:pt x="780" y="300"/>
                  </a:lnTo>
                  <a:lnTo>
                    <a:pt x="784" y="342"/>
                  </a:lnTo>
                  <a:lnTo>
                    <a:pt x="742" y="372"/>
                  </a:lnTo>
                  <a:lnTo>
                    <a:pt x="732" y="364"/>
                  </a:lnTo>
                  <a:lnTo>
                    <a:pt x="764" y="326"/>
                  </a:lnTo>
                  <a:lnTo>
                    <a:pt x="756" y="286"/>
                  </a:lnTo>
                  <a:lnTo>
                    <a:pt x="722" y="256"/>
                  </a:lnTo>
                  <a:lnTo>
                    <a:pt x="702" y="238"/>
                  </a:lnTo>
                  <a:lnTo>
                    <a:pt x="654" y="276"/>
                  </a:lnTo>
                  <a:lnTo>
                    <a:pt x="712" y="268"/>
                  </a:lnTo>
                  <a:lnTo>
                    <a:pt x="738" y="284"/>
                  </a:lnTo>
                  <a:lnTo>
                    <a:pt x="734" y="310"/>
                  </a:lnTo>
                  <a:lnTo>
                    <a:pt x="704" y="338"/>
                  </a:lnTo>
                  <a:lnTo>
                    <a:pt x="624" y="324"/>
                  </a:lnTo>
                  <a:lnTo>
                    <a:pt x="696" y="344"/>
                  </a:lnTo>
                  <a:lnTo>
                    <a:pt x="686" y="380"/>
                  </a:lnTo>
                  <a:lnTo>
                    <a:pt x="710" y="368"/>
                  </a:lnTo>
                  <a:lnTo>
                    <a:pt x="716" y="396"/>
                  </a:lnTo>
                  <a:lnTo>
                    <a:pt x="680" y="426"/>
                  </a:lnTo>
                  <a:lnTo>
                    <a:pt x="638" y="410"/>
                  </a:lnTo>
                  <a:lnTo>
                    <a:pt x="636" y="434"/>
                  </a:lnTo>
                  <a:lnTo>
                    <a:pt x="586" y="484"/>
                  </a:lnTo>
                  <a:lnTo>
                    <a:pt x="584" y="506"/>
                  </a:lnTo>
                  <a:lnTo>
                    <a:pt x="586" y="526"/>
                  </a:lnTo>
                  <a:lnTo>
                    <a:pt x="526" y="536"/>
                  </a:lnTo>
                  <a:lnTo>
                    <a:pt x="478" y="500"/>
                  </a:lnTo>
                  <a:lnTo>
                    <a:pt x="434" y="506"/>
                  </a:lnTo>
                  <a:lnTo>
                    <a:pt x="404" y="456"/>
                  </a:lnTo>
                  <a:lnTo>
                    <a:pt x="322" y="464"/>
                  </a:lnTo>
                  <a:lnTo>
                    <a:pt x="296" y="430"/>
                  </a:lnTo>
                  <a:lnTo>
                    <a:pt x="172" y="442"/>
                  </a:lnTo>
                  <a:lnTo>
                    <a:pt x="108" y="478"/>
                  </a:lnTo>
                  <a:lnTo>
                    <a:pt x="2" y="492"/>
                  </a:lnTo>
                  <a:lnTo>
                    <a:pt x="0" y="470"/>
                  </a:lnTo>
                  <a:lnTo>
                    <a:pt x="28" y="456"/>
                  </a:lnTo>
                  <a:lnTo>
                    <a:pt x="30" y="430"/>
                  </a:lnTo>
                  <a:lnTo>
                    <a:pt x="66" y="428"/>
                  </a:lnTo>
                  <a:lnTo>
                    <a:pt x="124" y="364"/>
                  </a:lnTo>
                  <a:lnTo>
                    <a:pt x="146" y="374"/>
                  </a:lnTo>
                  <a:lnTo>
                    <a:pt x="212" y="318"/>
                  </a:lnTo>
                  <a:lnTo>
                    <a:pt x="216" y="284"/>
                  </a:lnTo>
                  <a:lnTo>
                    <a:pt x="184" y="230"/>
                  </a:lnTo>
                  <a:lnTo>
                    <a:pt x="198" y="216"/>
                  </a:lnTo>
                  <a:lnTo>
                    <a:pt x="170" y="194"/>
                  </a:lnTo>
                  <a:lnTo>
                    <a:pt x="226" y="96"/>
                  </a:lnTo>
                  <a:lnTo>
                    <a:pt x="184" y="76"/>
                  </a:lnTo>
                  <a:close/>
                </a:path>
              </a:pathLst>
            </a:custGeom>
            <a:solidFill>
              <a:schemeClr val="tx2">
                <a:lumMod val="40000"/>
                <a:lumOff val="60000"/>
              </a:schemeClr>
            </a:solidFill>
            <a:ln w="635" cap="flat" cmpd="sng">
              <a:solidFill>
                <a:schemeClr val="accent1">
                  <a:lumMod val="75000"/>
                </a:schemeClr>
              </a:solidFill>
              <a:prstDash val="solid"/>
              <a:round/>
              <a:headEnd type="none" w="med" len="med"/>
              <a:tailEnd type="none" w="med" len="med"/>
            </a:ln>
            <a:effectLst/>
            <a:extLst/>
          </p:spPr>
          <p:txBody>
            <a:bodyPr/>
            <a:lstStyle/>
            <a:p>
              <a:pPr fontAlgn="auto">
                <a:spcBef>
                  <a:spcPts val="0"/>
                </a:spcBef>
                <a:spcAft>
                  <a:spcPts val="0"/>
                </a:spcAft>
                <a:defRPr/>
              </a:pPr>
              <a:endParaRPr lang="en-US" dirty="0">
                <a:solidFill>
                  <a:srgbClr val="FFC000"/>
                </a:solidFill>
                <a:latin typeface="+mn-lt"/>
              </a:endParaRPr>
            </a:p>
          </p:txBody>
        </p:sp>
        <p:sp>
          <p:nvSpPr>
            <p:cNvPr id="17" name="Freeform 14"/>
            <p:cNvSpPr>
              <a:spLocks/>
            </p:cNvSpPr>
            <p:nvPr/>
          </p:nvSpPr>
          <p:spPr bwMode="ltGray">
            <a:xfrm>
              <a:off x="6735539" y="5248092"/>
              <a:ext cx="193809" cy="152590"/>
            </a:xfrm>
            <a:custGeom>
              <a:avLst/>
              <a:gdLst>
                <a:gd name="T0" fmla="*/ 0 w 394"/>
                <a:gd name="T1" fmla="*/ 171696 h 310"/>
                <a:gd name="T2" fmla="*/ 183312 w 394"/>
                <a:gd name="T3" fmla="*/ 130723 h 310"/>
                <a:gd name="T4" fmla="*/ 204763 w 394"/>
                <a:gd name="T5" fmla="*/ 29266 h 310"/>
                <a:gd name="T6" fmla="*/ 253516 w 394"/>
                <a:gd name="T7" fmla="*/ 46826 h 310"/>
                <a:gd name="T8" fmla="*/ 265217 w 394"/>
                <a:gd name="T9" fmla="*/ 0 h 310"/>
                <a:gd name="T10" fmla="*/ 321771 w 394"/>
                <a:gd name="T11" fmla="*/ 48777 h 310"/>
                <a:gd name="T12" fmla="*/ 323721 w 394"/>
                <a:gd name="T13" fmla="*/ 107310 h 310"/>
                <a:gd name="T14" fmla="*/ 596739 w 394"/>
                <a:gd name="T15" fmla="*/ 48777 h 310"/>
                <a:gd name="T16" fmla="*/ 668894 w 394"/>
                <a:gd name="T17" fmla="*/ 312174 h 310"/>
                <a:gd name="T18" fmla="*/ 768350 w 394"/>
                <a:gd name="T19" fmla="*/ 300468 h 310"/>
                <a:gd name="T20" fmla="*/ 762500 w 394"/>
                <a:gd name="T21" fmla="*/ 399974 h 310"/>
                <a:gd name="T22" fmla="*/ 721547 w 394"/>
                <a:gd name="T23" fmla="*/ 452653 h 310"/>
                <a:gd name="T24" fmla="*/ 721547 w 394"/>
                <a:gd name="T25" fmla="*/ 515088 h 310"/>
                <a:gd name="T26" fmla="*/ 742998 w 394"/>
                <a:gd name="T27" fmla="*/ 550207 h 310"/>
                <a:gd name="T28" fmla="*/ 674744 w 394"/>
                <a:gd name="T29" fmla="*/ 604838 h 310"/>
                <a:gd name="T30" fmla="*/ 655243 w 394"/>
                <a:gd name="T31" fmla="*/ 532648 h 310"/>
                <a:gd name="T32" fmla="*/ 692295 w 394"/>
                <a:gd name="T33" fmla="*/ 493626 h 310"/>
                <a:gd name="T34" fmla="*/ 692295 w 394"/>
                <a:gd name="T35" fmla="*/ 415582 h 310"/>
                <a:gd name="T36" fmla="*/ 655243 w 394"/>
                <a:gd name="T37" fmla="*/ 429240 h 310"/>
                <a:gd name="T38" fmla="*/ 666943 w 394"/>
                <a:gd name="T39" fmla="*/ 353147 h 310"/>
                <a:gd name="T40" fmla="*/ 610390 w 394"/>
                <a:gd name="T41" fmla="*/ 380463 h 310"/>
                <a:gd name="T42" fmla="*/ 569437 w 394"/>
                <a:gd name="T43" fmla="*/ 351196 h 310"/>
                <a:gd name="T44" fmla="*/ 586988 w 394"/>
                <a:gd name="T45" fmla="*/ 423387 h 310"/>
                <a:gd name="T46" fmla="*/ 427078 w 394"/>
                <a:gd name="T47" fmla="*/ 405827 h 310"/>
                <a:gd name="T48" fmla="*/ 421227 w 394"/>
                <a:gd name="T49" fmla="*/ 353147 h 310"/>
                <a:gd name="T50" fmla="*/ 345172 w 394"/>
                <a:gd name="T51" fmla="*/ 399974 h 310"/>
                <a:gd name="T52" fmla="*/ 304220 w 394"/>
                <a:gd name="T53" fmla="*/ 357050 h 310"/>
                <a:gd name="T54" fmla="*/ 257417 w 394"/>
                <a:gd name="T55" fmla="*/ 392169 h 310"/>
                <a:gd name="T56" fmla="*/ 193063 w 394"/>
                <a:gd name="T57" fmla="*/ 481919 h 310"/>
                <a:gd name="T58" fmla="*/ 0 w 394"/>
                <a:gd name="T59" fmla="*/ 398022 h 310"/>
                <a:gd name="T60" fmla="*/ 48753 w 394"/>
                <a:gd name="T61" fmla="*/ 329734 h 310"/>
                <a:gd name="T62" fmla="*/ 48753 w 394"/>
                <a:gd name="T63" fmla="*/ 277055 h 310"/>
                <a:gd name="T64" fmla="*/ 17551 w 394"/>
                <a:gd name="T65" fmla="*/ 288761 h 310"/>
                <a:gd name="T66" fmla="*/ 0 w 394"/>
                <a:gd name="T67" fmla="*/ 171696 h 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
                <a:gd name="T103" fmla="*/ 0 h 310"/>
                <a:gd name="T104" fmla="*/ 394 w 394"/>
                <a:gd name="T105" fmla="*/ 310 h 3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 h="310">
                  <a:moveTo>
                    <a:pt x="0" y="88"/>
                  </a:moveTo>
                  <a:lnTo>
                    <a:pt x="94" y="67"/>
                  </a:lnTo>
                  <a:lnTo>
                    <a:pt x="105" y="15"/>
                  </a:lnTo>
                  <a:lnTo>
                    <a:pt x="130" y="24"/>
                  </a:lnTo>
                  <a:lnTo>
                    <a:pt x="136" y="0"/>
                  </a:lnTo>
                  <a:lnTo>
                    <a:pt x="165" y="25"/>
                  </a:lnTo>
                  <a:lnTo>
                    <a:pt x="166" y="55"/>
                  </a:lnTo>
                  <a:lnTo>
                    <a:pt x="306" y="25"/>
                  </a:lnTo>
                  <a:lnTo>
                    <a:pt x="343" y="160"/>
                  </a:lnTo>
                  <a:lnTo>
                    <a:pt x="394" y="154"/>
                  </a:lnTo>
                  <a:lnTo>
                    <a:pt x="391" y="205"/>
                  </a:lnTo>
                  <a:lnTo>
                    <a:pt x="370" y="232"/>
                  </a:lnTo>
                  <a:lnTo>
                    <a:pt x="370" y="264"/>
                  </a:lnTo>
                  <a:lnTo>
                    <a:pt x="381" y="282"/>
                  </a:lnTo>
                  <a:lnTo>
                    <a:pt x="346" y="310"/>
                  </a:lnTo>
                  <a:lnTo>
                    <a:pt x="336" y="273"/>
                  </a:lnTo>
                  <a:lnTo>
                    <a:pt x="355" y="253"/>
                  </a:lnTo>
                  <a:lnTo>
                    <a:pt x="355" y="213"/>
                  </a:lnTo>
                  <a:lnTo>
                    <a:pt x="336" y="220"/>
                  </a:lnTo>
                  <a:lnTo>
                    <a:pt x="342" y="181"/>
                  </a:lnTo>
                  <a:lnTo>
                    <a:pt x="313" y="195"/>
                  </a:lnTo>
                  <a:lnTo>
                    <a:pt x="292" y="180"/>
                  </a:lnTo>
                  <a:lnTo>
                    <a:pt x="301" y="217"/>
                  </a:lnTo>
                  <a:lnTo>
                    <a:pt x="219" y="208"/>
                  </a:lnTo>
                  <a:lnTo>
                    <a:pt x="216" y="181"/>
                  </a:lnTo>
                  <a:lnTo>
                    <a:pt x="177" y="205"/>
                  </a:lnTo>
                  <a:lnTo>
                    <a:pt x="156" y="183"/>
                  </a:lnTo>
                  <a:lnTo>
                    <a:pt x="132" y="201"/>
                  </a:lnTo>
                  <a:lnTo>
                    <a:pt x="99" y="247"/>
                  </a:lnTo>
                  <a:lnTo>
                    <a:pt x="0" y="204"/>
                  </a:lnTo>
                  <a:lnTo>
                    <a:pt x="25" y="169"/>
                  </a:lnTo>
                  <a:lnTo>
                    <a:pt x="25" y="142"/>
                  </a:lnTo>
                  <a:lnTo>
                    <a:pt x="9" y="148"/>
                  </a:lnTo>
                  <a:lnTo>
                    <a:pt x="0" y="88"/>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18" name="Freeform 15"/>
            <p:cNvSpPr>
              <a:spLocks/>
            </p:cNvSpPr>
            <p:nvPr/>
          </p:nvSpPr>
          <p:spPr bwMode="ltGray">
            <a:xfrm>
              <a:off x="6640553" y="5120453"/>
              <a:ext cx="306065" cy="257197"/>
            </a:xfrm>
            <a:custGeom>
              <a:avLst/>
              <a:gdLst>
                <a:gd name="T0" fmla="*/ 2147483647 w 623"/>
                <a:gd name="T1" fmla="*/ 2147483647 h 522"/>
                <a:gd name="T2" fmla="*/ 2147483647 w 623"/>
                <a:gd name="T3" fmla="*/ 2147483647 h 522"/>
                <a:gd name="T4" fmla="*/ 2147483647 w 623"/>
                <a:gd name="T5" fmla="*/ 2147483647 h 522"/>
                <a:gd name="T6" fmla="*/ 2147483647 w 623"/>
                <a:gd name="T7" fmla="*/ 2147483647 h 522"/>
                <a:gd name="T8" fmla="*/ 2147483647 w 623"/>
                <a:gd name="T9" fmla="*/ 2147483647 h 522"/>
                <a:gd name="T10" fmla="*/ 2147483647 w 623"/>
                <a:gd name="T11" fmla="*/ 2147483647 h 522"/>
                <a:gd name="T12" fmla="*/ 2147483647 w 623"/>
                <a:gd name="T13" fmla="*/ 0 h 522"/>
                <a:gd name="T14" fmla="*/ 2147483647 w 623"/>
                <a:gd name="T15" fmla="*/ 2147483647 h 522"/>
                <a:gd name="T16" fmla="*/ 2147483647 w 623"/>
                <a:gd name="T17" fmla="*/ 2147483647 h 522"/>
                <a:gd name="T18" fmla="*/ 2147483647 w 623"/>
                <a:gd name="T19" fmla="*/ 2147483647 h 522"/>
                <a:gd name="T20" fmla="*/ 2147483647 w 623"/>
                <a:gd name="T21" fmla="*/ 2147483647 h 522"/>
                <a:gd name="T22" fmla="*/ 2147483647 w 623"/>
                <a:gd name="T23" fmla="*/ 2147483647 h 522"/>
                <a:gd name="T24" fmla="*/ 2147483647 w 623"/>
                <a:gd name="T25" fmla="*/ 2147483647 h 522"/>
                <a:gd name="T26" fmla="*/ 2147483647 w 623"/>
                <a:gd name="T27" fmla="*/ 2147483647 h 522"/>
                <a:gd name="T28" fmla="*/ 2147483647 w 623"/>
                <a:gd name="T29" fmla="*/ 2147483647 h 522"/>
                <a:gd name="T30" fmla="*/ 2147483647 w 623"/>
                <a:gd name="T31" fmla="*/ 2147483647 h 522"/>
                <a:gd name="T32" fmla="*/ 2147483647 w 623"/>
                <a:gd name="T33" fmla="*/ 2147483647 h 522"/>
                <a:gd name="T34" fmla="*/ 2147483647 w 623"/>
                <a:gd name="T35" fmla="*/ 2147483647 h 522"/>
                <a:gd name="T36" fmla="*/ 2147483647 w 623"/>
                <a:gd name="T37" fmla="*/ 2147483647 h 522"/>
                <a:gd name="T38" fmla="*/ 2147483647 w 623"/>
                <a:gd name="T39" fmla="*/ 2147483647 h 522"/>
                <a:gd name="T40" fmla="*/ 2147483647 w 623"/>
                <a:gd name="T41" fmla="*/ 2147483647 h 522"/>
                <a:gd name="T42" fmla="*/ 2147483647 w 623"/>
                <a:gd name="T43" fmla="*/ 2147483647 h 522"/>
                <a:gd name="T44" fmla="*/ 2147483647 w 623"/>
                <a:gd name="T45" fmla="*/ 2147483647 h 522"/>
                <a:gd name="T46" fmla="*/ 2147483647 w 623"/>
                <a:gd name="T47" fmla="*/ 2147483647 h 522"/>
                <a:gd name="T48" fmla="*/ 2147483647 w 623"/>
                <a:gd name="T49" fmla="*/ 2147483647 h 522"/>
                <a:gd name="T50" fmla="*/ 2147483647 w 623"/>
                <a:gd name="T51" fmla="*/ 2147483647 h 522"/>
                <a:gd name="T52" fmla="*/ 2147483647 w 623"/>
                <a:gd name="T53" fmla="*/ 2147483647 h 522"/>
                <a:gd name="T54" fmla="*/ 2147483647 w 623"/>
                <a:gd name="T55" fmla="*/ 2147483647 h 522"/>
                <a:gd name="T56" fmla="*/ 2147483647 w 623"/>
                <a:gd name="T57" fmla="*/ 2147483647 h 522"/>
                <a:gd name="T58" fmla="*/ 2147483647 w 623"/>
                <a:gd name="T59" fmla="*/ 2147483647 h 522"/>
                <a:gd name="T60" fmla="*/ 2147483647 w 623"/>
                <a:gd name="T61" fmla="*/ 2147483647 h 522"/>
                <a:gd name="T62" fmla="*/ 2147483647 w 623"/>
                <a:gd name="T63" fmla="*/ 2147483647 h 522"/>
                <a:gd name="T64" fmla="*/ 2147483647 w 623"/>
                <a:gd name="T65" fmla="*/ 2147483647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522"/>
                <a:gd name="T101" fmla="*/ 623 w 623"/>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522">
                  <a:moveTo>
                    <a:pt x="29" y="137"/>
                  </a:moveTo>
                  <a:lnTo>
                    <a:pt x="176" y="21"/>
                  </a:lnTo>
                  <a:lnTo>
                    <a:pt x="186" y="92"/>
                  </a:lnTo>
                  <a:lnTo>
                    <a:pt x="255" y="81"/>
                  </a:lnTo>
                  <a:lnTo>
                    <a:pt x="260" y="114"/>
                  </a:lnTo>
                  <a:lnTo>
                    <a:pt x="276" y="140"/>
                  </a:lnTo>
                  <a:lnTo>
                    <a:pt x="311" y="126"/>
                  </a:lnTo>
                  <a:lnTo>
                    <a:pt x="368" y="102"/>
                  </a:lnTo>
                  <a:lnTo>
                    <a:pt x="351" y="57"/>
                  </a:lnTo>
                  <a:lnTo>
                    <a:pt x="384" y="51"/>
                  </a:lnTo>
                  <a:lnTo>
                    <a:pt x="378" y="24"/>
                  </a:lnTo>
                  <a:lnTo>
                    <a:pt x="401" y="17"/>
                  </a:lnTo>
                  <a:lnTo>
                    <a:pt x="396" y="5"/>
                  </a:lnTo>
                  <a:lnTo>
                    <a:pt x="411" y="0"/>
                  </a:lnTo>
                  <a:lnTo>
                    <a:pt x="420" y="20"/>
                  </a:lnTo>
                  <a:lnTo>
                    <a:pt x="426" y="45"/>
                  </a:lnTo>
                  <a:lnTo>
                    <a:pt x="483" y="30"/>
                  </a:lnTo>
                  <a:lnTo>
                    <a:pt x="509" y="51"/>
                  </a:lnTo>
                  <a:lnTo>
                    <a:pt x="518" y="81"/>
                  </a:lnTo>
                  <a:lnTo>
                    <a:pt x="549" y="86"/>
                  </a:lnTo>
                  <a:lnTo>
                    <a:pt x="537" y="126"/>
                  </a:lnTo>
                  <a:lnTo>
                    <a:pt x="525" y="143"/>
                  </a:lnTo>
                  <a:lnTo>
                    <a:pt x="527" y="186"/>
                  </a:lnTo>
                  <a:lnTo>
                    <a:pt x="567" y="212"/>
                  </a:lnTo>
                  <a:lnTo>
                    <a:pt x="608" y="246"/>
                  </a:lnTo>
                  <a:lnTo>
                    <a:pt x="623" y="279"/>
                  </a:lnTo>
                  <a:lnTo>
                    <a:pt x="611" y="330"/>
                  </a:lnTo>
                  <a:lnTo>
                    <a:pt x="599" y="359"/>
                  </a:lnTo>
                  <a:lnTo>
                    <a:pt x="578" y="362"/>
                  </a:lnTo>
                  <a:lnTo>
                    <a:pt x="579" y="333"/>
                  </a:lnTo>
                  <a:lnTo>
                    <a:pt x="549" y="333"/>
                  </a:lnTo>
                  <a:lnTo>
                    <a:pt x="521" y="300"/>
                  </a:lnTo>
                  <a:lnTo>
                    <a:pt x="558" y="365"/>
                  </a:lnTo>
                  <a:lnTo>
                    <a:pt x="588" y="372"/>
                  </a:lnTo>
                  <a:lnTo>
                    <a:pt x="593" y="416"/>
                  </a:lnTo>
                  <a:lnTo>
                    <a:pt x="536" y="422"/>
                  </a:lnTo>
                  <a:lnTo>
                    <a:pt x="498" y="285"/>
                  </a:lnTo>
                  <a:lnTo>
                    <a:pt x="360" y="317"/>
                  </a:lnTo>
                  <a:lnTo>
                    <a:pt x="360" y="287"/>
                  </a:lnTo>
                  <a:lnTo>
                    <a:pt x="333" y="258"/>
                  </a:lnTo>
                  <a:lnTo>
                    <a:pt x="324" y="284"/>
                  </a:lnTo>
                  <a:lnTo>
                    <a:pt x="299" y="276"/>
                  </a:lnTo>
                  <a:lnTo>
                    <a:pt x="287" y="327"/>
                  </a:lnTo>
                  <a:lnTo>
                    <a:pt x="194" y="345"/>
                  </a:lnTo>
                  <a:lnTo>
                    <a:pt x="206" y="410"/>
                  </a:lnTo>
                  <a:lnTo>
                    <a:pt x="219" y="399"/>
                  </a:lnTo>
                  <a:lnTo>
                    <a:pt x="219" y="426"/>
                  </a:lnTo>
                  <a:lnTo>
                    <a:pt x="149" y="522"/>
                  </a:lnTo>
                  <a:lnTo>
                    <a:pt x="116" y="483"/>
                  </a:lnTo>
                  <a:lnTo>
                    <a:pt x="86" y="482"/>
                  </a:lnTo>
                  <a:lnTo>
                    <a:pt x="41" y="509"/>
                  </a:lnTo>
                  <a:lnTo>
                    <a:pt x="36" y="458"/>
                  </a:lnTo>
                  <a:lnTo>
                    <a:pt x="0" y="461"/>
                  </a:lnTo>
                  <a:lnTo>
                    <a:pt x="36" y="407"/>
                  </a:lnTo>
                  <a:lnTo>
                    <a:pt x="51" y="416"/>
                  </a:lnTo>
                  <a:lnTo>
                    <a:pt x="71" y="384"/>
                  </a:lnTo>
                  <a:lnTo>
                    <a:pt x="48" y="390"/>
                  </a:lnTo>
                  <a:lnTo>
                    <a:pt x="35" y="356"/>
                  </a:lnTo>
                  <a:lnTo>
                    <a:pt x="83" y="353"/>
                  </a:lnTo>
                  <a:lnTo>
                    <a:pt x="84" y="318"/>
                  </a:lnTo>
                  <a:lnTo>
                    <a:pt x="69" y="323"/>
                  </a:lnTo>
                  <a:lnTo>
                    <a:pt x="56" y="287"/>
                  </a:lnTo>
                  <a:lnTo>
                    <a:pt x="65" y="266"/>
                  </a:lnTo>
                  <a:lnTo>
                    <a:pt x="90" y="264"/>
                  </a:lnTo>
                  <a:lnTo>
                    <a:pt x="80" y="170"/>
                  </a:lnTo>
                  <a:lnTo>
                    <a:pt x="36" y="177"/>
                  </a:lnTo>
                  <a:lnTo>
                    <a:pt x="29" y="137"/>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19" name="Freeform 16"/>
            <p:cNvSpPr>
              <a:spLocks/>
            </p:cNvSpPr>
            <p:nvPr/>
          </p:nvSpPr>
          <p:spPr bwMode="ltGray">
            <a:xfrm>
              <a:off x="6888091" y="5118534"/>
              <a:ext cx="138161" cy="136276"/>
            </a:xfrm>
            <a:custGeom>
              <a:avLst/>
              <a:gdLst>
                <a:gd name="T0" fmla="*/ 0 w 282"/>
                <a:gd name="T1" fmla="*/ 2147483647 h 276"/>
                <a:gd name="T2" fmla="*/ 2147483647 w 282"/>
                <a:gd name="T3" fmla="*/ 2147483647 h 276"/>
                <a:gd name="T4" fmla="*/ 2147483647 w 282"/>
                <a:gd name="T5" fmla="*/ 2147483647 h 276"/>
                <a:gd name="T6" fmla="*/ 2147483647 w 282"/>
                <a:gd name="T7" fmla="*/ 2147483647 h 276"/>
                <a:gd name="T8" fmla="*/ 2147483647 w 282"/>
                <a:gd name="T9" fmla="*/ 2147483647 h 276"/>
                <a:gd name="T10" fmla="*/ 2147483647 w 282"/>
                <a:gd name="T11" fmla="*/ 2147483647 h 276"/>
                <a:gd name="T12" fmla="*/ 2147483647 w 282"/>
                <a:gd name="T13" fmla="*/ 0 h 276"/>
                <a:gd name="T14" fmla="*/ 2147483647 w 282"/>
                <a:gd name="T15" fmla="*/ 2147483647 h 276"/>
                <a:gd name="T16" fmla="*/ 2147483647 w 282"/>
                <a:gd name="T17" fmla="*/ 2147483647 h 276"/>
                <a:gd name="T18" fmla="*/ 2147483647 w 282"/>
                <a:gd name="T19" fmla="*/ 2147483647 h 276"/>
                <a:gd name="T20" fmla="*/ 2147483647 w 282"/>
                <a:gd name="T21" fmla="*/ 2147483647 h 276"/>
                <a:gd name="T22" fmla="*/ 2147483647 w 282"/>
                <a:gd name="T23" fmla="*/ 2147483647 h 276"/>
                <a:gd name="T24" fmla="*/ 2147483647 w 282"/>
                <a:gd name="T25" fmla="*/ 2147483647 h 276"/>
                <a:gd name="T26" fmla="*/ 2147483647 w 282"/>
                <a:gd name="T27" fmla="*/ 2147483647 h 276"/>
                <a:gd name="T28" fmla="*/ 2147483647 w 282"/>
                <a:gd name="T29" fmla="*/ 2147483647 h 276"/>
                <a:gd name="T30" fmla="*/ 2147483647 w 282"/>
                <a:gd name="T31" fmla="*/ 2147483647 h 276"/>
                <a:gd name="T32" fmla="*/ 2147483647 w 282"/>
                <a:gd name="T33" fmla="*/ 2147483647 h 276"/>
                <a:gd name="T34" fmla="*/ 2147483647 w 282"/>
                <a:gd name="T35" fmla="*/ 2147483647 h 276"/>
                <a:gd name="T36" fmla="*/ 2147483647 w 282"/>
                <a:gd name="T37" fmla="*/ 2147483647 h 276"/>
                <a:gd name="T38" fmla="*/ 2147483647 w 282"/>
                <a:gd name="T39" fmla="*/ 2147483647 h 276"/>
                <a:gd name="T40" fmla="*/ 2147483647 w 282"/>
                <a:gd name="T41" fmla="*/ 2147483647 h 276"/>
                <a:gd name="T42" fmla="*/ 2147483647 w 282"/>
                <a:gd name="T43" fmla="*/ 2147483647 h 276"/>
                <a:gd name="T44" fmla="*/ 2147483647 w 282"/>
                <a:gd name="T45" fmla="*/ 2147483647 h 276"/>
                <a:gd name="T46" fmla="*/ 2147483647 w 282"/>
                <a:gd name="T47" fmla="*/ 2147483647 h 276"/>
                <a:gd name="T48" fmla="*/ 2147483647 w 282"/>
                <a:gd name="T49" fmla="*/ 2147483647 h 276"/>
                <a:gd name="T50" fmla="*/ 2147483647 w 282"/>
                <a:gd name="T51" fmla="*/ 2147483647 h 276"/>
                <a:gd name="T52" fmla="*/ 2147483647 w 282"/>
                <a:gd name="T53" fmla="*/ 2147483647 h 276"/>
                <a:gd name="T54" fmla="*/ 2147483647 w 282"/>
                <a:gd name="T55" fmla="*/ 2147483647 h 276"/>
                <a:gd name="T56" fmla="*/ 2147483647 w 282"/>
                <a:gd name="T57" fmla="*/ 2147483647 h 276"/>
                <a:gd name="T58" fmla="*/ 2147483647 w 282"/>
                <a:gd name="T59" fmla="*/ 2147483647 h 276"/>
                <a:gd name="T60" fmla="*/ 2147483647 w 282"/>
                <a:gd name="T61" fmla="*/ 2147483647 h 276"/>
                <a:gd name="T62" fmla="*/ 0 w 282"/>
                <a:gd name="T63" fmla="*/ 2147483647 h 2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2"/>
                <a:gd name="T97" fmla="*/ 0 h 276"/>
                <a:gd name="T98" fmla="*/ 282 w 282"/>
                <a:gd name="T99" fmla="*/ 276 h 2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2" h="276">
                  <a:moveTo>
                    <a:pt x="0" y="45"/>
                  </a:moveTo>
                  <a:lnTo>
                    <a:pt x="22" y="18"/>
                  </a:lnTo>
                  <a:lnTo>
                    <a:pt x="51" y="35"/>
                  </a:lnTo>
                  <a:lnTo>
                    <a:pt x="43" y="53"/>
                  </a:lnTo>
                  <a:lnTo>
                    <a:pt x="67" y="60"/>
                  </a:lnTo>
                  <a:lnTo>
                    <a:pt x="90" y="35"/>
                  </a:lnTo>
                  <a:lnTo>
                    <a:pt x="85" y="0"/>
                  </a:lnTo>
                  <a:lnTo>
                    <a:pt x="127" y="3"/>
                  </a:lnTo>
                  <a:lnTo>
                    <a:pt x="133" y="78"/>
                  </a:lnTo>
                  <a:lnTo>
                    <a:pt x="144" y="86"/>
                  </a:lnTo>
                  <a:lnTo>
                    <a:pt x="133" y="108"/>
                  </a:lnTo>
                  <a:lnTo>
                    <a:pt x="145" y="116"/>
                  </a:lnTo>
                  <a:lnTo>
                    <a:pt x="192" y="102"/>
                  </a:lnTo>
                  <a:lnTo>
                    <a:pt x="223" y="89"/>
                  </a:lnTo>
                  <a:lnTo>
                    <a:pt x="250" y="68"/>
                  </a:lnTo>
                  <a:lnTo>
                    <a:pt x="252" y="83"/>
                  </a:lnTo>
                  <a:lnTo>
                    <a:pt x="282" y="68"/>
                  </a:lnTo>
                  <a:lnTo>
                    <a:pt x="184" y="156"/>
                  </a:lnTo>
                  <a:lnTo>
                    <a:pt x="175" y="150"/>
                  </a:lnTo>
                  <a:lnTo>
                    <a:pt x="105" y="173"/>
                  </a:lnTo>
                  <a:lnTo>
                    <a:pt x="129" y="186"/>
                  </a:lnTo>
                  <a:lnTo>
                    <a:pt x="133" y="209"/>
                  </a:lnTo>
                  <a:lnTo>
                    <a:pt x="130" y="252"/>
                  </a:lnTo>
                  <a:lnTo>
                    <a:pt x="120" y="276"/>
                  </a:lnTo>
                  <a:lnTo>
                    <a:pt x="106" y="243"/>
                  </a:lnTo>
                  <a:lnTo>
                    <a:pt x="24" y="189"/>
                  </a:lnTo>
                  <a:lnTo>
                    <a:pt x="21" y="143"/>
                  </a:lnTo>
                  <a:lnTo>
                    <a:pt x="37" y="128"/>
                  </a:lnTo>
                  <a:lnTo>
                    <a:pt x="48" y="87"/>
                  </a:lnTo>
                  <a:lnTo>
                    <a:pt x="18" y="86"/>
                  </a:lnTo>
                  <a:lnTo>
                    <a:pt x="13" y="51"/>
                  </a:lnTo>
                  <a:lnTo>
                    <a:pt x="0" y="45"/>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20" name="Freeform 17"/>
            <p:cNvSpPr>
              <a:spLocks/>
            </p:cNvSpPr>
            <p:nvPr/>
          </p:nvSpPr>
          <p:spPr bwMode="ltGray">
            <a:xfrm>
              <a:off x="6717309" y="4958266"/>
              <a:ext cx="233146" cy="231285"/>
            </a:xfrm>
            <a:custGeom>
              <a:avLst/>
              <a:gdLst>
                <a:gd name="T0" fmla="*/ 0 w 474"/>
                <a:gd name="T1" fmla="*/ 2147483647 h 468"/>
                <a:gd name="T2" fmla="*/ 2147483647 w 474"/>
                <a:gd name="T3" fmla="*/ 2147483647 h 468"/>
                <a:gd name="T4" fmla="*/ 2147483647 w 474"/>
                <a:gd name="T5" fmla="*/ 2147483647 h 468"/>
                <a:gd name="T6" fmla="*/ 2147483647 w 474"/>
                <a:gd name="T7" fmla="*/ 2147483647 h 468"/>
                <a:gd name="T8" fmla="*/ 2147483647 w 474"/>
                <a:gd name="T9" fmla="*/ 2147483647 h 468"/>
                <a:gd name="T10" fmla="*/ 2147483647 w 474"/>
                <a:gd name="T11" fmla="*/ 2147483647 h 468"/>
                <a:gd name="T12" fmla="*/ 2147483647 w 474"/>
                <a:gd name="T13" fmla="*/ 2147483647 h 468"/>
                <a:gd name="T14" fmla="*/ 2147483647 w 474"/>
                <a:gd name="T15" fmla="*/ 2147483647 h 468"/>
                <a:gd name="T16" fmla="*/ 2147483647 w 474"/>
                <a:gd name="T17" fmla="*/ 2147483647 h 468"/>
                <a:gd name="T18" fmla="*/ 2147483647 w 474"/>
                <a:gd name="T19" fmla="*/ 2147483647 h 468"/>
                <a:gd name="T20" fmla="*/ 2147483647 w 474"/>
                <a:gd name="T21" fmla="*/ 2147483647 h 468"/>
                <a:gd name="T22" fmla="*/ 2147483647 w 474"/>
                <a:gd name="T23" fmla="*/ 2147483647 h 468"/>
                <a:gd name="T24" fmla="*/ 2147483647 w 474"/>
                <a:gd name="T25" fmla="*/ 2147483647 h 468"/>
                <a:gd name="T26" fmla="*/ 2147483647 w 474"/>
                <a:gd name="T27" fmla="*/ 0 h 468"/>
                <a:gd name="T28" fmla="*/ 2147483647 w 474"/>
                <a:gd name="T29" fmla="*/ 2147483647 h 468"/>
                <a:gd name="T30" fmla="*/ 2147483647 w 474"/>
                <a:gd name="T31" fmla="*/ 2147483647 h 468"/>
                <a:gd name="T32" fmla="*/ 2147483647 w 474"/>
                <a:gd name="T33" fmla="*/ 2147483647 h 468"/>
                <a:gd name="T34" fmla="*/ 2147483647 w 474"/>
                <a:gd name="T35" fmla="*/ 2147483647 h 468"/>
                <a:gd name="T36" fmla="*/ 2147483647 w 474"/>
                <a:gd name="T37" fmla="*/ 2147483647 h 468"/>
                <a:gd name="T38" fmla="*/ 2147483647 w 474"/>
                <a:gd name="T39" fmla="*/ 2147483647 h 468"/>
                <a:gd name="T40" fmla="*/ 2147483647 w 474"/>
                <a:gd name="T41" fmla="*/ 2147483647 h 468"/>
                <a:gd name="T42" fmla="*/ 2147483647 w 474"/>
                <a:gd name="T43" fmla="*/ 2147483647 h 468"/>
                <a:gd name="T44" fmla="*/ 2147483647 w 474"/>
                <a:gd name="T45" fmla="*/ 2147483647 h 468"/>
                <a:gd name="T46" fmla="*/ 2147483647 w 474"/>
                <a:gd name="T47" fmla="*/ 2147483647 h 468"/>
                <a:gd name="T48" fmla="*/ 2147483647 w 474"/>
                <a:gd name="T49" fmla="*/ 2147483647 h 468"/>
                <a:gd name="T50" fmla="*/ 2147483647 w 474"/>
                <a:gd name="T51" fmla="*/ 2147483647 h 468"/>
                <a:gd name="T52" fmla="*/ 2147483647 w 474"/>
                <a:gd name="T53" fmla="*/ 2147483647 h 468"/>
                <a:gd name="T54" fmla="*/ 2147483647 w 474"/>
                <a:gd name="T55" fmla="*/ 2147483647 h 468"/>
                <a:gd name="T56" fmla="*/ 2147483647 w 474"/>
                <a:gd name="T57" fmla="*/ 2147483647 h 468"/>
                <a:gd name="T58" fmla="*/ 2147483647 w 474"/>
                <a:gd name="T59" fmla="*/ 2147483647 h 468"/>
                <a:gd name="T60" fmla="*/ 2147483647 w 474"/>
                <a:gd name="T61" fmla="*/ 2147483647 h 468"/>
                <a:gd name="T62" fmla="*/ 2147483647 w 474"/>
                <a:gd name="T63" fmla="*/ 2147483647 h 468"/>
                <a:gd name="T64" fmla="*/ 2147483647 w 474"/>
                <a:gd name="T65" fmla="*/ 2147483647 h 468"/>
                <a:gd name="T66" fmla="*/ 2147483647 w 474"/>
                <a:gd name="T67" fmla="*/ 2147483647 h 468"/>
                <a:gd name="T68" fmla="*/ 2147483647 w 474"/>
                <a:gd name="T69" fmla="*/ 2147483647 h 468"/>
                <a:gd name="T70" fmla="*/ 2147483647 w 474"/>
                <a:gd name="T71" fmla="*/ 2147483647 h 468"/>
                <a:gd name="T72" fmla="*/ 2147483647 w 474"/>
                <a:gd name="T73" fmla="*/ 2147483647 h 468"/>
                <a:gd name="T74" fmla="*/ 2147483647 w 474"/>
                <a:gd name="T75" fmla="*/ 2147483647 h 468"/>
                <a:gd name="T76" fmla="*/ 2147483647 w 474"/>
                <a:gd name="T77" fmla="*/ 2147483647 h 468"/>
                <a:gd name="T78" fmla="*/ 2147483647 w 474"/>
                <a:gd name="T79" fmla="*/ 2147483647 h 468"/>
                <a:gd name="T80" fmla="*/ 2147483647 w 474"/>
                <a:gd name="T81" fmla="*/ 2147483647 h 468"/>
                <a:gd name="T82" fmla="*/ 2147483647 w 474"/>
                <a:gd name="T83" fmla="*/ 2147483647 h 468"/>
                <a:gd name="T84" fmla="*/ 2147483647 w 474"/>
                <a:gd name="T85" fmla="*/ 2147483647 h 468"/>
                <a:gd name="T86" fmla="*/ 2147483647 w 474"/>
                <a:gd name="T87" fmla="*/ 2147483647 h 468"/>
                <a:gd name="T88" fmla="*/ 2147483647 w 474"/>
                <a:gd name="T89" fmla="*/ 2147483647 h 468"/>
                <a:gd name="T90" fmla="*/ 2147483647 w 474"/>
                <a:gd name="T91" fmla="*/ 2147483647 h 468"/>
                <a:gd name="T92" fmla="*/ 0 w 474"/>
                <a:gd name="T93" fmla="*/ 2147483647 h 4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468"/>
                <a:gd name="T143" fmla="*/ 474 w 474"/>
                <a:gd name="T144" fmla="*/ 468 h 4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468">
                  <a:moveTo>
                    <a:pt x="0" y="283"/>
                  </a:moveTo>
                  <a:lnTo>
                    <a:pt x="48" y="259"/>
                  </a:lnTo>
                  <a:lnTo>
                    <a:pt x="111" y="252"/>
                  </a:lnTo>
                  <a:lnTo>
                    <a:pt x="125" y="262"/>
                  </a:lnTo>
                  <a:lnTo>
                    <a:pt x="152" y="255"/>
                  </a:lnTo>
                  <a:lnTo>
                    <a:pt x="179" y="247"/>
                  </a:lnTo>
                  <a:lnTo>
                    <a:pt x="222" y="204"/>
                  </a:lnTo>
                  <a:lnTo>
                    <a:pt x="213" y="175"/>
                  </a:lnTo>
                  <a:lnTo>
                    <a:pt x="218" y="160"/>
                  </a:lnTo>
                  <a:lnTo>
                    <a:pt x="195" y="147"/>
                  </a:lnTo>
                  <a:lnTo>
                    <a:pt x="228" y="109"/>
                  </a:lnTo>
                  <a:lnTo>
                    <a:pt x="270" y="45"/>
                  </a:lnTo>
                  <a:lnTo>
                    <a:pt x="300" y="27"/>
                  </a:lnTo>
                  <a:lnTo>
                    <a:pt x="405" y="0"/>
                  </a:lnTo>
                  <a:lnTo>
                    <a:pt x="416" y="40"/>
                  </a:lnTo>
                  <a:lnTo>
                    <a:pt x="431" y="79"/>
                  </a:lnTo>
                  <a:lnTo>
                    <a:pt x="420" y="99"/>
                  </a:lnTo>
                  <a:lnTo>
                    <a:pt x="440" y="156"/>
                  </a:lnTo>
                  <a:lnTo>
                    <a:pt x="458" y="159"/>
                  </a:lnTo>
                  <a:lnTo>
                    <a:pt x="474" y="243"/>
                  </a:lnTo>
                  <a:lnTo>
                    <a:pt x="473" y="325"/>
                  </a:lnTo>
                  <a:lnTo>
                    <a:pt x="431" y="321"/>
                  </a:lnTo>
                  <a:lnTo>
                    <a:pt x="438" y="360"/>
                  </a:lnTo>
                  <a:lnTo>
                    <a:pt x="416" y="387"/>
                  </a:lnTo>
                  <a:lnTo>
                    <a:pt x="389" y="376"/>
                  </a:lnTo>
                  <a:lnTo>
                    <a:pt x="398" y="358"/>
                  </a:lnTo>
                  <a:lnTo>
                    <a:pt x="369" y="340"/>
                  </a:lnTo>
                  <a:lnTo>
                    <a:pt x="348" y="367"/>
                  </a:lnTo>
                  <a:lnTo>
                    <a:pt x="327" y="355"/>
                  </a:lnTo>
                  <a:lnTo>
                    <a:pt x="272" y="372"/>
                  </a:lnTo>
                  <a:lnTo>
                    <a:pt x="267" y="345"/>
                  </a:lnTo>
                  <a:lnTo>
                    <a:pt x="255" y="327"/>
                  </a:lnTo>
                  <a:lnTo>
                    <a:pt x="237" y="331"/>
                  </a:lnTo>
                  <a:lnTo>
                    <a:pt x="243" y="343"/>
                  </a:lnTo>
                  <a:lnTo>
                    <a:pt x="221" y="352"/>
                  </a:lnTo>
                  <a:lnTo>
                    <a:pt x="228" y="376"/>
                  </a:lnTo>
                  <a:lnTo>
                    <a:pt x="195" y="384"/>
                  </a:lnTo>
                  <a:lnTo>
                    <a:pt x="210" y="426"/>
                  </a:lnTo>
                  <a:lnTo>
                    <a:pt x="120" y="468"/>
                  </a:lnTo>
                  <a:lnTo>
                    <a:pt x="102" y="442"/>
                  </a:lnTo>
                  <a:lnTo>
                    <a:pt x="98" y="405"/>
                  </a:lnTo>
                  <a:lnTo>
                    <a:pt x="29" y="415"/>
                  </a:lnTo>
                  <a:lnTo>
                    <a:pt x="18" y="343"/>
                  </a:lnTo>
                  <a:lnTo>
                    <a:pt x="33" y="328"/>
                  </a:lnTo>
                  <a:lnTo>
                    <a:pt x="26" y="304"/>
                  </a:lnTo>
                  <a:lnTo>
                    <a:pt x="5" y="300"/>
                  </a:lnTo>
                  <a:lnTo>
                    <a:pt x="0" y="283"/>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21" name="Freeform 18"/>
            <p:cNvSpPr>
              <a:spLocks/>
            </p:cNvSpPr>
            <p:nvPr/>
          </p:nvSpPr>
          <p:spPr bwMode="ltGray">
            <a:xfrm>
              <a:off x="6916875" y="4786481"/>
              <a:ext cx="236984" cy="387715"/>
            </a:xfrm>
            <a:custGeom>
              <a:avLst/>
              <a:gdLst>
                <a:gd name="T0" fmla="*/ 2147483647 w 480"/>
                <a:gd name="T1" fmla="*/ 2147483647 h 789"/>
                <a:gd name="T2" fmla="*/ 2147483647 w 480"/>
                <a:gd name="T3" fmla="*/ 2147483647 h 789"/>
                <a:gd name="T4" fmla="*/ 2147483647 w 480"/>
                <a:gd name="T5" fmla="*/ 2147483647 h 789"/>
                <a:gd name="T6" fmla="*/ 2147483647 w 480"/>
                <a:gd name="T7" fmla="*/ 2147483647 h 789"/>
                <a:gd name="T8" fmla="*/ 2147483647 w 480"/>
                <a:gd name="T9" fmla="*/ 2147483647 h 789"/>
                <a:gd name="T10" fmla="*/ 2147483647 w 480"/>
                <a:gd name="T11" fmla="*/ 2147483647 h 789"/>
                <a:gd name="T12" fmla="*/ 2147483647 w 480"/>
                <a:gd name="T13" fmla="*/ 0 h 789"/>
                <a:gd name="T14" fmla="*/ 2147483647 w 480"/>
                <a:gd name="T15" fmla="*/ 2147483647 h 789"/>
                <a:gd name="T16" fmla="*/ 2147483647 w 480"/>
                <a:gd name="T17" fmla="*/ 2147483647 h 789"/>
                <a:gd name="T18" fmla="*/ 2147483647 w 480"/>
                <a:gd name="T19" fmla="*/ 2147483647 h 789"/>
                <a:gd name="T20" fmla="*/ 2147483647 w 480"/>
                <a:gd name="T21" fmla="*/ 2147483647 h 789"/>
                <a:gd name="T22" fmla="*/ 2147483647 w 480"/>
                <a:gd name="T23" fmla="*/ 2147483647 h 789"/>
                <a:gd name="T24" fmla="*/ 2147483647 w 480"/>
                <a:gd name="T25" fmla="*/ 2147483647 h 789"/>
                <a:gd name="T26" fmla="*/ 2147483647 w 480"/>
                <a:gd name="T27" fmla="*/ 2147483647 h 789"/>
                <a:gd name="T28" fmla="*/ 2147483647 w 480"/>
                <a:gd name="T29" fmla="*/ 2147483647 h 789"/>
                <a:gd name="T30" fmla="*/ 2147483647 w 480"/>
                <a:gd name="T31" fmla="*/ 2147483647 h 789"/>
                <a:gd name="T32" fmla="*/ 2147483647 w 480"/>
                <a:gd name="T33" fmla="*/ 2147483647 h 789"/>
                <a:gd name="T34" fmla="*/ 2147483647 w 480"/>
                <a:gd name="T35" fmla="*/ 2147483647 h 789"/>
                <a:gd name="T36" fmla="*/ 2147483647 w 480"/>
                <a:gd name="T37" fmla="*/ 2147483647 h 789"/>
                <a:gd name="T38" fmla="*/ 2147483647 w 480"/>
                <a:gd name="T39" fmla="*/ 2147483647 h 789"/>
                <a:gd name="T40" fmla="*/ 2147483647 w 480"/>
                <a:gd name="T41" fmla="*/ 2147483647 h 789"/>
                <a:gd name="T42" fmla="*/ 2147483647 w 480"/>
                <a:gd name="T43" fmla="*/ 2147483647 h 789"/>
                <a:gd name="T44" fmla="*/ 2147483647 w 480"/>
                <a:gd name="T45" fmla="*/ 2147483647 h 789"/>
                <a:gd name="T46" fmla="*/ 2147483647 w 480"/>
                <a:gd name="T47" fmla="*/ 2147483647 h 789"/>
                <a:gd name="T48" fmla="*/ 2147483647 w 480"/>
                <a:gd name="T49" fmla="*/ 2147483647 h 789"/>
                <a:gd name="T50" fmla="*/ 2147483647 w 480"/>
                <a:gd name="T51" fmla="*/ 2147483647 h 789"/>
                <a:gd name="T52" fmla="*/ 2147483647 w 480"/>
                <a:gd name="T53" fmla="*/ 2147483647 h 789"/>
                <a:gd name="T54" fmla="*/ 2147483647 w 480"/>
                <a:gd name="T55" fmla="*/ 2147483647 h 789"/>
                <a:gd name="T56" fmla="*/ 2147483647 w 480"/>
                <a:gd name="T57" fmla="*/ 2147483647 h 789"/>
                <a:gd name="T58" fmla="*/ 2147483647 w 480"/>
                <a:gd name="T59" fmla="*/ 2147483647 h 789"/>
                <a:gd name="T60" fmla="*/ 2147483647 w 480"/>
                <a:gd name="T61" fmla="*/ 2147483647 h 789"/>
                <a:gd name="T62" fmla="*/ 2147483647 w 480"/>
                <a:gd name="T63" fmla="*/ 2147483647 h 789"/>
                <a:gd name="T64" fmla="*/ 2147483647 w 480"/>
                <a:gd name="T65" fmla="*/ 2147483647 h 789"/>
                <a:gd name="T66" fmla="*/ 2147483647 w 480"/>
                <a:gd name="T67" fmla="*/ 2147483647 h 789"/>
                <a:gd name="T68" fmla="*/ 2147483647 w 480"/>
                <a:gd name="T69" fmla="*/ 2147483647 h 789"/>
                <a:gd name="T70" fmla="*/ 2147483647 w 480"/>
                <a:gd name="T71" fmla="*/ 2147483647 h 789"/>
                <a:gd name="T72" fmla="*/ 2147483647 w 480"/>
                <a:gd name="T73" fmla="*/ 2147483647 h 789"/>
                <a:gd name="T74" fmla="*/ 2147483647 w 480"/>
                <a:gd name="T75" fmla="*/ 2147483647 h 789"/>
                <a:gd name="T76" fmla="*/ 2147483647 w 480"/>
                <a:gd name="T77" fmla="*/ 2147483647 h 789"/>
                <a:gd name="T78" fmla="*/ 2147483647 w 480"/>
                <a:gd name="T79" fmla="*/ 2147483647 h 789"/>
                <a:gd name="T80" fmla="*/ 2147483647 w 480"/>
                <a:gd name="T81" fmla="*/ 2147483647 h 789"/>
                <a:gd name="T82" fmla="*/ 2147483647 w 480"/>
                <a:gd name="T83" fmla="*/ 2147483647 h 789"/>
                <a:gd name="T84" fmla="*/ 2147483647 w 480"/>
                <a:gd name="T85" fmla="*/ 2147483647 h 789"/>
                <a:gd name="T86" fmla="*/ 2147483647 w 480"/>
                <a:gd name="T87" fmla="*/ 2147483647 h 789"/>
                <a:gd name="T88" fmla="*/ 0 w 480"/>
                <a:gd name="T89" fmla="*/ 2147483647 h 7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0"/>
                <a:gd name="T136" fmla="*/ 0 h 789"/>
                <a:gd name="T137" fmla="*/ 480 w 480"/>
                <a:gd name="T138" fmla="*/ 789 h 7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0" h="789">
                  <a:moveTo>
                    <a:pt x="0" y="350"/>
                  </a:moveTo>
                  <a:lnTo>
                    <a:pt x="141" y="312"/>
                  </a:lnTo>
                  <a:lnTo>
                    <a:pt x="132" y="285"/>
                  </a:lnTo>
                  <a:lnTo>
                    <a:pt x="162" y="278"/>
                  </a:lnTo>
                  <a:lnTo>
                    <a:pt x="204" y="206"/>
                  </a:lnTo>
                  <a:lnTo>
                    <a:pt x="201" y="183"/>
                  </a:lnTo>
                  <a:lnTo>
                    <a:pt x="192" y="161"/>
                  </a:lnTo>
                  <a:lnTo>
                    <a:pt x="205" y="137"/>
                  </a:lnTo>
                  <a:lnTo>
                    <a:pt x="204" y="105"/>
                  </a:lnTo>
                  <a:lnTo>
                    <a:pt x="234" y="8"/>
                  </a:lnTo>
                  <a:lnTo>
                    <a:pt x="250" y="8"/>
                  </a:lnTo>
                  <a:lnTo>
                    <a:pt x="253" y="24"/>
                  </a:lnTo>
                  <a:lnTo>
                    <a:pt x="270" y="36"/>
                  </a:lnTo>
                  <a:lnTo>
                    <a:pt x="303" y="0"/>
                  </a:lnTo>
                  <a:lnTo>
                    <a:pt x="357" y="27"/>
                  </a:lnTo>
                  <a:lnTo>
                    <a:pt x="397" y="168"/>
                  </a:lnTo>
                  <a:lnTo>
                    <a:pt x="433" y="179"/>
                  </a:lnTo>
                  <a:lnTo>
                    <a:pt x="433" y="201"/>
                  </a:lnTo>
                  <a:lnTo>
                    <a:pt x="442" y="218"/>
                  </a:lnTo>
                  <a:lnTo>
                    <a:pt x="457" y="206"/>
                  </a:lnTo>
                  <a:cubicBezTo>
                    <a:pt x="464" y="212"/>
                    <a:pt x="472" y="218"/>
                    <a:pt x="478" y="225"/>
                  </a:cubicBezTo>
                  <a:cubicBezTo>
                    <a:pt x="480" y="227"/>
                    <a:pt x="480" y="234"/>
                    <a:pt x="480" y="234"/>
                  </a:cubicBezTo>
                  <a:cubicBezTo>
                    <a:pt x="477" y="243"/>
                    <a:pt x="476" y="252"/>
                    <a:pt x="472" y="260"/>
                  </a:cubicBezTo>
                  <a:cubicBezTo>
                    <a:pt x="471" y="262"/>
                    <a:pt x="468" y="260"/>
                    <a:pt x="466" y="261"/>
                  </a:cubicBezTo>
                  <a:cubicBezTo>
                    <a:pt x="458" y="266"/>
                    <a:pt x="453" y="276"/>
                    <a:pt x="445" y="282"/>
                  </a:cubicBezTo>
                  <a:cubicBezTo>
                    <a:pt x="440" y="290"/>
                    <a:pt x="431" y="294"/>
                    <a:pt x="424" y="300"/>
                  </a:cubicBezTo>
                  <a:cubicBezTo>
                    <a:pt x="418" y="305"/>
                    <a:pt x="417" y="312"/>
                    <a:pt x="409" y="317"/>
                  </a:cubicBezTo>
                  <a:cubicBezTo>
                    <a:pt x="401" y="327"/>
                    <a:pt x="406" y="325"/>
                    <a:pt x="397" y="327"/>
                  </a:cubicBezTo>
                  <a:cubicBezTo>
                    <a:pt x="390" y="332"/>
                    <a:pt x="388" y="332"/>
                    <a:pt x="379" y="330"/>
                  </a:cubicBezTo>
                  <a:cubicBezTo>
                    <a:pt x="373" y="332"/>
                    <a:pt x="367" y="333"/>
                    <a:pt x="361" y="335"/>
                  </a:cubicBezTo>
                  <a:cubicBezTo>
                    <a:pt x="355" y="340"/>
                    <a:pt x="352" y="338"/>
                    <a:pt x="346" y="345"/>
                  </a:cubicBezTo>
                  <a:cubicBezTo>
                    <a:pt x="344" y="355"/>
                    <a:pt x="342" y="365"/>
                    <a:pt x="340" y="375"/>
                  </a:cubicBezTo>
                  <a:cubicBezTo>
                    <a:pt x="339" y="382"/>
                    <a:pt x="331" y="387"/>
                    <a:pt x="328" y="393"/>
                  </a:cubicBezTo>
                  <a:cubicBezTo>
                    <a:pt x="326" y="402"/>
                    <a:pt x="318" y="401"/>
                    <a:pt x="310" y="404"/>
                  </a:cubicBezTo>
                  <a:cubicBezTo>
                    <a:pt x="304" y="400"/>
                    <a:pt x="300" y="396"/>
                    <a:pt x="294" y="392"/>
                  </a:cubicBezTo>
                  <a:cubicBezTo>
                    <a:pt x="287" y="381"/>
                    <a:pt x="289" y="394"/>
                    <a:pt x="291" y="398"/>
                  </a:cubicBezTo>
                  <a:cubicBezTo>
                    <a:pt x="288" y="416"/>
                    <a:pt x="286" y="420"/>
                    <a:pt x="271" y="429"/>
                  </a:cubicBezTo>
                  <a:cubicBezTo>
                    <a:pt x="269" y="441"/>
                    <a:pt x="268" y="458"/>
                    <a:pt x="262" y="467"/>
                  </a:cubicBezTo>
                  <a:cubicBezTo>
                    <a:pt x="258" y="473"/>
                    <a:pt x="250" y="486"/>
                    <a:pt x="250" y="486"/>
                  </a:cubicBezTo>
                  <a:cubicBezTo>
                    <a:pt x="249" y="508"/>
                    <a:pt x="251" y="506"/>
                    <a:pt x="237" y="516"/>
                  </a:cubicBezTo>
                  <a:cubicBezTo>
                    <a:pt x="238" y="524"/>
                    <a:pt x="241" y="524"/>
                    <a:pt x="249" y="525"/>
                  </a:cubicBezTo>
                  <a:cubicBezTo>
                    <a:pt x="255" y="529"/>
                    <a:pt x="258" y="535"/>
                    <a:pt x="261" y="542"/>
                  </a:cubicBezTo>
                  <a:cubicBezTo>
                    <a:pt x="262" y="549"/>
                    <a:pt x="265" y="551"/>
                    <a:pt x="268" y="557"/>
                  </a:cubicBezTo>
                  <a:cubicBezTo>
                    <a:pt x="267" y="569"/>
                    <a:pt x="267" y="570"/>
                    <a:pt x="262" y="579"/>
                  </a:cubicBezTo>
                  <a:cubicBezTo>
                    <a:pt x="261" y="585"/>
                    <a:pt x="258" y="588"/>
                    <a:pt x="256" y="593"/>
                  </a:cubicBezTo>
                  <a:cubicBezTo>
                    <a:pt x="255" y="596"/>
                    <a:pt x="253" y="603"/>
                    <a:pt x="253" y="603"/>
                  </a:cubicBezTo>
                  <a:lnTo>
                    <a:pt x="277" y="597"/>
                  </a:lnTo>
                  <a:lnTo>
                    <a:pt x="306" y="629"/>
                  </a:lnTo>
                  <a:lnTo>
                    <a:pt x="330" y="638"/>
                  </a:lnTo>
                  <a:lnTo>
                    <a:pt x="340" y="626"/>
                  </a:lnTo>
                  <a:lnTo>
                    <a:pt x="318" y="608"/>
                  </a:lnTo>
                  <a:lnTo>
                    <a:pt x="300" y="605"/>
                  </a:lnTo>
                  <a:lnTo>
                    <a:pt x="313" y="596"/>
                  </a:lnTo>
                  <a:lnTo>
                    <a:pt x="349" y="600"/>
                  </a:lnTo>
                  <a:lnTo>
                    <a:pt x="363" y="639"/>
                  </a:lnTo>
                  <a:lnTo>
                    <a:pt x="349" y="654"/>
                  </a:lnTo>
                  <a:lnTo>
                    <a:pt x="373" y="681"/>
                  </a:lnTo>
                  <a:lnTo>
                    <a:pt x="363" y="702"/>
                  </a:lnTo>
                  <a:lnTo>
                    <a:pt x="330" y="741"/>
                  </a:lnTo>
                  <a:lnTo>
                    <a:pt x="351" y="695"/>
                  </a:lnTo>
                  <a:lnTo>
                    <a:pt x="348" y="674"/>
                  </a:lnTo>
                  <a:lnTo>
                    <a:pt x="330" y="665"/>
                  </a:lnTo>
                  <a:lnTo>
                    <a:pt x="321" y="675"/>
                  </a:lnTo>
                  <a:lnTo>
                    <a:pt x="324" y="692"/>
                  </a:lnTo>
                  <a:lnTo>
                    <a:pt x="301" y="711"/>
                  </a:lnTo>
                  <a:lnTo>
                    <a:pt x="286" y="701"/>
                  </a:lnTo>
                  <a:lnTo>
                    <a:pt x="301" y="680"/>
                  </a:lnTo>
                  <a:lnTo>
                    <a:pt x="292" y="660"/>
                  </a:lnTo>
                  <a:lnTo>
                    <a:pt x="274" y="692"/>
                  </a:lnTo>
                  <a:lnTo>
                    <a:pt x="250" y="671"/>
                  </a:lnTo>
                  <a:lnTo>
                    <a:pt x="231" y="654"/>
                  </a:lnTo>
                  <a:lnTo>
                    <a:pt x="234" y="680"/>
                  </a:lnTo>
                  <a:lnTo>
                    <a:pt x="249" y="689"/>
                  </a:lnTo>
                  <a:lnTo>
                    <a:pt x="253" y="702"/>
                  </a:lnTo>
                  <a:lnTo>
                    <a:pt x="225" y="720"/>
                  </a:lnTo>
                  <a:lnTo>
                    <a:pt x="186" y="726"/>
                  </a:lnTo>
                  <a:lnTo>
                    <a:pt x="162" y="707"/>
                  </a:lnTo>
                  <a:lnTo>
                    <a:pt x="172" y="729"/>
                  </a:lnTo>
                  <a:lnTo>
                    <a:pt x="132" y="743"/>
                  </a:lnTo>
                  <a:lnTo>
                    <a:pt x="81" y="789"/>
                  </a:lnTo>
                  <a:lnTo>
                    <a:pt x="70" y="780"/>
                  </a:lnTo>
                  <a:lnTo>
                    <a:pt x="84" y="758"/>
                  </a:lnTo>
                  <a:lnTo>
                    <a:pt x="72" y="749"/>
                  </a:lnTo>
                  <a:lnTo>
                    <a:pt x="61" y="672"/>
                  </a:lnTo>
                  <a:lnTo>
                    <a:pt x="64" y="590"/>
                  </a:lnTo>
                  <a:lnTo>
                    <a:pt x="51" y="507"/>
                  </a:lnTo>
                  <a:lnTo>
                    <a:pt x="30" y="507"/>
                  </a:lnTo>
                  <a:lnTo>
                    <a:pt x="10" y="449"/>
                  </a:lnTo>
                  <a:lnTo>
                    <a:pt x="27" y="426"/>
                  </a:lnTo>
                  <a:lnTo>
                    <a:pt x="0" y="350"/>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22" name="Freeform 19"/>
            <p:cNvSpPr>
              <a:spLocks/>
            </p:cNvSpPr>
            <p:nvPr/>
          </p:nvSpPr>
          <p:spPr bwMode="ltGray">
            <a:xfrm>
              <a:off x="6492798" y="5189551"/>
              <a:ext cx="192850" cy="204414"/>
            </a:xfrm>
            <a:custGeom>
              <a:avLst/>
              <a:gdLst>
                <a:gd name="T0" fmla="*/ 2147483647 w 392"/>
                <a:gd name="T1" fmla="*/ 2147483647 h 414"/>
                <a:gd name="T2" fmla="*/ 2147483647 w 392"/>
                <a:gd name="T3" fmla="*/ 2147483647 h 414"/>
                <a:gd name="T4" fmla="*/ 2147483647 w 392"/>
                <a:gd name="T5" fmla="*/ 2147483647 h 414"/>
                <a:gd name="T6" fmla="*/ 2147483647 w 392"/>
                <a:gd name="T7" fmla="*/ 2147483647 h 414"/>
                <a:gd name="T8" fmla="*/ 2147483647 w 392"/>
                <a:gd name="T9" fmla="*/ 2147483647 h 414"/>
                <a:gd name="T10" fmla="*/ 2147483647 w 392"/>
                <a:gd name="T11" fmla="*/ 0 h 414"/>
                <a:gd name="T12" fmla="*/ 2147483647 w 392"/>
                <a:gd name="T13" fmla="*/ 2147483647 h 414"/>
                <a:gd name="T14" fmla="*/ 2147483647 w 392"/>
                <a:gd name="T15" fmla="*/ 2147483647 h 414"/>
                <a:gd name="T16" fmla="*/ 2147483647 w 392"/>
                <a:gd name="T17" fmla="*/ 2147483647 h 414"/>
                <a:gd name="T18" fmla="*/ 2147483647 w 392"/>
                <a:gd name="T19" fmla="*/ 2147483647 h 414"/>
                <a:gd name="T20" fmla="*/ 2147483647 w 392"/>
                <a:gd name="T21" fmla="*/ 2147483647 h 414"/>
                <a:gd name="T22" fmla="*/ 2147483647 w 392"/>
                <a:gd name="T23" fmla="*/ 2147483647 h 414"/>
                <a:gd name="T24" fmla="*/ 2147483647 w 392"/>
                <a:gd name="T25" fmla="*/ 2147483647 h 414"/>
                <a:gd name="T26" fmla="*/ 2147483647 w 392"/>
                <a:gd name="T27" fmla="*/ 2147483647 h 414"/>
                <a:gd name="T28" fmla="*/ 2147483647 w 392"/>
                <a:gd name="T29" fmla="*/ 2147483647 h 414"/>
                <a:gd name="T30" fmla="*/ 2147483647 w 392"/>
                <a:gd name="T31" fmla="*/ 2147483647 h 414"/>
                <a:gd name="T32" fmla="*/ 2147483647 w 392"/>
                <a:gd name="T33" fmla="*/ 2147483647 h 414"/>
                <a:gd name="T34" fmla="*/ 2147483647 w 392"/>
                <a:gd name="T35" fmla="*/ 2147483647 h 414"/>
                <a:gd name="T36" fmla="*/ 2147483647 w 392"/>
                <a:gd name="T37" fmla="*/ 2147483647 h 414"/>
                <a:gd name="T38" fmla="*/ 2147483647 w 392"/>
                <a:gd name="T39" fmla="*/ 2147483647 h 414"/>
                <a:gd name="T40" fmla="*/ 2147483647 w 392"/>
                <a:gd name="T41" fmla="*/ 2147483647 h 414"/>
                <a:gd name="T42" fmla="*/ 2147483647 w 392"/>
                <a:gd name="T43" fmla="*/ 2147483647 h 414"/>
                <a:gd name="T44" fmla="*/ 2147483647 w 392"/>
                <a:gd name="T45" fmla="*/ 2147483647 h 414"/>
                <a:gd name="T46" fmla="*/ 2147483647 w 392"/>
                <a:gd name="T47" fmla="*/ 2147483647 h 414"/>
                <a:gd name="T48" fmla="*/ 2147483647 w 392"/>
                <a:gd name="T49" fmla="*/ 2147483647 h 414"/>
                <a:gd name="T50" fmla="*/ 2147483647 w 392"/>
                <a:gd name="T51" fmla="*/ 2147483647 h 414"/>
                <a:gd name="T52" fmla="*/ 2147483647 w 392"/>
                <a:gd name="T53" fmla="*/ 2147483647 h 414"/>
                <a:gd name="T54" fmla="*/ 0 w 392"/>
                <a:gd name="T55" fmla="*/ 2147483647 h 414"/>
                <a:gd name="T56" fmla="*/ 2147483647 w 392"/>
                <a:gd name="T57" fmla="*/ 2147483647 h 414"/>
                <a:gd name="T58" fmla="*/ 2147483647 w 392"/>
                <a:gd name="T59" fmla="*/ 2147483647 h 414"/>
                <a:gd name="T60" fmla="*/ 2147483647 w 392"/>
                <a:gd name="T61" fmla="*/ 2147483647 h 414"/>
                <a:gd name="T62" fmla="*/ 2147483647 w 392"/>
                <a:gd name="T63" fmla="*/ 2147483647 h 414"/>
                <a:gd name="T64" fmla="*/ 2147483647 w 392"/>
                <a:gd name="T65" fmla="*/ 2147483647 h 414"/>
                <a:gd name="T66" fmla="*/ 2147483647 w 392"/>
                <a:gd name="T67" fmla="*/ 2147483647 h 414"/>
                <a:gd name="T68" fmla="*/ 2147483647 w 392"/>
                <a:gd name="T69" fmla="*/ 2147483647 h 414"/>
                <a:gd name="T70" fmla="*/ 2147483647 w 392"/>
                <a:gd name="T71" fmla="*/ 2147483647 h 414"/>
                <a:gd name="T72" fmla="*/ 2147483647 w 392"/>
                <a:gd name="T73" fmla="*/ 2147483647 h 414"/>
                <a:gd name="T74" fmla="*/ 2147483647 w 392"/>
                <a:gd name="T75" fmla="*/ 2147483647 h 414"/>
                <a:gd name="T76" fmla="*/ 2147483647 w 392"/>
                <a:gd name="T77" fmla="*/ 2147483647 h 414"/>
                <a:gd name="T78" fmla="*/ 2147483647 w 392"/>
                <a:gd name="T79" fmla="*/ 2147483647 h 414"/>
                <a:gd name="T80" fmla="*/ 2147483647 w 392"/>
                <a:gd name="T81" fmla="*/ 2147483647 h 414"/>
                <a:gd name="T82" fmla="*/ 2147483647 w 392"/>
                <a:gd name="T83" fmla="*/ 2147483647 h 414"/>
                <a:gd name="T84" fmla="*/ 2147483647 w 392"/>
                <a:gd name="T85" fmla="*/ 2147483647 h 414"/>
                <a:gd name="T86" fmla="*/ 2147483647 w 392"/>
                <a:gd name="T87" fmla="*/ 2147483647 h 414"/>
                <a:gd name="T88" fmla="*/ 2147483647 w 392"/>
                <a:gd name="T89" fmla="*/ 2147483647 h 4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2"/>
                <a:gd name="T136" fmla="*/ 0 h 414"/>
                <a:gd name="T137" fmla="*/ 392 w 392"/>
                <a:gd name="T138" fmla="*/ 414 h 4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2" h="414">
                  <a:moveTo>
                    <a:pt x="174" y="45"/>
                  </a:moveTo>
                  <a:lnTo>
                    <a:pt x="213" y="66"/>
                  </a:lnTo>
                  <a:lnTo>
                    <a:pt x="251" y="41"/>
                  </a:lnTo>
                  <a:lnTo>
                    <a:pt x="275" y="45"/>
                  </a:lnTo>
                  <a:lnTo>
                    <a:pt x="302" y="17"/>
                  </a:lnTo>
                  <a:lnTo>
                    <a:pt x="330" y="0"/>
                  </a:lnTo>
                  <a:lnTo>
                    <a:pt x="333" y="36"/>
                  </a:lnTo>
                  <a:lnTo>
                    <a:pt x="380" y="27"/>
                  </a:lnTo>
                  <a:lnTo>
                    <a:pt x="392" y="122"/>
                  </a:lnTo>
                  <a:lnTo>
                    <a:pt x="363" y="122"/>
                  </a:lnTo>
                  <a:lnTo>
                    <a:pt x="350" y="144"/>
                  </a:lnTo>
                  <a:lnTo>
                    <a:pt x="372" y="185"/>
                  </a:lnTo>
                  <a:lnTo>
                    <a:pt x="383" y="177"/>
                  </a:lnTo>
                  <a:lnTo>
                    <a:pt x="381" y="213"/>
                  </a:lnTo>
                  <a:lnTo>
                    <a:pt x="333" y="213"/>
                  </a:lnTo>
                  <a:lnTo>
                    <a:pt x="348" y="254"/>
                  </a:lnTo>
                  <a:lnTo>
                    <a:pt x="374" y="243"/>
                  </a:lnTo>
                  <a:lnTo>
                    <a:pt x="353" y="276"/>
                  </a:lnTo>
                  <a:lnTo>
                    <a:pt x="336" y="269"/>
                  </a:lnTo>
                  <a:lnTo>
                    <a:pt x="302" y="320"/>
                  </a:lnTo>
                  <a:lnTo>
                    <a:pt x="270" y="323"/>
                  </a:lnTo>
                  <a:lnTo>
                    <a:pt x="231" y="375"/>
                  </a:lnTo>
                  <a:lnTo>
                    <a:pt x="153" y="372"/>
                  </a:lnTo>
                  <a:lnTo>
                    <a:pt x="89" y="414"/>
                  </a:lnTo>
                  <a:lnTo>
                    <a:pt x="66" y="362"/>
                  </a:lnTo>
                  <a:lnTo>
                    <a:pt x="35" y="363"/>
                  </a:lnTo>
                  <a:lnTo>
                    <a:pt x="6" y="378"/>
                  </a:lnTo>
                  <a:lnTo>
                    <a:pt x="0" y="339"/>
                  </a:lnTo>
                  <a:lnTo>
                    <a:pt x="21" y="327"/>
                  </a:lnTo>
                  <a:lnTo>
                    <a:pt x="14" y="296"/>
                  </a:lnTo>
                  <a:lnTo>
                    <a:pt x="56" y="293"/>
                  </a:lnTo>
                  <a:lnTo>
                    <a:pt x="51" y="266"/>
                  </a:lnTo>
                  <a:lnTo>
                    <a:pt x="14" y="275"/>
                  </a:lnTo>
                  <a:lnTo>
                    <a:pt x="11" y="242"/>
                  </a:lnTo>
                  <a:lnTo>
                    <a:pt x="45" y="234"/>
                  </a:lnTo>
                  <a:lnTo>
                    <a:pt x="38" y="159"/>
                  </a:lnTo>
                  <a:lnTo>
                    <a:pt x="74" y="153"/>
                  </a:lnTo>
                  <a:lnTo>
                    <a:pt x="68" y="137"/>
                  </a:lnTo>
                  <a:lnTo>
                    <a:pt x="113" y="125"/>
                  </a:lnTo>
                  <a:lnTo>
                    <a:pt x="113" y="143"/>
                  </a:lnTo>
                  <a:lnTo>
                    <a:pt x="146" y="141"/>
                  </a:lnTo>
                  <a:lnTo>
                    <a:pt x="147" y="114"/>
                  </a:lnTo>
                  <a:lnTo>
                    <a:pt x="195" y="111"/>
                  </a:lnTo>
                  <a:lnTo>
                    <a:pt x="189" y="68"/>
                  </a:lnTo>
                  <a:lnTo>
                    <a:pt x="174" y="45"/>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23" name="Freeform 20"/>
            <p:cNvSpPr>
              <a:spLocks/>
            </p:cNvSpPr>
            <p:nvPr/>
          </p:nvSpPr>
          <p:spPr bwMode="ltGray">
            <a:xfrm>
              <a:off x="6265409" y="4996653"/>
              <a:ext cx="329091" cy="398271"/>
            </a:xfrm>
            <a:custGeom>
              <a:avLst/>
              <a:gdLst>
                <a:gd name="T0" fmla="*/ 2147483647 w 669"/>
                <a:gd name="T1" fmla="*/ 2147483647 h 808"/>
                <a:gd name="T2" fmla="*/ 2147483647 w 669"/>
                <a:gd name="T3" fmla="*/ 2147483647 h 808"/>
                <a:gd name="T4" fmla="*/ 2147483647 w 669"/>
                <a:gd name="T5" fmla="*/ 2147483647 h 808"/>
                <a:gd name="T6" fmla="*/ 2147483647 w 669"/>
                <a:gd name="T7" fmla="*/ 2147483647 h 808"/>
                <a:gd name="T8" fmla="*/ 2147483647 w 669"/>
                <a:gd name="T9" fmla="*/ 2147483647 h 808"/>
                <a:gd name="T10" fmla="*/ 2147483647 w 669"/>
                <a:gd name="T11" fmla="*/ 2147483647 h 808"/>
                <a:gd name="T12" fmla="*/ 2147483647 w 669"/>
                <a:gd name="T13" fmla="*/ 2147483647 h 808"/>
                <a:gd name="T14" fmla="*/ 2147483647 w 669"/>
                <a:gd name="T15" fmla="*/ 2147483647 h 808"/>
                <a:gd name="T16" fmla="*/ 2147483647 w 669"/>
                <a:gd name="T17" fmla="*/ 2147483647 h 808"/>
                <a:gd name="T18" fmla="*/ 2147483647 w 669"/>
                <a:gd name="T19" fmla="*/ 2147483647 h 808"/>
                <a:gd name="T20" fmla="*/ 2147483647 w 669"/>
                <a:gd name="T21" fmla="*/ 2147483647 h 808"/>
                <a:gd name="T22" fmla="*/ 2147483647 w 669"/>
                <a:gd name="T23" fmla="*/ 2147483647 h 808"/>
                <a:gd name="T24" fmla="*/ 2147483647 w 669"/>
                <a:gd name="T25" fmla="*/ 2147483647 h 808"/>
                <a:gd name="T26" fmla="*/ 2147483647 w 669"/>
                <a:gd name="T27" fmla="*/ 2147483647 h 808"/>
                <a:gd name="T28" fmla="*/ 2147483647 w 669"/>
                <a:gd name="T29" fmla="*/ 2147483647 h 808"/>
                <a:gd name="T30" fmla="*/ 2147483647 w 669"/>
                <a:gd name="T31" fmla="*/ 2147483647 h 808"/>
                <a:gd name="T32" fmla="*/ 2147483647 w 669"/>
                <a:gd name="T33" fmla="*/ 2147483647 h 808"/>
                <a:gd name="T34" fmla="*/ 2147483647 w 669"/>
                <a:gd name="T35" fmla="*/ 2147483647 h 808"/>
                <a:gd name="T36" fmla="*/ 2147483647 w 669"/>
                <a:gd name="T37" fmla="*/ 2147483647 h 808"/>
                <a:gd name="T38" fmla="*/ 2147483647 w 669"/>
                <a:gd name="T39" fmla="*/ 2147483647 h 808"/>
                <a:gd name="T40" fmla="*/ 2147483647 w 669"/>
                <a:gd name="T41" fmla="*/ 2147483647 h 808"/>
                <a:gd name="T42" fmla="*/ 2147483647 w 669"/>
                <a:gd name="T43" fmla="*/ 2147483647 h 808"/>
                <a:gd name="T44" fmla="*/ 2147483647 w 669"/>
                <a:gd name="T45" fmla="*/ 2147483647 h 808"/>
                <a:gd name="T46" fmla="*/ 2147483647 w 669"/>
                <a:gd name="T47" fmla="*/ 2147483647 h 808"/>
                <a:gd name="T48" fmla="*/ 2147483647 w 669"/>
                <a:gd name="T49" fmla="*/ 2147483647 h 808"/>
                <a:gd name="T50" fmla="*/ 2147483647 w 669"/>
                <a:gd name="T51" fmla="*/ 2147483647 h 808"/>
                <a:gd name="T52" fmla="*/ 2147483647 w 669"/>
                <a:gd name="T53" fmla="*/ 2147483647 h 808"/>
                <a:gd name="T54" fmla="*/ 2147483647 w 669"/>
                <a:gd name="T55" fmla="*/ 2147483647 h 808"/>
                <a:gd name="T56" fmla="*/ 2147483647 w 669"/>
                <a:gd name="T57" fmla="*/ 2147483647 h 808"/>
                <a:gd name="T58" fmla="*/ 2147483647 w 669"/>
                <a:gd name="T59" fmla="*/ 2147483647 h 808"/>
                <a:gd name="T60" fmla="*/ 2147483647 w 669"/>
                <a:gd name="T61" fmla="*/ 2147483647 h 808"/>
                <a:gd name="T62" fmla="*/ 2147483647 w 669"/>
                <a:gd name="T63" fmla="*/ 2147483647 h 808"/>
                <a:gd name="T64" fmla="*/ 2147483647 w 669"/>
                <a:gd name="T65" fmla="*/ 2147483647 h 808"/>
                <a:gd name="T66" fmla="*/ 2147483647 w 669"/>
                <a:gd name="T67" fmla="*/ 2147483647 h 808"/>
                <a:gd name="T68" fmla="*/ 2147483647 w 669"/>
                <a:gd name="T69" fmla="*/ 2147483647 h 808"/>
                <a:gd name="T70" fmla="*/ 2147483647 w 669"/>
                <a:gd name="T71" fmla="*/ 2147483647 h 808"/>
                <a:gd name="T72" fmla="*/ 2147483647 w 669"/>
                <a:gd name="T73" fmla="*/ 2147483647 h 808"/>
                <a:gd name="T74" fmla="*/ 2147483647 w 669"/>
                <a:gd name="T75" fmla="*/ 2147483647 h 808"/>
                <a:gd name="T76" fmla="*/ 2147483647 w 669"/>
                <a:gd name="T77" fmla="*/ 2147483647 h 808"/>
                <a:gd name="T78" fmla="*/ 2147483647 w 669"/>
                <a:gd name="T79" fmla="*/ 2147483647 h 808"/>
                <a:gd name="T80" fmla="*/ 2147483647 w 669"/>
                <a:gd name="T81" fmla="*/ 2147483647 h 808"/>
                <a:gd name="T82" fmla="*/ 2147483647 w 669"/>
                <a:gd name="T83" fmla="*/ 2147483647 h 808"/>
                <a:gd name="T84" fmla="*/ 2147483647 w 669"/>
                <a:gd name="T85" fmla="*/ 2147483647 h 808"/>
                <a:gd name="T86" fmla="*/ 2147483647 w 669"/>
                <a:gd name="T87" fmla="*/ 2147483647 h 808"/>
                <a:gd name="T88" fmla="*/ 2147483647 w 669"/>
                <a:gd name="T89" fmla="*/ 2147483647 h 808"/>
                <a:gd name="T90" fmla="*/ 2147483647 w 669"/>
                <a:gd name="T91" fmla="*/ 2147483647 h 808"/>
                <a:gd name="T92" fmla="*/ 2147483647 w 669"/>
                <a:gd name="T93" fmla="*/ 2147483647 h 808"/>
                <a:gd name="T94" fmla="*/ 2147483647 w 669"/>
                <a:gd name="T95" fmla="*/ 2147483647 h 808"/>
                <a:gd name="T96" fmla="*/ 2147483647 w 669"/>
                <a:gd name="T97" fmla="*/ 2147483647 h 808"/>
                <a:gd name="T98" fmla="*/ 2147483647 w 669"/>
                <a:gd name="T99" fmla="*/ 2147483647 h 808"/>
                <a:gd name="T100" fmla="*/ 2147483647 w 669"/>
                <a:gd name="T101" fmla="*/ 2147483647 h 808"/>
                <a:gd name="T102" fmla="*/ 2147483647 w 669"/>
                <a:gd name="T103" fmla="*/ 2147483647 h 808"/>
                <a:gd name="T104" fmla="*/ 2147483647 w 669"/>
                <a:gd name="T105" fmla="*/ 2147483647 h 808"/>
                <a:gd name="T106" fmla="*/ 2147483647 w 669"/>
                <a:gd name="T107" fmla="*/ 2147483647 h 8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9"/>
                <a:gd name="T163" fmla="*/ 0 h 808"/>
                <a:gd name="T164" fmla="*/ 669 w 669"/>
                <a:gd name="T165" fmla="*/ 808 h 8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9" h="808">
                  <a:moveTo>
                    <a:pt x="71" y="541"/>
                  </a:moveTo>
                  <a:lnTo>
                    <a:pt x="86" y="541"/>
                  </a:lnTo>
                  <a:lnTo>
                    <a:pt x="86" y="529"/>
                  </a:lnTo>
                  <a:lnTo>
                    <a:pt x="99" y="531"/>
                  </a:lnTo>
                  <a:lnTo>
                    <a:pt x="98" y="546"/>
                  </a:lnTo>
                  <a:lnTo>
                    <a:pt x="141" y="541"/>
                  </a:lnTo>
                  <a:lnTo>
                    <a:pt x="144" y="567"/>
                  </a:lnTo>
                  <a:lnTo>
                    <a:pt x="161" y="567"/>
                  </a:lnTo>
                  <a:lnTo>
                    <a:pt x="159" y="543"/>
                  </a:lnTo>
                  <a:lnTo>
                    <a:pt x="210" y="535"/>
                  </a:lnTo>
                  <a:lnTo>
                    <a:pt x="213" y="553"/>
                  </a:lnTo>
                  <a:lnTo>
                    <a:pt x="270" y="544"/>
                  </a:lnTo>
                  <a:lnTo>
                    <a:pt x="275" y="577"/>
                  </a:lnTo>
                  <a:lnTo>
                    <a:pt x="309" y="573"/>
                  </a:lnTo>
                  <a:lnTo>
                    <a:pt x="323" y="549"/>
                  </a:lnTo>
                  <a:lnTo>
                    <a:pt x="320" y="523"/>
                  </a:lnTo>
                  <a:lnTo>
                    <a:pt x="360" y="520"/>
                  </a:lnTo>
                  <a:lnTo>
                    <a:pt x="356" y="463"/>
                  </a:lnTo>
                  <a:cubicBezTo>
                    <a:pt x="348" y="457"/>
                    <a:pt x="340" y="452"/>
                    <a:pt x="333" y="445"/>
                  </a:cubicBezTo>
                  <a:cubicBezTo>
                    <a:pt x="329" y="441"/>
                    <a:pt x="340" y="435"/>
                    <a:pt x="341" y="430"/>
                  </a:cubicBezTo>
                  <a:cubicBezTo>
                    <a:pt x="345" y="415"/>
                    <a:pt x="344" y="399"/>
                    <a:pt x="350" y="385"/>
                  </a:cubicBezTo>
                  <a:cubicBezTo>
                    <a:pt x="352" y="375"/>
                    <a:pt x="353" y="369"/>
                    <a:pt x="363" y="364"/>
                  </a:cubicBezTo>
                  <a:cubicBezTo>
                    <a:pt x="362" y="355"/>
                    <a:pt x="361" y="345"/>
                    <a:pt x="357" y="336"/>
                  </a:cubicBezTo>
                  <a:cubicBezTo>
                    <a:pt x="356" y="329"/>
                    <a:pt x="353" y="323"/>
                    <a:pt x="351" y="316"/>
                  </a:cubicBezTo>
                  <a:cubicBezTo>
                    <a:pt x="349" y="304"/>
                    <a:pt x="347" y="290"/>
                    <a:pt x="342" y="279"/>
                  </a:cubicBezTo>
                  <a:cubicBezTo>
                    <a:pt x="340" y="271"/>
                    <a:pt x="336" y="266"/>
                    <a:pt x="330" y="261"/>
                  </a:cubicBezTo>
                  <a:cubicBezTo>
                    <a:pt x="329" y="255"/>
                    <a:pt x="328" y="251"/>
                    <a:pt x="323" y="247"/>
                  </a:cubicBezTo>
                  <a:cubicBezTo>
                    <a:pt x="318" y="237"/>
                    <a:pt x="321" y="224"/>
                    <a:pt x="332" y="222"/>
                  </a:cubicBezTo>
                  <a:cubicBezTo>
                    <a:pt x="328" y="213"/>
                    <a:pt x="333" y="228"/>
                    <a:pt x="341" y="229"/>
                  </a:cubicBezTo>
                  <a:cubicBezTo>
                    <a:pt x="350" y="234"/>
                    <a:pt x="336" y="217"/>
                    <a:pt x="333" y="213"/>
                  </a:cubicBezTo>
                  <a:cubicBezTo>
                    <a:pt x="332" y="206"/>
                    <a:pt x="328" y="201"/>
                    <a:pt x="324" y="195"/>
                  </a:cubicBezTo>
                  <a:cubicBezTo>
                    <a:pt x="323" y="188"/>
                    <a:pt x="326" y="187"/>
                    <a:pt x="329" y="181"/>
                  </a:cubicBezTo>
                  <a:cubicBezTo>
                    <a:pt x="333" y="158"/>
                    <a:pt x="318" y="132"/>
                    <a:pt x="344" y="129"/>
                  </a:cubicBezTo>
                  <a:cubicBezTo>
                    <a:pt x="351" y="124"/>
                    <a:pt x="349" y="115"/>
                    <a:pt x="353" y="108"/>
                  </a:cubicBezTo>
                  <a:cubicBezTo>
                    <a:pt x="356" y="95"/>
                    <a:pt x="376" y="86"/>
                    <a:pt x="386" y="76"/>
                  </a:cubicBezTo>
                  <a:cubicBezTo>
                    <a:pt x="384" y="88"/>
                    <a:pt x="380" y="106"/>
                    <a:pt x="395" y="109"/>
                  </a:cubicBezTo>
                  <a:cubicBezTo>
                    <a:pt x="410" y="97"/>
                    <a:pt x="405" y="76"/>
                    <a:pt x="396" y="61"/>
                  </a:cubicBezTo>
                  <a:cubicBezTo>
                    <a:pt x="404" y="55"/>
                    <a:pt x="406" y="53"/>
                    <a:pt x="416" y="51"/>
                  </a:cubicBezTo>
                  <a:cubicBezTo>
                    <a:pt x="421" y="47"/>
                    <a:pt x="423" y="43"/>
                    <a:pt x="428" y="39"/>
                  </a:cubicBezTo>
                  <a:cubicBezTo>
                    <a:pt x="426" y="30"/>
                    <a:pt x="422" y="24"/>
                    <a:pt x="414" y="19"/>
                  </a:cubicBezTo>
                  <a:cubicBezTo>
                    <a:pt x="417" y="4"/>
                    <a:pt x="414" y="2"/>
                    <a:pt x="428" y="0"/>
                  </a:cubicBezTo>
                  <a:cubicBezTo>
                    <a:pt x="443" y="1"/>
                    <a:pt x="444" y="2"/>
                    <a:pt x="455" y="4"/>
                  </a:cubicBezTo>
                  <a:cubicBezTo>
                    <a:pt x="465" y="9"/>
                    <a:pt x="476" y="4"/>
                    <a:pt x="486" y="9"/>
                  </a:cubicBezTo>
                  <a:cubicBezTo>
                    <a:pt x="494" y="25"/>
                    <a:pt x="523" y="22"/>
                    <a:pt x="539" y="25"/>
                  </a:cubicBezTo>
                  <a:cubicBezTo>
                    <a:pt x="547" y="29"/>
                    <a:pt x="547" y="33"/>
                    <a:pt x="551" y="40"/>
                  </a:cubicBezTo>
                  <a:cubicBezTo>
                    <a:pt x="552" y="55"/>
                    <a:pt x="550" y="54"/>
                    <a:pt x="548" y="66"/>
                  </a:cubicBezTo>
                  <a:cubicBezTo>
                    <a:pt x="552" y="72"/>
                    <a:pt x="558" y="74"/>
                    <a:pt x="564" y="78"/>
                  </a:cubicBezTo>
                  <a:cubicBezTo>
                    <a:pt x="566" y="83"/>
                    <a:pt x="566" y="89"/>
                    <a:pt x="569" y="94"/>
                  </a:cubicBezTo>
                  <a:cubicBezTo>
                    <a:pt x="572" y="116"/>
                    <a:pt x="571" y="125"/>
                    <a:pt x="560" y="144"/>
                  </a:cubicBezTo>
                  <a:cubicBezTo>
                    <a:pt x="558" y="159"/>
                    <a:pt x="559" y="167"/>
                    <a:pt x="546" y="175"/>
                  </a:cubicBezTo>
                  <a:cubicBezTo>
                    <a:pt x="540" y="184"/>
                    <a:pt x="533" y="192"/>
                    <a:pt x="528" y="202"/>
                  </a:cubicBezTo>
                  <a:cubicBezTo>
                    <a:pt x="531" y="223"/>
                    <a:pt x="529" y="220"/>
                    <a:pt x="551" y="222"/>
                  </a:cubicBezTo>
                  <a:cubicBezTo>
                    <a:pt x="557" y="219"/>
                    <a:pt x="559" y="212"/>
                    <a:pt x="566" y="208"/>
                  </a:cubicBezTo>
                  <a:cubicBezTo>
                    <a:pt x="569" y="188"/>
                    <a:pt x="573" y="178"/>
                    <a:pt x="594" y="174"/>
                  </a:cubicBezTo>
                  <a:cubicBezTo>
                    <a:pt x="602" y="171"/>
                    <a:pt x="609" y="165"/>
                    <a:pt x="617" y="160"/>
                  </a:cubicBezTo>
                  <a:cubicBezTo>
                    <a:pt x="620" y="165"/>
                    <a:pt x="626" y="177"/>
                    <a:pt x="626" y="177"/>
                  </a:cubicBezTo>
                  <a:cubicBezTo>
                    <a:pt x="627" y="187"/>
                    <a:pt x="628" y="197"/>
                    <a:pt x="632" y="207"/>
                  </a:cubicBezTo>
                  <a:cubicBezTo>
                    <a:pt x="633" y="213"/>
                    <a:pt x="635" y="220"/>
                    <a:pt x="638" y="226"/>
                  </a:cubicBezTo>
                  <a:cubicBezTo>
                    <a:pt x="639" y="232"/>
                    <a:pt x="641" y="236"/>
                    <a:pt x="644" y="241"/>
                  </a:cubicBezTo>
                  <a:cubicBezTo>
                    <a:pt x="646" y="250"/>
                    <a:pt x="654" y="258"/>
                    <a:pt x="659" y="265"/>
                  </a:cubicBezTo>
                  <a:cubicBezTo>
                    <a:pt x="660" y="270"/>
                    <a:pt x="662" y="274"/>
                    <a:pt x="663" y="279"/>
                  </a:cubicBezTo>
                  <a:cubicBezTo>
                    <a:pt x="662" y="304"/>
                    <a:pt x="669" y="318"/>
                    <a:pt x="645" y="322"/>
                  </a:cubicBezTo>
                  <a:cubicBezTo>
                    <a:pt x="638" y="334"/>
                    <a:pt x="646" y="346"/>
                    <a:pt x="633" y="354"/>
                  </a:cubicBezTo>
                  <a:cubicBezTo>
                    <a:pt x="628" y="360"/>
                    <a:pt x="617" y="370"/>
                    <a:pt x="617" y="370"/>
                  </a:cubicBezTo>
                  <a:cubicBezTo>
                    <a:pt x="611" y="384"/>
                    <a:pt x="617" y="368"/>
                    <a:pt x="614" y="402"/>
                  </a:cubicBezTo>
                  <a:cubicBezTo>
                    <a:pt x="613" y="412"/>
                    <a:pt x="599" y="421"/>
                    <a:pt x="594" y="430"/>
                  </a:cubicBezTo>
                  <a:cubicBezTo>
                    <a:pt x="592" y="439"/>
                    <a:pt x="610" y="438"/>
                    <a:pt x="617" y="439"/>
                  </a:cubicBezTo>
                  <a:cubicBezTo>
                    <a:pt x="628" y="442"/>
                    <a:pt x="632" y="444"/>
                    <a:pt x="644" y="444"/>
                  </a:cubicBezTo>
                  <a:lnTo>
                    <a:pt x="656" y="465"/>
                  </a:lnTo>
                  <a:lnTo>
                    <a:pt x="656" y="505"/>
                  </a:lnTo>
                  <a:lnTo>
                    <a:pt x="611" y="507"/>
                  </a:lnTo>
                  <a:lnTo>
                    <a:pt x="609" y="532"/>
                  </a:lnTo>
                  <a:lnTo>
                    <a:pt x="578" y="538"/>
                  </a:lnTo>
                  <a:lnTo>
                    <a:pt x="576" y="517"/>
                  </a:lnTo>
                  <a:lnTo>
                    <a:pt x="530" y="528"/>
                  </a:lnTo>
                  <a:lnTo>
                    <a:pt x="537" y="544"/>
                  </a:lnTo>
                  <a:lnTo>
                    <a:pt x="497" y="549"/>
                  </a:lnTo>
                  <a:lnTo>
                    <a:pt x="506" y="625"/>
                  </a:lnTo>
                  <a:lnTo>
                    <a:pt x="471" y="631"/>
                  </a:lnTo>
                  <a:lnTo>
                    <a:pt x="476" y="672"/>
                  </a:lnTo>
                  <a:lnTo>
                    <a:pt x="512" y="664"/>
                  </a:lnTo>
                  <a:lnTo>
                    <a:pt x="516" y="684"/>
                  </a:lnTo>
                  <a:lnTo>
                    <a:pt x="479" y="685"/>
                  </a:lnTo>
                  <a:lnTo>
                    <a:pt x="486" y="721"/>
                  </a:lnTo>
                  <a:lnTo>
                    <a:pt x="462" y="730"/>
                  </a:lnTo>
                  <a:lnTo>
                    <a:pt x="465" y="768"/>
                  </a:lnTo>
                  <a:lnTo>
                    <a:pt x="446" y="778"/>
                  </a:lnTo>
                  <a:lnTo>
                    <a:pt x="446" y="736"/>
                  </a:lnTo>
                  <a:lnTo>
                    <a:pt x="390" y="748"/>
                  </a:lnTo>
                  <a:lnTo>
                    <a:pt x="396" y="789"/>
                  </a:lnTo>
                  <a:lnTo>
                    <a:pt x="365" y="787"/>
                  </a:lnTo>
                  <a:lnTo>
                    <a:pt x="369" y="807"/>
                  </a:lnTo>
                  <a:lnTo>
                    <a:pt x="347" y="808"/>
                  </a:lnTo>
                  <a:lnTo>
                    <a:pt x="342" y="768"/>
                  </a:lnTo>
                  <a:lnTo>
                    <a:pt x="227" y="786"/>
                  </a:lnTo>
                  <a:lnTo>
                    <a:pt x="224" y="747"/>
                  </a:lnTo>
                  <a:lnTo>
                    <a:pt x="158" y="754"/>
                  </a:lnTo>
                  <a:lnTo>
                    <a:pt x="153" y="738"/>
                  </a:lnTo>
                  <a:lnTo>
                    <a:pt x="122" y="742"/>
                  </a:lnTo>
                  <a:lnTo>
                    <a:pt x="122" y="720"/>
                  </a:lnTo>
                  <a:lnTo>
                    <a:pt x="84" y="721"/>
                  </a:lnTo>
                  <a:lnTo>
                    <a:pt x="80" y="684"/>
                  </a:lnTo>
                  <a:lnTo>
                    <a:pt x="38" y="688"/>
                  </a:lnTo>
                  <a:lnTo>
                    <a:pt x="2" y="663"/>
                  </a:lnTo>
                  <a:lnTo>
                    <a:pt x="0" y="645"/>
                  </a:lnTo>
                  <a:lnTo>
                    <a:pt x="39" y="643"/>
                  </a:lnTo>
                  <a:lnTo>
                    <a:pt x="38" y="597"/>
                  </a:lnTo>
                  <a:lnTo>
                    <a:pt x="72" y="592"/>
                  </a:lnTo>
                  <a:lnTo>
                    <a:pt x="71" y="541"/>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24" name="Freeform 21"/>
            <p:cNvSpPr>
              <a:spLocks/>
            </p:cNvSpPr>
            <p:nvPr/>
          </p:nvSpPr>
          <p:spPr bwMode="ltGray">
            <a:xfrm>
              <a:off x="6223193" y="4913160"/>
              <a:ext cx="310862" cy="366602"/>
            </a:xfrm>
            <a:custGeom>
              <a:avLst/>
              <a:gdLst>
                <a:gd name="T0" fmla="*/ 2147483647 w 631"/>
                <a:gd name="T1" fmla="*/ 2147483647 h 744"/>
                <a:gd name="T2" fmla="*/ 2147483647 w 631"/>
                <a:gd name="T3" fmla="*/ 2147483647 h 744"/>
                <a:gd name="T4" fmla="*/ 2147483647 w 631"/>
                <a:gd name="T5" fmla="*/ 2147483647 h 744"/>
                <a:gd name="T6" fmla="*/ 2147483647 w 631"/>
                <a:gd name="T7" fmla="*/ 0 h 744"/>
                <a:gd name="T8" fmla="*/ 2147483647 w 631"/>
                <a:gd name="T9" fmla="*/ 2147483647 h 744"/>
                <a:gd name="T10" fmla="*/ 2147483647 w 631"/>
                <a:gd name="T11" fmla="*/ 2147483647 h 744"/>
                <a:gd name="T12" fmla="*/ 2147483647 w 631"/>
                <a:gd name="T13" fmla="*/ 2147483647 h 744"/>
                <a:gd name="T14" fmla="*/ 2147483647 w 631"/>
                <a:gd name="T15" fmla="*/ 2147483647 h 744"/>
                <a:gd name="T16" fmla="*/ 2147483647 w 631"/>
                <a:gd name="T17" fmla="*/ 2147483647 h 744"/>
                <a:gd name="T18" fmla="*/ 2147483647 w 631"/>
                <a:gd name="T19" fmla="*/ 2147483647 h 744"/>
                <a:gd name="T20" fmla="*/ 2147483647 w 631"/>
                <a:gd name="T21" fmla="*/ 2147483647 h 744"/>
                <a:gd name="T22" fmla="*/ 2147483647 w 631"/>
                <a:gd name="T23" fmla="*/ 2147483647 h 744"/>
                <a:gd name="T24" fmla="*/ 2147483647 w 631"/>
                <a:gd name="T25" fmla="*/ 2147483647 h 744"/>
                <a:gd name="T26" fmla="*/ 2147483647 w 631"/>
                <a:gd name="T27" fmla="*/ 2147483647 h 744"/>
                <a:gd name="T28" fmla="*/ 2147483647 w 631"/>
                <a:gd name="T29" fmla="*/ 2147483647 h 744"/>
                <a:gd name="T30" fmla="*/ 2147483647 w 631"/>
                <a:gd name="T31" fmla="*/ 2147483647 h 744"/>
                <a:gd name="T32" fmla="*/ 2147483647 w 631"/>
                <a:gd name="T33" fmla="*/ 2147483647 h 744"/>
                <a:gd name="T34" fmla="*/ 2147483647 w 631"/>
                <a:gd name="T35" fmla="*/ 2147483647 h 744"/>
                <a:gd name="T36" fmla="*/ 2147483647 w 631"/>
                <a:gd name="T37" fmla="*/ 2147483647 h 744"/>
                <a:gd name="T38" fmla="*/ 2147483647 w 631"/>
                <a:gd name="T39" fmla="*/ 2147483647 h 744"/>
                <a:gd name="T40" fmla="*/ 2147483647 w 631"/>
                <a:gd name="T41" fmla="*/ 2147483647 h 744"/>
                <a:gd name="T42" fmla="*/ 2147483647 w 631"/>
                <a:gd name="T43" fmla="*/ 2147483647 h 744"/>
                <a:gd name="T44" fmla="*/ 2147483647 w 631"/>
                <a:gd name="T45" fmla="*/ 2147483647 h 744"/>
                <a:gd name="T46" fmla="*/ 2147483647 w 631"/>
                <a:gd name="T47" fmla="*/ 2147483647 h 744"/>
                <a:gd name="T48" fmla="*/ 2147483647 w 631"/>
                <a:gd name="T49" fmla="*/ 2147483647 h 744"/>
                <a:gd name="T50" fmla="*/ 2147483647 w 631"/>
                <a:gd name="T51" fmla="*/ 2147483647 h 744"/>
                <a:gd name="T52" fmla="*/ 2147483647 w 631"/>
                <a:gd name="T53" fmla="*/ 2147483647 h 744"/>
                <a:gd name="T54" fmla="*/ 2147483647 w 631"/>
                <a:gd name="T55" fmla="*/ 2147483647 h 744"/>
                <a:gd name="T56" fmla="*/ 2147483647 w 631"/>
                <a:gd name="T57" fmla="*/ 2147483647 h 744"/>
                <a:gd name="T58" fmla="*/ 2147483647 w 631"/>
                <a:gd name="T59" fmla="*/ 2147483647 h 744"/>
                <a:gd name="T60" fmla="*/ 2147483647 w 631"/>
                <a:gd name="T61" fmla="*/ 2147483647 h 744"/>
                <a:gd name="T62" fmla="*/ 2147483647 w 631"/>
                <a:gd name="T63" fmla="*/ 2147483647 h 744"/>
                <a:gd name="T64" fmla="*/ 2147483647 w 631"/>
                <a:gd name="T65" fmla="*/ 2147483647 h 744"/>
                <a:gd name="T66" fmla="*/ 2147483647 w 631"/>
                <a:gd name="T67" fmla="*/ 2147483647 h 744"/>
                <a:gd name="T68" fmla="*/ 2147483647 w 631"/>
                <a:gd name="T69" fmla="*/ 2147483647 h 744"/>
                <a:gd name="T70" fmla="*/ 2147483647 w 631"/>
                <a:gd name="T71" fmla="*/ 2147483647 h 744"/>
                <a:gd name="T72" fmla="*/ 2147483647 w 631"/>
                <a:gd name="T73" fmla="*/ 2147483647 h 744"/>
                <a:gd name="T74" fmla="*/ 2147483647 w 631"/>
                <a:gd name="T75" fmla="*/ 2147483647 h 744"/>
                <a:gd name="T76" fmla="*/ 2147483647 w 631"/>
                <a:gd name="T77" fmla="*/ 2147483647 h 744"/>
                <a:gd name="T78" fmla="*/ 2147483647 w 631"/>
                <a:gd name="T79" fmla="*/ 2147483647 h 744"/>
                <a:gd name="T80" fmla="*/ 2147483647 w 631"/>
                <a:gd name="T81" fmla="*/ 2147483647 h 744"/>
                <a:gd name="T82" fmla="*/ 2147483647 w 631"/>
                <a:gd name="T83" fmla="*/ 2147483647 h 744"/>
                <a:gd name="T84" fmla="*/ 2147483647 w 631"/>
                <a:gd name="T85" fmla="*/ 2147483647 h 744"/>
                <a:gd name="T86" fmla="*/ 2147483647 w 631"/>
                <a:gd name="T87" fmla="*/ 2147483647 h 744"/>
                <a:gd name="T88" fmla="*/ 2147483647 w 631"/>
                <a:gd name="T89" fmla="*/ 2147483647 h 744"/>
                <a:gd name="T90" fmla="*/ 2147483647 w 631"/>
                <a:gd name="T91" fmla="*/ 2147483647 h 7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1"/>
                <a:gd name="T139" fmla="*/ 0 h 744"/>
                <a:gd name="T140" fmla="*/ 631 w 631"/>
                <a:gd name="T141" fmla="*/ 744 h 7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1" h="744">
                  <a:moveTo>
                    <a:pt x="43" y="125"/>
                  </a:moveTo>
                  <a:lnTo>
                    <a:pt x="64" y="110"/>
                  </a:lnTo>
                  <a:lnTo>
                    <a:pt x="90" y="120"/>
                  </a:lnTo>
                  <a:lnTo>
                    <a:pt x="129" y="86"/>
                  </a:lnTo>
                  <a:lnTo>
                    <a:pt x="169" y="81"/>
                  </a:lnTo>
                  <a:lnTo>
                    <a:pt x="183" y="63"/>
                  </a:lnTo>
                  <a:lnTo>
                    <a:pt x="234" y="15"/>
                  </a:lnTo>
                  <a:lnTo>
                    <a:pt x="282" y="0"/>
                  </a:lnTo>
                  <a:lnTo>
                    <a:pt x="289" y="12"/>
                  </a:lnTo>
                  <a:lnTo>
                    <a:pt x="253" y="27"/>
                  </a:lnTo>
                  <a:lnTo>
                    <a:pt x="228" y="66"/>
                  </a:lnTo>
                  <a:lnTo>
                    <a:pt x="231" y="84"/>
                  </a:lnTo>
                  <a:lnTo>
                    <a:pt x="258" y="66"/>
                  </a:lnTo>
                  <a:lnTo>
                    <a:pt x="297" y="66"/>
                  </a:lnTo>
                  <a:lnTo>
                    <a:pt x="312" y="111"/>
                  </a:lnTo>
                  <a:lnTo>
                    <a:pt x="375" y="107"/>
                  </a:lnTo>
                  <a:lnTo>
                    <a:pt x="406" y="77"/>
                  </a:lnTo>
                  <a:lnTo>
                    <a:pt x="501" y="54"/>
                  </a:lnTo>
                  <a:lnTo>
                    <a:pt x="492" y="95"/>
                  </a:lnTo>
                  <a:lnTo>
                    <a:pt x="519" y="96"/>
                  </a:lnTo>
                  <a:lnTo>
                    <a:pt x="549" y="83"/>
                  </a:lnTo>
                  <a:lnTo>
                    <a:pt x="574" y="120"/>
                  </a:lnTo>
                  <a:lnTo>
                    <a:pt x="631" y="135"/>
                  </a:lnTo>
                  <a:lnTo>
                    <a:pt x="523" y="140"/>
                  </a:lnTo>
                  <a:lnTo>
                    <a:pt x="525" y="167"/>
                  </a:lnTo>
                  <a:lnTo>
                    <a:pt x="493" y="138"/>
                  </a:lnTo>
                  <a:lnTo>
                    <a:pt x="454" y="137"/>
                  </a:lnTo>
                  <a:lnTo>
                    <a:pt x="445" y="158"/>
                  </a:lnTo>
                  <a:lnTo>
                    <a:pt x="402" y="158"/>
                  </a:lnTo>
                  <a:lnTo>
                    <a:pt x="385" y="200"/>
                  </a:lnTo>
                  <a:lnTo>
                    <a:pt x="361" y="189"/>
                  </a:lnTo>
                  <a:lnTo>
                    <a:pt x="339" y="210"/>
                  </a:lnTo>
                  <a:lnTo>
                    <a:pt x="312" y="269"/>
                  </a:lnTo>
                  <a:lnTo>
                    <a:pt x="280" y="324"/>
                  </a:lnTo>
                  <a:lnTo>
                    <a:pt x="286" y="336"/>
                  </a:lnTo>
                  <a:lnTo>
                    <a:pt x="303" y="318"/>
                  </a:lnTo>
                  <a:lnTo>
                    <a:pt x="355" y="231"/>
                  </a:lnTo>
                  <a:lnTo>
                    <a:pt x="366" y="239"/>
                  </a:lnTo>
                  <a:lnTo>
                    <a:pt x="361" y="278"/>
                  </a:lnTo>
                  <a:lnTo>
                    <a:pt x="337" y="299"/>
                  </a:lnTo>
                  <a:lnTo>
                    <a:pt x="334" y="324"/>
                  </a:lnTo>
                  <a:lnTo>
                    <a:pt x="324" y="354"/>
                  </a:lnTo>
                  <a:lnTo>
                    <a:pt x="322" y="371"/>
                  </a:lnTo>
                  <a:lnTo>
                    <a:pt x="313" y="390"/>
                  </a:lnTo>
                  <a:lnTo>
                    <a:pt x="315" y="416"/>
                  </a:lnTo>
                  <a:lnTo>
                    <a:pt x="316" y="429"/>
                  </a:lnTo>
                  <a:lnTo>
                    <a:pt x="315" y="464"/>
                  </a:lnTo>
                  <a:lnTo>
                    <a:pt x="304" y="471"/>
                  </a:lnTo>
                  <a:lnTo>
                    <a:pt x="309" y="497"/>
                  </a:lnTo>
                  <a:lnTo>
                    <a:pt x="318" y="510"/>
                  </a:lnTo>
                  <a:lnTo>
                    <a:pt x="322" y="533"/>
                  </a:lnTo>
                  <a:lnTo>
                    <a:pt x="319" y="560"/>
                  </a:lnTo>
                  <a:lnTo>
                    <a:pt x="321" y="585"/>
                  </a:lnTo>
                  <a:lnTo>
                    <a:pt x="328" y="597"/>
                  </a:lnTo>
                  <a:lnTo>
                    <a:pt x="340" y="620"/>
                  </a:lnTo>
                  <a:lnTo>
                    <a:pt x="346" y="635"/>
                  </a:lnTo>
                  <a:lnTo>
                    <a:pt x="373" y="645"/>
                  </a:lnTo>
                  <a:lnTo>
                    <a:pt x="394" y="636"/>
                  </a:lnTo>
                  <a:lnTo>
                    <a:pt x="415" y="630"/>
                  </a:lnTo>
                  <a:lnTo>
                    <a:pt x="420" y="615"/>
                  </a:lnTo>
                  <a:lnTo>
                    <a:pt x="447" y="636"/>
                  </a:lnTo>
                  <a:lnTo>
                    <a:pt x="448" y="692"/>
                  </a:lnTo>
                  <a:lnTo>
                    <a:pt x="405" y="693"/>
                  </a:lnTo>
                  <a:lnTo>
                    <a:pt x="409" y="723"/>
                  </a:lnTo>
                  <a:lnTo>
                    <a:pt x="394" y="740"/>
                  </a:lnTo>
                  <a:lnTo>
                    <a:pt x="360" y="744"/>
                  </a:lnTo>
                  <a:lnTo>
                    <a:pt x="355" y="710"/>
                  </a:lnTo>
                  <a:lnTo>
                    <a:pt x="298" y="720"/>
                  </a:lnTo>
                  <a:lnTo>
                    <a:pt x="297" y="702"/>
                  </a:lnTo>
                  <a:lnTo>
                    <a:pt x="246" y="711"/>
                  </a:lnTo>
                  <a:lnTo>
                    <a:pt x="244" y="737"/>
                  </a:lnTo>
                  <a:lnTo>
                    <a:pt x="228" y="731"/>
                  </a:lnTo>
                  <a:lnTo>
                    <a:pt x="217" y="660"/>
                  </a:lnTo>
                  <a:lnTo>
                    <a:pt x="183" y="662"/>
                  </a:lnTo>
                  <a:lnTo>
                    <a:pt x="171" y="596"/>
                  </a:lnTo>
                  <a:lnTo>
                    <a:pt x="124" y="603"/>
                  </a:lnTo>
                  <a:lnTo>
                    <a:pt x="87" y="551"/>
                  </a:lnTo>
                  <a:lnTo>
                    <a:pt x="60" y="542"/>
                  </a:lnTo>
                  <a:lnTo>
                    <a:pt x="45" y="498"/>
                  </a:lnTo>
                  <a:lnTo>
                    <a:pt x="54" y="480"/>
                  </a:lnTo>
                  <a:lnTo>
                    <a:pt x="36" y="458"/>
                  </a:lnTo>
                  <a:lnTo>
                    <a:pt x="1" y="459"/>
                  </a:lnTo>
                  <a:lnTo>
                    <a:pt x="0" y="428"/>
                  </a:lnTo>
                  <a:lnTo>
                    <a:pt x="40" y="426"/>
                  </a:lnTo>
                  <a:lnTo>
                    <a:pt x="4" y="389"/>
                  </a:lnTo>
                  <a:lnTo>
                    <a:pt x="16" y="369"/>
                  </a:lnTo>
                  <a:lnTo>
                    <a:pt x="13" y="341"/>
                  </a:lnTo>
                  <a:lnTo>
                    <a:pt x="63" y="341"/>
                  </a:lnTo>
                  <a:lnTo>
                    <a:pt x="54" y="251"/>
                  </a:lnTo>
                  <a:lnTo>
                    <a:pt x="76" y="249"/>
                  </a:lnTo>
                  <a:lnTo>
                    <a:pt x="69" y="185"/>
                  </a:lnTo>
                  <a:lnTo>
                    <a:pt x="51" y="189"/>
                  </a:lnTo>
                  <a:lnTo>
                    <a:pt x="43" y="125"/>
                  </a:lnTo>
                  <a:close/>
                </a:path>
              </a:pathLst>
            </a:custGeom>
            <a:solidFill>
              <a:schemeClr val="tx2">
                <a:lumMod val="40000"/>
                <a:lumOff val="6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sp>
          <p:nvSpPr>
            <p:cNvPr id="25" name="Freeform 22"/>
            <p:cNvSpPr>
              <a:spLocks/>
            </p:cNvSpPr>
            <p:nvPr/>
          </p:nvSpPr>
          <p:spPr bwMode="ltGray">
            <a:xfrm>
              <a:off x="5692618" y="4824868"/>
              <a:ext cx="642831" cy="556621"/>
            </a:xfrm>
            <a:custGeom>
              <a:avLst/>
              <a:gdLst>
                <a:gd name="T0" fmla="*/ 2147483647 w 1304"/>
                <a:gd name="T1" fmla="*/ 2147483647 h 1130"/>
                <a:gd name="T2" fmla="*/ 2147483647 w 1304"/>
                <a:gd name="T3" fmla="*/ 0 h 1130"/>
                <a:gd name="T4" fmla="*/ 2147483647 w 1304"/>
                <a:gd name="T5" fmla="*/ 2147483647 h 1130"/>
                <a:gd name="T6" fmla="*/ 2147483647 w 1304"/>
                <a:gd name="T7" fmla="*/ 2147483647 h 1130"/>
                <a:gd name="T8" fmla="*/ 2147483647 w 1304"/>
                <a:gd name="T9" fmla="*/ 2147483647 h 1130"/>
                <a:gd name="T10" fmla="*/ 2147483647 w 1304"/>
                <a:gd name="T11" fmla="*/ 2147483647 h 1130"/>
                <a:gd name="T12" fmla="*/ 2147483647 w 1304"/>
                <a:gd name="T13" fmla="*/ 2147483647 h 1130"/>
                <a:gd name="T14" fmla="*/ 2147483647 w 1304"/>
                <a:gd name="T15" fmla="*/ 2147483647 h 1130"/>
                <a:gd name="T16" fmla="*/ 2147483647 w 1304"/>
                <a:gd name="T17" fmla="*/ 2147483647 h 1130"/>
                <a:gd name="T18" fmla="*/ 2147483647 w 1304"/>
                <a:gd name="T19" fmla="*/ 2147483647 h 1130"/>
                <a:gd name="T20" fmla="*/ 2147483647 w 1304"/>
                <a:gd name="T21" fmla="*/ 2147483647 h 1130"/>
                <a:gd name="T22" fmla="*/ 2147483647 w 1304"/>
                <a:gd name="T23" fmla="*/ 2147483647 h 1130"/>
                <a:gd name="T24" fmla="*/ 2147483647 w 1304"/>
                <a:gd name="T25" fmla="*/ 2147483647 h 1130"/>
                <a:gd name="T26" fmla="*/ 2147483647 w 1304"/>
                <a:gd name="T27" fmla="*/ 2147483647 h 1130"/>
                <a:gd name="T28" fmla="*/ 2147483647 w 1304"/>
                <a:gd name="T29" fmla="*/ 2147483647 h 1130"/>
                <a:gd name="T30" fmla="*/ 2147483647 w 1304"/>
                <a:gd name="T31" fmla="*/ 2147483647 h 1130"/>
                <a:gd name="T32" fmla="*/ 2147483647 w 1304"/>
                <a:gd name="T33" fmla="*/ 2147483647 h 1130"/>
                <a:gd name="T34" fmla="*/ 2147483647 w 1304"/>
                <a:gd name="T35" fmla="*/ 2147483647 h 1130"/>
                <a:gd name="T36" fmla="*/ 2147483647 w 1304"/>
                <a:gd name="T37" fmla="*/ 2147483647 h 1130"/>
                <a:gd name="T38" fmla="*/ 2147483647 w 1304"/>
                <a:gd name="T39" fmla="*/ 2147483647 h 1130"/>
                <a:gd name="T40" fmla="*/ 2147483647 w 1304"/>
                <a:gd name="T41" fmla="*/ 2147483647 h 1130"/>
                <a:gd name="T42" fmla="*/ 2147483647 w 1304"/>
                <a:gd name="T43" fmla="*/ 2147483647 h 1130"/>
                <a:gd name="T44" fmla="*/ 2147483647 w 1304"/>
                <a:gd name="T45" fmla="*/ 2147483647 h 1130"/>
                <a:gd name="T46" fmla="*/ 2147483647 w 1304"/>
                <a:gd name="T47" fmla="*/ 2147483647 h 1130"/>
                <a:gd name="T48" fmla="*/ 2147483647 w 1304"/>
                <a:gd name="T49" fmla="*/ 2147483647 h 1130"/>
                <a:gd name="T50" fmla="*/ 2147483647 w 1304"/>
                <a:gd name="T51" fmla="*/ 2147483647 h 1130"/>
                <a:gd name="T52" fmla="*/ 2147483647 w 1304"/>
                <a:gd name="T53" fmla="*/ 2147483647 h 1130"/>
                <a:gd name="T54" fmla="*/ 2147483647 w 1304"/>
                <a:gd name="T55" fmla="*/ 2147483647 h 1130"/>
                <a:gd name="T56" fmla="*/ 2147483647 w 1304"/>
                <a:gd name="T57" fmla="*/ 2147483647 h 1130"/>
                <a:gd name="T58" fmla="*/ 2147483647 w 1304"/>
                <a:gd name="T59" fmla="*/ 2147483647 h 1130"/>
                <a:gd name="T60" fmla="*/ 2147483647 w 1304"/>
                <a:gd name="T61" fmla="*/ 2147483647 h 1130"/>
                <a:gd name="T62" fmla="*/ 2147483647 w 1304"/>
                <a:gd name="T63" fmla="*/ 2147483647 h 1130"/>
                <a:gd name="T64" fmla="*/ 2147483647 w 1304"/>
                <a:gd name="T65" fmla="*/ 2147483647 h 1130"/>
                <a:gd name="T66" fmla="*/ 2147483647 w 1304"/>
                <a:gd name="T67" fmla="*/ 2147483647 h 1130"/>
                <a:gd name="T68" fmla="*/ 2147483647 w 1304"/>
                <a:gd name="T69" fmla="*/ 2147483647 h 1130"/>
                <a:gd name="T70" fmla="*/ 2147483647 w 1304"/>
                <a:gd name="T71" fmla="*/ 2147483647 h 1130"/>
                <a:gd name="T72" fmla="*/ 2147483647 w 1304"/>
                <a:gd name="T73" fmla="*/ 2147483647 h 1130"/>
                <a:gd name="T74" fmla="*/ 2147483647 w 1304"/>
                <a:gd name="T75" fmla="*/ 2147483647 h 1130"/>
                <a:gd name="T76" fmla="*/ 2147483647 w 1304"/>
                <a:gd name="T77" fmla="*/ 2147483647 h 1130"/>
                <a:gd name="T78" fmla="*/ 2147483647 w 1304"/>
                <a:gd name="T79" fmla="*/ 2147483647 h 1130"/>
                <a:gd name="T80" fmla="*/ 2147483647 w 1304"/>
                <a:gd name="T81" fmla="*/ 2147483647 h 1130"/>
                <a:gd name="T82" fmla="*/ 2147483647 w 1304"/>
                <a:gd name="T83" fmla="*/ 2147483647 h 1130"/>
                <a:gd name="T84" fmla="*/ 2147483647 w 1304"/>
                <a:gd name="T85" fmla="*/ 2147483647 h 1130"/>
                <a:gd name="T86" fmla="*/ 2147483647 w 1304"/>
                <a:gd name="T87" fmla="*/ 2147483647 h 1130"/>
                <a:gd name="T88" fmla="*/ 2147483647 w 1304"/>
                <a:gd name="T89" fmla="*/ 2147483647 h 1130"/>
                <a:gd name="T90" fmla="*/ 2147483647 w 1304"/>
                <a:gd name="T91" fmla="*/ 2147483647 h 1130"/>
                <a:gd name="T92" fmla="*/ 2147483647 w 1304"/>
                <a:gd name="T93" fmla="*/ 2147483647 h 1130"/>
                <a:gd name="T94" fmla="*/ 2147483647 w 1304"/>
                <a:gd name="T95" fmla="*/ 2147483647 h 1130"/>
                <a:gd name="T96" fmla="*/ 2147483647 w 1304"/>
                <a:gd name="T97" fmla="*/ 2147483647 h 1130"/>
                <a:gd name="T98" fmla="*/ 2147483647 w 1304"/>
                <a:gd name="T99" fmla="*/ 2147483647 h 1130"/>
                <a:gd name="T100" fmla="*/ 2147483647 w 1304"/>
                <a:gd name="T101" fmla="*/ 2147483647 h 1130"/>
                <a:gd name="T102" fmla="*/ 2147483647 w 1304"/>
                <a:gd name="T103" fmla="*/ 2147483647 h 1130"/>
                <a:gd name="T104" fmla="*/ 2147483647 w 1304"/>
                <a:gd name="T105" fmla="*/ 2147483647 h 1130"/>
                <a:gd name="T106" fmla="*/ 0 w 1304"/>
                <a:gd name="T107" fmla="*/ 2147483647 h 1130"/>
                <a:gd name="T108" fmla="*/ 2147483647 w 1304"/>
                <a:gd name="T109" fmla="*/ 2147483647 h 1130"/>
                <a:gd name="T110" fmla="*/ 2147483647 w 1304"/>
                <a:gd name="T111" fmla="*/ 2147483647 h 1130"/>
                <a:gd name="T112" fmla="*/ 2147483647 w 1304"/>
                <a:gd name="T113" fmla="*/ 2147483647 h 1130"/>
                <a:gd name="T114" fmla="*/ 2147483647 w 1304"/>
                <a:gd name="T115" fmla="*/ 2147483647 h 1130"/>
                <a:gd name="T116" fmla="*/ 2147483647 w 1304"/>
                <a:gd name="T117" fmla="*/ 2147483647 h 11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4"/>
                <a:gd name="T178" fmla="*/ 0 h 1130"/>
                <a:gd name="T179" fmla="*/ 1304 w 1304"/>
                <a:gd name="T180" fmla="*/ 1130 h 11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4" h="1130">
                  <a:moveTo>
                    <a:pt x="150" y="20"/>
                  </a:moveTo>
                  <a:lnTo>
                    <a:pt x="438" y="44"/>
                  </a:lnTo>
                  <a:lnTo>
                    <a:pt x="796" y="48"/>
                  </a:lnTo>
                  <a:lnTo>
                    <a:pt x="794" y="0"/>
                  </a:lnTo>
                  <a:lnTo>
                    <a:pt x="826" y="10"/>
                  </a:lnTo>
                  <a:lnTo>
                    <a:pt x="836" y="72"/>
                  </a:lnTo>
                  <a:lnTo>
                    <a:pt x="904" y="90"/>
                  </a:lnTo>
                  <a:lnTo>
                    <a:pt x="908" y="104"/>
                  </a:lnTo>
                  <a:lnTo>
                    <a:pt x="940" y="82"/>
                  </a:lnTo>
                  <a:lnTo>
                    <a:pt x="968" y="82"/>
                  </a:lnTo>
                  <a:lnTo>
                    <a:pt x="990" y="110"/>
                  </a:lnTo>
                  <a:lnTo>
                    <a:pt x="996" y="132"/>
                  </a:lnTo>
                  <a:lnTo>
                    <a:pt x="1016" y="108"/>
                  </a:lnTo>
                  <a:lnTo>
                    <a:pt x="1040" y="130"/>
                  </a:lnTo>
                  <a:lnTo>
                    <a:pt x="1064" y="148"/>
                  </a:lnTo>
                  <a:lnTo>
                    <a:pt x="1104" y="138"/>
                  </a:lnTo>
                  <a:lnTo>
                    <a:pt x="1122" y="114"/>
                  </a:lnTo>
                  <a:lnTo>
                    <a:pt x="1124" y="134"/>
                  </a:lnTo>
                  <a:lnTo>
                    <a:pt x="1180" y="132"/>
                  </a:lnTo>
                  <a:lnTo>
                    <a:pt x="1206" y="140"/>
                  </a:lnTo>
                  <a:lnTo>
                    <a:pt x="1258" y="140"/>
                  </a:lnTo>
                  <a:lnTo>
                    <a:pt x="1298" y="108"/>
                  </a:lnTo>
                  <a:lnTo>
                    <a:pt x="1304" y="130"/>
                  </a:lnTo>
                  <a:lnTo>
                    <a:pt x="1248" y="170"/>
                  </a:lnTo>
                  <a:lnTo>
                    <a:pt x="1242" y="148"/>
                  </a:lnTo>
                  <a:lnTo>
                    <a:pt x="1200" y="152"/>
                  </a:lnTo>
                  <a:lnTo>
                    <a:pt x="1182" y="172"/>
                  </a:lnTo>
                  <a:lnTo>
                    <a:pt x="1116" y="198"/>
                  </a:lnTo>
                  <a:lnTo>
                    <a:pt x="1070" y="258"/>
                  </a:lnTo>
                  <a:lnTo>
                    <a:pt x="1020" y="302"/>
                  </a:lnTo>
                  <a:lnTo>
                    <a:pt x="1122" y="254"/>
                  </a:lnTo>
                  <a:lnTo>
                    <a:pt x="1130" y="270"/>
                  </a:lnTo>
                  <a:lnTo>
                    <a:pt x="1116" y="308"/>
                  </a:lnTo>
                  <a:lnTo>
                    <a:pt x="1128" y="376"/>
                  </a:lnTo>
                  <a:lnTo>
                    <a:pt x="1146" y="364"/>
                  </a:lnTo>
                  <a:lnTo>
                    <a:pt x="1150" y="428"/>
                  </a:lnTo>
                  <a:lnTo>
                    <a:pt x="1132" y="432"/>
                  </a:lnTo>
                  <a:lnTo>
                    <a:pt x="1138" y="518"/>
                  </a:lnTo>
                  <a:lnTo>
                    <a:pt x="1088" y="520"/>
                  </a:lnTo>
                  <a:lnTo>
                    <a:pt x="1092" y="546"/>
                  </a:lnTo>
                  <a:lnTo>
                    <a:pt x="1082" y="570"/>
                  </a:lnTo>
                  <a:lnTo>
                    <a:pt x="1116" y="606"/>
                  </a:lnTo>
                  <a:lnTo>
                    <a:pt x="1076" y="610"/>
                  </a:lnTo>
                  <a:lnTo>
                    <a:pt x="1078" y="642"/>
                  </a:lnTo>
                  <a:lnTo>
                    <a:pt x="1108" y="638"/>
                  </a:lnTo>
                  <a:lnTo>
                    <a:pt x="1128" y="662"/>
                  </a:lnTo>
                  <a:lnTo>
                    <a:pt x="1126" y="682"/>
                  </a:lnTo>
                  <a:lnTo>
                    <a:pt x="1138" y="724"/>
                  </a:lnTo>
                  <a:lnTo>
                    <a:pt x="1168" y="726"/>
                  </a:lnTo>
                  <a:lnTo>
                    <a:pt x="1200" y="780"/>
                  </a:lnTo>
                  <a:lnTo>
                    <a:pt x="1252" y="770"/>
                  </a:lnTo>
                  <a:lnTo>
                    <a:pt x="1256" y="840"/>
                  </a:lnTo>
                  <a:lnTo>
                    <a:pt x="1296" y="842"/>
                  </a:lnTo>
                  <a:lnTo>
                    <a:pt x="1300" y="892"/>
                  </a:lnTo>
                  <a:lnTo>
                    <a:pt x="1262" y="896"/>
                  </a:lnTo>
                  <a:lnTo>
                    <a:pt x="1262" y="882"/>
                  </a:lnTo>
                  <a:lnTo>
                    <a:pt x="1246" y="880"/>
                  </a:lnTo>
                  <a:lnTo>
                    <a:pt x="1234" y="890"/>
                  </a:lnTo>
                  <a:lnTo>
                    <a:pt x="1238" y="940"/>
                  </a:lnTo>
                  <a:lnTo>
                    <a:pt x="1204" y="944"/>
                  </a:lnTo>
                  <a:lnTo>
                    <a:pt x="1198" y="992"/>
                  </a:lnTo>
                  <a:lnTo>
                    <a:pt x="1164" y="994"/>
                  </a:lnTo>
                  <a:lnTo>
                    <a:pt x="1166" y="1008"/>
                  </a:lnTo>
                  <a:lnTo>
                    <a:pt x="1192" y="1034"/>
                  </a:lnTo>
                  <a:lnTo>
                    <a:pt x="1162" y="1044"/>
                  </a:lnTo>
                  <a:lnTo>
                    <a:pt x="1132" y="1054"/>
                  </a:lnTo>
                  <a:lnTo>
                    <a:pt x="1116" y="1030"/>
                  </a:lnTo>
                  <a:lnTo>
                    <a:pt x="1116" y="998"/>
                  </a:lnTo>
                  <a:lnTo>
                    <a:pt x="1070" y="1000"/>
                  </a:lnTo>
                  <a:lnTo>
                    <a:pt x="1072" y="966"/>
                  </a:lnTo>
                  <a:lnTo>
                    <a:pt x="962" y="968"/>
                  </a:lnTo>
                  <a:lnTo>
                    <a:pt x="962" y="998"/>
                  </a:lnTo>
                  <a:lnTo>
                    <a:pt x="922" y="1004"/>
                  </a:lnTo>
                  <a:lnTo>
                    <a:pt x="924" y="1022"/>
                  </a:lnTo>
                  <a:lnTo>
                    <a:pt x="884" y="1020"/>
                  </a:lnTo>
                  <a:lnTo>
                    <a:pt x="882" y="970"/>
                  </a:lnTo>
                  <a:lnTo>
                    <a:pt x="806" y="972"/>
                  </a:lnTo>
                  <a:lnTo>
                    <a:pt x="808" y="1010"/>
                  </a:lnTo>
                  <a:lnTo>
                    <a:pt x="774" y="1006"/>
                  </a:lnTo>
                  <a:lnTo>
                    <a:pt x="796" y="1038"/>
                  </a:lnTo>
                  <a:lnTo>
                    <a:pt x="672" y="1038"/>
                  </a:lnTo>
                  <a:lnTo>
                    <a:pt x="674" y="1086"/>
                  </a:lnTo>
                  <a:lnTo>
                    <a:pt x="626" y="1088"/>
                  </a:lnTo>
                  <a:lnTo>
                    <a:pt x="624" y="1038"/>
                  </a:lnTo>
                  <a:lnTo>
                    <a:pt x="574" y="1040"/>
                  </a:lnTo>
                  <a:lnTo>
                    <a:pt x="580" y="1084"/>
                  </a:lnTo>
                  <a:lnTo>
                    <a:pt x="528" y="1084"/>
                  </a:lnTo>
                  <a:lnTo>
                    <a:pt x="530" y="1130"/>
                  </a:lnTo>
                  <a:lnTo>
                    <a:pt x="478" y="1130"/>
                  </a:lnTo>
                  <a:lnTo>
                    <a:pt x="478" y="1078"/>
                  </a:lnTo>
                  <a:lnTo>
                    <a:pt x="382" y="1078"/>
                  </a:lnTo>
                  <a:lnTo>
                    <a:pt x="382" y="1028"/>
                  </a:lnTo>
                  <a:lnTo>
                    <a:pt x="284" y="1022"/>
                  </a:lnTo>
                  <a:lnTo>
                    <a:pt x="224" y="1018"/>
                  </a:lnTo>
                  <a:lnTo>
                    <a:pt x="232" y="902"/>
                  </a:lnTo>
                  <a:lnTo>
                    <a:pt x="314" y="910"/>
                  </a:lnTo>
                  <a:lnTo>
                    <a:pt x="314" y="872"/>
                  </a:lnTo>
                  <a:lnTo>
                    <a:pt x="248" y="870"/>
                  </a:lnTo>
                  <a:lnTo>
                    <a:pt x="244" y="796"/>
                  </a:lnTo>
                  <a:lnTo>
                    <a:pt x="190" y="792"/>
                  </a:lnTo>
                  <a:lnTo>
                    <a:pt x="198" y="858"/>
                  </a:lnTo>
                  <a:lnTo>
                    <a:pt x="130" y="854"/>
                  </a:lnTo>
                  <a:lnTo>
                    <a:pt x="136" y="788"/>
                  </a:lnTo>
                  <a:lnTo>
                    <a:pt x="76" y="784"/>
                  </a:lnTo>
                  <a:lnTo>
                    <a:pt x="88" y="722"/>
                  </a:lnTo>
                  <a:lnTo>
                    <a:pt x="12" y="716"/>
                  </a:lnTo>
                  <a:lnTo>
                    <a:pt x="32" y="602"/>
                  </a:lnTo>
                  <a:lnTo>
                    <a:pt x="0" y="622"/>
                  </a:lnTo>
                  <a:lnTo>
                    <a:pt x="28" y="442"/>
                  </a:lnTo>
                  <a:lnTo>
                    <a:pt x="114" y="460"/>
                  </a:lnTo>
                  <a:lnTo>
                    <a:pt x="120" y="316"/>
                  </a:lnTo>
                  <a:lnTo>
                    <a:pt x="210" y="328"/>
                  </a:lnTo>
                  <a:lnTo>
                    <a:pt x="216" y="280"/>
                  </a:lnTo>
                  <a:lnTo>
                    <a:pt x="188" y="274"/>
                  </a:lnTo>
                  <a:lnTo>
                    <a:pt x="192" y="244"/>
                  </a:lnTo>
                  <a:lnTo>
                    <a:pt x="210" y="242"/>
                  </a:lnTo>
                  <a:lnTo>
                    <a:pt x="210" y="206"/>
                  </a:lnTo>
                  <a:lnTo>
                    <a:pt x="126" y="210"/>
                  </a:lnTo>
                  <a:lnTo>
                    <a:pt x="150" y="20"/>
                  </a:lnTo>
                  <a:close/>
                </a:path>
              </a:pathLst>
            </a:custGeom>
            <a:solidFill>
              <a:schemeClr val="tx2">
                <a:lumMod val="40000"/>
                <a:lumOff val="60000"/>
              </a:schemeClr>
            </a:solidFill>
            <a:ln w="635" cap="flat" cmpd="sng">
              <a:solidFill>
                <a:schemeClr val="accent1">
                  <a:lumMod val="75000"/>
                </a:schemeClr>
              </a:solidFill>
              <a:prstDash val="solid"/>
              <a:round/>
              <a:headEnd type="none" w="med" len="med"/>
              <a:tailEnd type="none" w="med" len="med"/>
            </a:ln>
            <a:effectLst/>
            <a:extLst/>
          </p:spPr>
          <p:txBody>
            <a:bodyPr/>
            <a:lstStyle/>
            <a:p>
              <a:pPr fontAlgn="auto">
                <a:spcBef>
                  <a:spcPts val="0"/>
                </a:spcBef>
                <a:spcAft>
                  <a:spcPts val="0"/>
                </a:spcAft>
                <a:defRPr/>
              </a:pPr>
              <a:endParaRPr lang="en-US" dirty="0">
                <a:solidFill>
                  <a:srgbClr val="FFC000"/>
                </a:solidFill>
                <a:latin typeface="+mn-lt"/>
              </a:endParaRPr>
            </a:p>
          </p:txBody>
        </p:sp>
        <p:sp>
          <p:nvSpPr>
            <p:cNvPr id="26" name="Freeform 23"/>
            <p:cNvSpPr>
              <a:spLocks/>
            </p:cNvSpPr>
            <p:nvPr/>
          </p:nvSpPr>
          <p:spPr bwMode="ltGray">
            <a:xfrm>
              <a:off x="5799117" y="5299916"/>
              <a:ext cx="646669" cy="253358"/>
            </a:xfrm>
            <a:custGeom>
              <a:avLst/>
              <a:gdLst>
                <a:gd name="T0" fmla="*/ 2147483647 w 1312"/>
                <a:gd name="T1" fmla="*/ 2147483647 h 516"/>
                <a:gd name="T2" fmla="*/ 2147483647 w 1312"/>
                <a:gd name="T3" fmla="*/ 2147483647 h 516"/>
                <a:gd name="T4" fmla="*/ 2147483647 w 1312"/>
                <a:gd name="T5" fmla="*/ 2147483647 h 516"/>
                <a:gd name="T6" fmla="*/ 2147483647 w 1312"/>
                <a:gd name="T7" fmla="*/ 2147483647 h 516"/>
                <a:gd name="T8" fmla="*/ 2147483647 w 1312"/>
                <a:gd name="T9" fmla="*/ 2147483647 h 516"/>
                <a:gd name="T10" fmla="*/ 2147483647 w 1312"/>
                <a:gd name="T11" fmla="*/ 2147483647 h 516"/>
                <a:gd name="T12" fmla="*/ 2147483647 w 1312"/>
                <a:gd name="T13" fmla="*/ 2147483647 h 516"/>
                <a:gd name="T14" fmla="*/ 2147483647 w 1312"/>
                <a:gd name="T15" fmla="*/ 2147483647 h 516"/>
                <a:gd name="T16" fmla="*/ 2147483647 w 1312"/>
                <a:gd name="T17" fmla="*/ 2147483647 h 516"/>
                <a:gd name="T18" fmla="*/ 2147483647 w 1312"/>
                <a:gd name="T19" fmla="*/ 2147483647 h 516"/>
                <a:gd name="T20" fmla="*/ 2147483647 w 1312"/>
                <a:gd name="T21" fmla="*/ 2147483647 h 516"/>
                <a:gd name="T22" fmla="*/ 2147483647 w 1312"/>
                <a:gd name="T23" fmla="*/ 0 h 516"/>
                <a:gd name="T24" fmla="*/ 2147483647 w 1312"/>
                <a:gd name="T25" fmla="*/ 2147483647 h 516"/>
                <a:gd name="T26" fmla="*/ 2147483647 w 1312"/>
                <a:gd name="T27" fmla="*/ 2147483647 h 516"/>
                <a:gd name="T28" fmla="*/ 2147483647 w 1312"/>
                <a:gd name="T29" fmla="*/ 2147483647 h 516"/>
                <a:gd name="T30" fmla="*/ 2147483647 w 1312"/>
                <a:gd name="T31" fmla="*/ 2147483647 h 516"/>
                <a:gd name="T32" fmla="*/ 2147483647 w 1312"/>
                <a:gd name="T33" fmla="*/ 2147483647 h 516"/>
                <a:gd name="T34" fmla="*/ 2147483647 w 1312"/>
                <a:gd name="T35" fmla="*/ 2147483647 h 516"/>
                <a:gd name="T36" fmla="*/ 2147483647 w 1312"/>
                <a:gd name="T37" fmla="*/ 2147483647 h 516"/>
                <a:gd name="T38" fmla="*/ 2147483647 w 1312"/>
                <a:gd name="T39" fmla="*/ 2147483647 h 516"/>
                <a:gd name="T40" fmla="*/ 2147483647 w 1312"/>
                <a:gd name="T41" fmla="*/ 2147483647 h 516"/>
                <a:gd name="T42" fmla="*/ 2147483647 w 1312"/>
                <a:gd name="T43" fmla="*/ 2147483647 h 516"/>
                <a:gd name="T44" fmla="*/ 2147483647 w 1312"/>
                <a:gd name="T45" fmla="*/ 2147483647 h 516"/>
                <a:gd name="T46" fmla="*/ 2147483647 w 1312"/>
                <a:gd name="T47" fmla="*/ 2147483647 h 516"/>
                <a:gd name="T48" fmla="*/ 2147483647 w 1312"/>
                <a:gd name="T49" fmla="*/ 2147483647 h 516"/>
                <a:gd name="T50" fmla="*/ 2147483647 w 1312"/>
                <a:gd name="T51" fmla="*/ 2147483647 h 516"/>
                <a:gd name="T52" fmla="*/ 2147483647 w 1312"/>
                <a:gd name="T53" fmla="*/ 2147483647 h 516"/>
                <a:gd name="T54" fmla="*/ 2147483647 w 1312"/>
                <a:gd name="T55" fmla="*/ 2147483647 h 516"/>
                <a:gd name="T56" fmla="*/ 2147483647 w 1312"/>
                <a:gd name="T57" fmla="*/ 2147483647 h 516"/>
                <a:gd name="T58" fmla="*/ 2147483647 w 1312"/>
                <a:gd name="T59" fmla="*/ 2147483647 h 516"/>
                <a:gd name="T60" fmla="*/ 2147483647 w 1312"/>
                <a:gd name="T61" fmla="*/ 2147483647 h 516"/>
                <a:gd name="T62" fmla="*/ 2147483647 w 1312"/>
                <a:gd name="T63" fmla="*/ 2147483647 h 516"/>
                <a:gd name="T64" fmla="*/ 2147483647 w 1312"/>
                <a:gd name="T65" fmla="*/ 2147483647 h 516"/>
                <a:gd name="T66" fmla="*/ 0 w 1312"/>
                <a:gd name="T67" fmla="*/ 2147483647 h 516"/>
                <a:gd name="T68" fmla="*/ 2147483647 w 1312"/>
                <a:gd name="T69" fmla="*/ 2147483647 h 516"/>
                <a:gd name="T70" fmla="*/ 2147483647 w 1312"/>
                <a:gd name="T71" fmla="*/ 2147483647 h 516"/>
                <a:gd name="T72" fmla="*/ 2147483647 w 1312"/>
                <a:gd name="T73" fmla="*/ 2147483647 h 516"/>
                <a:gd name="T74" fmla="*/ 2147483647 w 1312"/>
                <a:gd name="T75" fmla="*/ 2147483647 h 5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12"/>
                <a:gd name="T115" fmla="*/ 0 h 516"/>
                <a:gd name="T116" fmla="*/ 1312 w 1312"/>
                <a:gd name="T117" fmla="*/ 516 h 5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12" h="516">
                  <a:moveTo>
                    <a:pt x="94" y="62"/>
                  </a:moveTo>
                  <a:lnTo>
                    <a:pt x="166" y="64"/>
                  </a:lnTo>
                  <a:lnTo>
                    <a:pt x="166" y="116"/>
                  </a:lnTo>
                  <a:lnTo>
                    <a:pt x="260" y="114"/>
                  </a:lnTo>
                  <a:lnTo>
                    <a:pt x="260" y="166"/>
                  </a:lnTo>
                  <a:lnTo>
                    <a:pt x="314" y="166"/>
                  </a:lnTo>
                  <a:lnTo>
                    <a:pt x="314" y="118"/>
                  </a:lnTo>
                  <a:lnTo>
                    <a:pt x="360" y="118"/>
                  </a:lnTo>
                  <a:lnTo>
                    <a:pt x="360" y="72"/>
                  </a:lnTo>
                  <a:lnTo>
                    <a:pt x="406" y="72"/>
                  </a:lnTo>
                  <a:lnTo>
                    <a:pt x="406" y="122"/>
                  </a:lnTo>
                  <a:lnTo>
                    <a:pt x="460" y="122"/>
                  </a:lnTo>
                  <a:lnTo>
                    <a:pt x="458" y="74"/>
                  </a:lnTo>
                  <a:lnTo>
                    <a:pt x="582" y="74"/>
                  </a:lnTo>
                  <a:lnTo>
                    <a:pt x="556" y="40"/>
                  </a:lnTo>
                  <a:lnTo>
                    <a:pt x="592" y="42"/>
                  </a:lnTo>
                  <a:lnTo>
                    <a:pt x="590" y="8"/>
                  </a:lnTo>
                  <a:lnTo>
                    <a:pt x="668" y="8"/>
                  </a:lnTo>
                  <a:lnTo>
                    <a:pt x="666" y="56"/>
                  </a:lnTo>
                  <a:lnTo>
                    <a:pt x="712" y="56"/>
                  </a:lnTo>
                  <a:lnTo>
                    <a:pt x="704" y="42"/>
                  </a:lnTo>
                  <a:lnTo>
                    <a:pt x="748" y="32"/>
                  </a:lnTo>
                  <a:lnTo>
                    <a:pt x="746" y="4"/>
                  </a:lnTo>
                  <a:lnTo>
                    <a:pt x="856" y="0"/>
                  </a:lnTo>
                  <a:lnTo>
                    <a:pt x="856" y="36"/>
                  </a:lnTo>
                  <a:lnTo>
                    <a:pt x="898" y="36"/>
                  </a:lnTo>
                  <a:lnTo>
                    <a:pt x="902" y="60"/>
                  </a:lnTo>
                  <a:lnTo>
                    <a:pt x="916" y="90"/>
                  </a:lnTo>
                  <a:lnTo>
                    <a:pt x="974" y="72"/>
                  </a:lnTo>
                  <a:lnTo>
                    <a:pt x="1024" y="70"/>
                  </a:lnTo>
                  <a:lnTo>
                    <a:pt x="1030" y="108"/>
                  </a:lnTo>
                  <a:lnTo>
                    <a:pt x="1064" y="106"/>
                  </a:lnTo>
                  <a:lnTo>
                    <a:pt x="1066" y="128"/>
                  </a:lnTo>
                  <a:lnTo>
                    <a:pt x="1100" y="128"/>
                  </a:lnTo>
                  <a:lnTo>
                    <a:pt x="1104" y="140"/>
                  </a:lnTo>
                  <a:lnTo>
                    <a:pt x="1170" y="134"/>
                  </a:lnTo>
                  <a:lnTo>
                    <a:pt x="1174" y="170"/>
                  </a:lnTo>
                  <a:lnTo>
                    <a:pt x="1286" y="154"/>
                  </a:lnTo>
                  <a:lnTo>
                    <a:pt x="1292" y="196"/>
                  </a:lnTo>
                  <a:lnTo>
                    <a:pt x="1276" y="200"/>
                  </a:lnTo>
                  <a:lnTo>
                    <a:pt x="1278" y="242"/>
                  </a:lnTo>
                  <a:lnTo>
                    <a:pt x="1312" y="234"/>
                  </a:lnTo>
                  <a:lnTo>
                    <a:pt x="1312" y="284"/>
                  </a:lnTo>
                  <a:lnTo>
                    <a:pt x="1270" y="360"/>
                  </a:lnTo>
                  <a:lnTo>
                    <a:pt x="1180" y="404"/>
                  </a:lnTo>
                  <a:lnTo>
                    <a:pt x="1184" y="440"/>
                  </a:lnTo>
                  <a:lnTo>
                    <a:pt x="1094" y="442"/>
                  </a:lnTo>
                  <a:lnTo>
                    <a:pt x="1084" y="494"/>
                  </a:lnTo>
                  <a:lnTo>
                    <a:pt x="962" y="512"/>
                  </a:lnTo>
                  <a:lnTo>
                    <a:pt x="936" y="516"/>
                  </a:lnTo>
                  <a:lnTo>
                    <a:pt x="932" y="462"/>
                  </a:lnTo>
                  <a:lnTo>
                    <a:pt x="920" y="482"/>
                  </a:lnTo>
                  <a:lnTo>
                    <a:pt x="858" y="482"/>
                  </a:lnTo>
                  <a:lnTo>
                    <a:pt x="860" y="452"/>
                  </a:lnTo>
                  <a:lnTo>
                    <a:pt x="804" y="460"/>
                  </a:lnTo>
                  <a:lnTo>
                    <a:pt x="806" y="420"/>
                  </a:lnTo>
                  <a:lnTo>
                    <a:pt x="790" y="420"/>
                  </a:lnTo>
                  <a:lnTo>
                    <a:pt x="794" y="386"/>
                  </a:lnTo>
                  <a:lnTo>
                    <a:pt x="780" y="386"/>
                  </a:lnTo>
                  <a:lnTo>
                    <a:pt x="780" y="352"/>
                  </a:lnTo>
                  <a:lnTo>
                    <a:pt x="726" y="356"/>
                  </a:lnTo>
                  <a:lnTo>
                    <a:pt x="726" y="336"/>
                  </a:lnTo>
                  <a:lnTo>
                    <a:pt x="682" y="336"/>
                  </a:lnTo>
                  <a:lnTo>
                    <a:pt x="686" y="362"/>
                  </a:lnTo>
                  <a:lnTo>
                    <a:pt x="628" y="362"/>
                  </a:lnTo>
                  <a:lnTo>
                    <a:pt x="638" y="402"/>
                  </a:lnTo>
                  <a:lnTo>
                    <a:pt x="148" y="394"/>
                  </a:lnTo>
                  <a:lnTo>
                    <a:pt x="0" y="388"/>
                  </a:lnTo>
                  <a:lnTo>
                    <a:pt x="0" y="348"/>
                  </a:lnTo>
                  <a:lnTo>
                    <a:pt x="44" y="348"/>
                  </a:lnTo>
                  <a:lnTo>
                    <a:pt x="44" y="198"/>
                  </a:lnTo>
                  <a:lnTo>
                    <a:pt x="112" y="202"/>
                  </a:lnTo>
                  <a:lnTo>
                    <a:pt x="114" y="154"/>
                  </a:lnTo>
                  <a:lnTo>
                    <a:pt x="60" y="160"/>
                  </a:lnTo>
                  <a:lnTo>
                    <a:pt x="80" y="60"/>
                  </a:lnTo>
                  <a:lnTo>
                    <a:pt x="94" y="62"/>
                  </a:lnTo>
                  <a:close/>
                </a:path>
              </a:pathLst>
            </a:custGeom>
            <a:solidFill>
              <a:schemeClr val="tx2">
                <a:lumMod val="20000"/>
                <a:lumOff val="80000"/>
              </a:schemeClr>
            </a:solidFill>
            <a:ln w="635" cmpd="sng">
              <a:solidFill>
                <a:schemeClr val="accent1">
                  <a:lumMod val="75000"/>
                </a:schemeClr>
              </a:solidFill>
              <a:round/>
              <a:headEnd/>
              <a:tailEnd/>
            </a:ln>
          </p:spPr>
          <p:txBody>
            <a:bodyPr/>
            <a:lstStyle/>
            <a:p>
              <a:pPr fontAlgn="auto">
                <a:spcBef>
                  <a:spcPts val="0"/>
                </a:spcBef>
                <a:spcAft>
                  <a:spcPts val="0"/>
                </a:spcAft>
                <a:defRPr/>
              </a:pPr>
              <a:endParaRPr lang="en-US" dirty="0">
                <a:solidFill>
                  <a:srgbClr val="FFC000"/>
                </a:solidFill>
                <a:latin typeface="+mn-lt"/>
              </a:endParaRPr>
            </a:p>
          </p:txBody>
        </p:sp>
      </p:grpSp>
      <p:pic>
        <p:nvPicPr>
          <p:cNvPr id="27" name="Picture 31"/>
          <p:cNvPicPr>
            <a:picLocks noChangeAspect="1"/>
          </p:cNvPicPr>
          <p:nvPr userDrawn="1"/>
        </p:nvPicPr>
        <p:blipFill>
          <a:blip r:embed="rId2"/>
          <a:srcRect/>
          <a:stretch>
            <a:fillRect/>
          </a:stretch>
        </p:blipFill>
        <p:spPr bwMode="black">
          <a:xfrm>
            <a:off x="290513" y="163513"/>
            <a:ext cx="1108075" cy="214312"/>
          </a:xfrm>
          <a:prstGeom prst="rect">
            <a:avLst/>
          </a:prstGeom>
          <a:noFill/>
          <a:ln w="9525">
            <a:noFill/>
            <a:miter lim="800000"/>
            <a:headEnd/>
            <a:tailEnd/>
          </a:ln>
        </p:spPr>
      </p:pic>
      <p:cxnSp>
        <p:nvCxnSpPr>
          <p:cNvPr id="28" name="Straight Connector 32"/>
          <p:cNvCxnSpPr/>
          <p:nvPr userDrawn="1"/>
        </p:nvCxnSpPr>
        <p:spPr>
          <a:xfrm>
            <a:off x="1565275" y="146050"/>
            <a:ext cx="0" cy="260350"/>
          </a:xfrm>
          <a:prstGeom prst="line">
            <a:avLst/>
          </a:prstGeom>
          <a:ln w="3175"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9" name="Picture 33"/>
          <p:cNvPicPr>
            <a:picLocks noChangeAspect="1"/>
          </p:cNvPicPr>
          <p:nvPr userDrawn="1"/>
        </p:nvPicPr>
        <p:blipFill>
          <a:blip r:embed="rId3"/>
          <a:srcRect/>
          <a:stretch>
            <a:fillRect/>
          </a:stretch>
        </p:blipFill>
        <p:spPr bwMode="black">
          <a:xfrm>
            <a:off x="1866900" y="196850"/>
            <a:ext cx="3390900" cy="209550"/>
          </a:xfrm>
          <a:prstGeom prst="rect">
            <a:avLst/>
          </a:prstGeom>
          <a:noFill/>
          <a:ln w="9525">
            <a:noFill/>
            <a:miter lim="800000"/>
            <a:headEnd/>
            <a:tailEnd/>
          </a:ln>
        </p:spPr>
      </p:pic>
      <p:sp>
        <p:nvSpPr>
          <p:cNvPr id="35" name="Title 14"/>
          <p:cNvSpPr>
            <a:spLocks noGrp="1"/>
          </p:cNvSpPr>
          <p:nvPr>
            <p:ph type="title"/>
          </p:nvPr>
        </p:nvSpPr>
        <p:spPr>
          <a:xfrm>
            <a:off x="381000" y="3556000"/>
            <a:ext cx="8382000" cy="787400"/>
          </a:xfrm>
        </p:spPr>
        <p:txBody>
          <a:bodyPr rtlCol="0" anchor="t">
            <a:normAutofit/>
          </a:bodyPr>
          <a:lstStyle>
            <a:lvl1pPr algn="ctr">
              <a:defRPr lang="en-US" sz="4000">
                <a:solidFill>
                  <a:schemeClr val="bg1"/>
                </a:solidFill>
              </a:defRPr>
            </a:lvl1pPr>
          </a:lstStyle>
          <a:p>
            <a:pPr lvl="0"/>
            <a:r>
              <a:rPr lang="en-US" dirty="0" smtClean="0"/>
              <a:t>Click to edit Master title style</a:t>
            </a:r>
            <a:endParaRPr lang="en-US" dirty="0"/>
          </a:p>
        </p:txBody>
      </p:sp>
      <p:sp>
        <p:nvSpPr>
          <p:cNvPr id="36" name="Subtitle 5"/>
          <p:cNvSpPr>
            <a:spLocks noGrp="1"/>
          </p:cNvSpPr>
          <p:nvPr>
            <p:ph type="subTitle" idx="4294967295"/>
          </p:nvPr>
        </p:nvSpPr>
        <p:spPr>
          <a:xfrm>
            <a:off x="381000" y="4343400"/>
            <a:ext cx="8382000" cy="838200"/>
          </a:xfrm>
        </p:spPr>
        <p:txBody>
          <a:bodyPr>
            <a:normAutofit/>
          </a:bodyPr>
          <a:lstStyle>
            <a:lvl1pPr marL="0" indent="0" algn="ctr">
              <a:buNone/>
              <a:defRPr sz="2400">
                <a:solidFill>
                  <a:schemeClr val="bg1">
                    <a:lumMod val="75000"/>
                  </a:schemeClr>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331228EE-FF9A-432D-A2C3-1660F12331AF}" type="datetime1">
              <a:rPr lang="en-US" smtClean="0"/>
              <a:t>10/31/2016</a:t>
            </a:fld>
            <a:endParaRPr lang="en-US" dirty="0"/>
          </a:p>
        </p:txBody>
      </p:sp>
      <p:sp>
        <p:nvSpPr>
          <p:cNvPr id="5" name="Footer Placeholder 7"/>
          <p:cNvSpPr>
            <a:spLocks noGrp="1"/>
          </p:cNvSpPr>
          <p:nvPr>
            <p:ph type="ftr" sz="quarter" idx="11"/>
          </p:nvPr>
        </p:nvSpPr>
        <p:spPr>
          <a:xfrm>
            <a:off x="2209800" y="6515100"/>
            <a:ext cx="4724400" cy="365125"/>
          </a:xfrm>
        </p:spPr>
        <p:txBody>
          <a:bodyPr/>
          <a:lstStyle>
            <a:lvl1pPr>
              <a:defRPr/>
            </a:lvl1pPr>
          </a:lstStyle>
          <a:p>
            <a:pPr>
              <a:defRPr/>
            </a:pPr>
            <a:r>
              <a:rPr lang="en-US" dirty="0"/>
              <a:t>Privileged and Business sensitive pursuant to FOIA Exemption 4</a:t>
            </a:r>
          </a:p>
        </p:txBody>
      </p:sp>
      <p:sp>
        <p:nvSpPr>
          <p:cNvPr id="6" name="Slide Number Placeholder 8"/>
          <p:cNvSpPr>
            <a:spLocks noGrp="1"/>
          </p:cNvSpPr>
          <p:nvPr>
            <p:ph type="sldNum" sz="quarter" idx="12"/>
          </p:nvPr>
        </p:nvSpPr>
        <p:spPr/>
        <p:txBody>
          <a:bodyPr/>
          <a:lstStyle>
            <a:lvl1pPr>
              <a:defRPr/>
            </a:lvl1pPr>
          </a:lstStyle>
          <a:p>
            <a:pPr>
              <a:defRPr/>
            </a:pPr>
            <a:fld id="{60749ACE-F432-435E-A8A0-DCD74C99FBC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pPr>
              <a:defRPr/>
            </a:pPr>
            <a:fld id="{A470076B-7A83-4FEC-962C-2A596F76E2B6}" type="datetime1">
              <a:rPr lang="en-US" smtClean="0"/>
              <a:t>10/31/2016</a:t>
            </a:fld>
            <a:endParaRPr lang="en-US" dirty="0"/>
          </a:p>
        </p:txBody>
      </p:sp>
      <p:sp>
        <p:nvSpPr>
          <p:cNvPr id="6" name="Footer Placeholder 8"/>
          <p:cNvSpPr>
            <a:spLocks noGrp="1"/>
          </p:cNvSpPr>
          <p:nvPr>
            <p:ph type="ftr" sz="quarter" idx="11"/>
          </p:nvPr>
        </p:nvSpPr>
        <p:spPr>
          <a:xfrm>
            <a:off x="2209800" y="6515100"/>
            <a:ext cx="4724400" cy="365125"/>
          </a:xfrm>
        </p:spPr>
        <p:txBody>
          <a:bodyPr/>
          <a:lstStyle>
            <a:lvl1pPr>
              <a:defRPr/>
            </a:lvl1pPr>
          </a:lstStyle>
          <a:p>
            <a:pPr>
              <a:defRPr/>
            </a:pPr>
            <a:r>
              <a:rPr lang="en-US" dirty="0"/>
              <a:t>Privileged and Business sensitive pursuant to FOIA Exemption 4</a:t>
            </a:r>
          </a:p>
        </p:txBody>
      </p:sp>
      <p:sp>
        <p:nvSpPr>
          <p:cNvPr id="7" name="Slide Number Placeholder 9"/>
          <p:cNvSpPr>
            <a:spLocks noGrp="1"/>
          </p:cNvSpPr>
          <p:nvPr>
            <p:ph type="sldNum" sz="quarter" idx="12"/>
          </p:nvPr>
        </p:nvSpPr>
        <p:spPr/>
        <p:txBody>
          <a:bodyPr/>
          <a:lstStyle>
            <a:lvl1pPr>
              <a:defRPr/>
            </a:lvl1pPr>
          </a:lstStyle>
          <a:p>
            <a:pPr>
              <a:defRPr/>
            </a:pPr>
            <a:fld id="{3E5B4B04-1EC6-498F-B5F4-38B8641B159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1" y="663323"/>
            <a:ext cx="8093374" cy="632077"/>
          </a:xfrm>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a:lstStyle>
            <a:lvl1pPr>
              <a:defRPr/>
            </a:lvl1pPr>
          </a:lstStyle>
          <a:p>
            <a:pPr>
              <a:defRPr/>
            </a:pPr>
            <a:fld id="{F45FDC06-E2B9-45F5-A960-4B99C6C3E3E6}" type="datetime1">
              <a:rPr lang="en-US" smtClean="0"/>
              <a:t>10/31/2016</a:t>
            </a:fld>
            <a:endParaRPr lang="en-US" dirty="0"/>
          </a:p>
        </p:txBody>
      </p:sp>
      <p:sp>
        <p:nvSpPr>
          <p:cNvPr id="4" name="Footer Placeholder 6"/>
          <p:cNvSpPr>
            <a:spLocks noGrp="1"/>
          </p:cNvSpPr>
          <p:nvPr>
            <p:ph type="ftr" sz="quarter" idx="11"/>
          </p:nvPr>
        </p:nvSpPr>
        <p:spPr>
          <a:xfrm>
            <a:off x="2209800" y="6515100"/>
            <a:ext cx="4724400" cy="365125"/>
          </a:xfrm>
        </p:spPr>
        <p:txBody>
          <a:bodyPr/>
          <a:lstStyle>
            <a:lvl1pPr>
              <a:defRPr/>
            </a:lvl1pPr>
          </a:lstStyle>
          <a:p>
            <a:pPr>
              <a:defRPr/>
            </a:pPr>
            <a:r>
              <a:rPr lang="en-US" dirty="0"/>
              <a:t>Privileged and Business sensitive pursuant to FOIA Exemption 4</a:t>
            </a:r>
          </a:p>
        </p:txBody>
      </p:sp>
      <p:sp>
        <p:nvSpPr>
          <p:cNvPr id="5" name="Slide Number Placeholder 7"/>
          <p:cNvSpPr>
            <a:spLocks noGrp="1"/>
          </p:cNvSpPr>
          <p:nvPr>
            <p:ph type="sldNum" sz="quarter" idx="12"/>
          </p:nvPr>
        </p:nvSpPr>
        <p:spPr/>
        <p:txBody>
          <a:bodyPr/>
          <a:lstStyle>
            <a:lvl1pPr>
              <a:defRPr/>
            </a:lvl1pPr>
          </a:lstStyle>
          <a:p>
            <a:pPr>
              <a:defRPr/>
            </a:pPr>
            <a:fld id="{566BCF81-CEF7-4C4B-AA8C-10A2405BB7C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B951239D-C227-4EE9-B093-F7B15F53BFB4}" type="datetime1">
              <a:rPr lang="en-US" smtClean="0"/>
              <a:t>10/31/2016</a:t>
            </a:fld>
            <a:endParaRPr lang="en-US" dirty="0"/>
          </a:p>
        </p:txBody>
      </p:sp>
      <p:sp>
        <p:nvSpPr>
          <p:cNvPr id="3" name="Footer Placeholder 5"/>
          <p:cNvSpPr>
            <a:spLocks noGrp="1"/>
          </p:cNvSpPr>
          <p:nvPr>
            <p:ph type="ftr" sz="quarter" idx="11"/>
          </p:nvPr>
        </p:nvSpPr>
        <p:spPr>
          <a:xfrm>
            <a:off x="2209800" y="6515100"/>
            <a:ext cx="4724400" cy="365125"/>
          </a:xfrm>
        </p:spPr>
        <p:txBody>
          <a:bodyPr/>
          <a:lstStyle>
            <a:lvl1pPr>
              <a:defRPr/>
            </a:lvl1pPr>
          </a:lstStyle>
          <a:p>
            <a:pPr>
              <a:defRPr/>
            </a:pPr>
            <a:r>
              <a:rPr lang="en-US" dirty="0"/>
              <a:t>Privileged and Business sensitive pursuant to FOIA Exemption 4</a:t>
            </a:r>
          </a:p>
        </p:txBody>
      </p:sp>
      <p:sp>
        <p:nvSpPr>
          <p:cNvPr id="4" name="Slide Number Placeholder 6"/>
          <p:cNvSpPr>
            <a:spLocks noGrp="1"/>
          </p:cNvSpPr>
          <p:nvPr>
            <p:ph type="sldNum" sz="quarter" idx="12"/>
          </p:nvPr>
        </p:nvSpPr>
        <p:spPr/>
        <p:txBody>
          <a:bodyPr/>
          <a:lstStyle>
            <a:lvl1pPr>
              <a:defRPr/>
            </a:lvl1pPr>
          </a:lstStyle>
          <a:p>
            <a:pPr>
              <a:defRPr/>
            </a:pPr>
            <a:fld id="{8883830F-4074-4F04-A0A3-CF0A42F5AF4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EAAAD6AF-D83C-4478-8898-BCEF780C02EA}" type="datetime1">
              <a:rPr lang="en-US" smtClean="0"/>
              <a:t>10/31/2016</a:t>
            </a:fld>
            <a:endParaRPr lang="en-US" dirty="0"/>
          </a:p>
        </p:txBody>
      </p:sp>
      <p:sp>
        <p:nvSpPr>
          <p:cNvPr id="6" name="Footer Placeholder 8"/>
          <p:cNvSpPr>
            <a:spLocks noGrp="1"/>
          </p:cNvSpPr>
          <p:nvPr>
            <p:ph type="ftr" sz="quarter" idx="11"/>
          </p:nvPr>
        </p:nvSpPr>
        <p:spPr>
          <a:xfrm>
            <a:off x="2209800" y="6515100"/>
            <a:ext cx="4724400" cy="365125"/>
          </a:xfrm>
        </p:spPr>
        <p:txBody>
          <a:bodyPr/>
          <a:lstStyle>
            <a:lvl1pPr>
              <a:defRPr/>
            </a:lvl1pPr>
          </a:lstStyle>
          <a:p>
            <a:pPr>
              <a:defRPr/>
            </a:pPr>
            <a:r>
              <a:rPr lang="en-US" dirty="0"/>
              <a:t>Privileged and Business sensitive pursuant to FOIA Exemption 4</a:t>
            </a:r>
          </a:p>
        </p:txBody>
      </p:sp>
      <p:sp>
        <p:nvSpPr>
          <p:cNvPr id="7" name="Slide Number Placeholder 9"/>
          <p:cNvSpPr>
            <a:spLocks noGrp="1"/>
          </p:cNvSpPr>
          <p:nvPr>
            <p:ph type="sldNum" sz="quarter" idx="12"/>
          </p:nvPr>
        </p:nvSpPr>
        <p:spPr/>
        <p:txBody>
          <a:bodyPr/>
          <a:lstStyle>
            <a:lvl1pPr>
              <a:defRPr/>
            </a:lvl1pPr>
          </a:lstStyle>
          <a:p>
            <a:pPr>
              <a:defRPr/>
            </a:pPr>
            <a:fld id="{D1224BF5-A874-4355-A340-C6E2DB519C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6213" y="663575"/>
            <a:ext cx="8221662" cy="631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79388" y="1371600"/>
            <a:ext cx="8229600" cy="5084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0975" y="65151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8B51C83-B3D9-4DFE-94EE-E5C580829BDB}" type="datetime1">
              <a:rPr lang="en-US" smtClean="0"/>
              <a:t>10/31/2016</a:t>
            </a:fld>
            <a:endParaRPr lang="en-US" dirty="0"/>
          </a:p>
        </p:txBody>
      </p:sp>
      <p:sp>
        <p:nvSpPr>
          <p:cNvPr id="6" name="Slide Number Placeholder 5"/>
          <p:cNvSpPr>
            <a:spLocks noGrp="1"/>
          </p:cNvSpPr>
          <p:nvPr>
            <p:ph type="sldNum" sz="quarter" idx="4"/>
          </p:nvPr>
        </p:nvSpPr>
        <p:spPr>
          <a:xfrm>
            <a:off x="8299450" y="6403975"/>
            <a:ext cx="6889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cs typeface="Arial"/>
              </a:defRPr>
            </a:lvl1pPr>
          </a:lstStyle>
          <a:p>
            <a:pPr>
              <a:defRPr/>
            </a:pPr>
            <a:fld id="{C0F053A1-2B04-4B67-A044-001922A1823B}" type="slidenum">
              <a:rPr lang="en-US"/>
              <a:pPr>
                <a:defRPr/>
              </a:pPr>
              <a:t>‹#›</a:t>
            </a:fld>
            <a:endParaRPr lang="en-US" dirty="0"/>
          </a:p>
        </p:txBody>
      </p:sp>
      <p:sp>
        <p:nvSpPr>
          <p:cNvPr id="7" name="Rectangle 6"/>
          <p:cNvSpPr/>
          <p:nvPr userDrawn="1"/>
        </p:nvSpPr>
        <p:spPr>
          <a:xfrm>
            <a:off x="-11113" y="0"/>
            <a:ext cx="9166226" cy="5207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9"/>
          <p:cNvPicPr>
            <a:picLocks noChangeAspect="1"/>
          </p:cNvPicPr>
          <p:nvPr userDrawn="1"/>
        </p:nvPicPr>
        <p:blipFill>
          <a:blip r:embed="rId9"/>
          <a:srcRect/>
          <a:stretch>
            <a:fillRect/>
          </a:stretch>
        </p:blipFill>
        <p:spPr bwMode="auto">
          <a:xfrm>
            <a:off x="290513" y="163513"/>
            <a:ext cx="1108075" cy="214312"/>
          </a:xfrm>
          <a:prstGeom prst="rect">
            <a:avLst/>
          </a:prstGeom>
          <a:noFill/>
          <a:ln w="9525">
            <a:noFill/>
            <a:miter lim="800000"/>
            <a:headEnd/>
            <a:tailEnd/>
          </a:ln>
        </p:spPr>
      </p:pic>
      <p:cxnSp>
        <p:nvCxnSpPr>
          <p:cNvPr id="11" name="Straight Connector 10"/>
          <p:cNvCxnSpPr/>
          <p:nvPr userDrawn="1"/>
        </p:nvCxnSpPr>
        <p:spPr bwMode="gray">
          <a:xfrm>
            <a:off x="1565275" y="146050"/>
            <a:ext cx="0" cy="260350"/>
          </a:xfrm>
          <a:prstGeom prst="line">
            <a:avLst/>
          </a:prstGeom>
          <a:ln w="3175"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bwMode="gray">
          <a:xfrm>
            <a:off x="-46038" y="587375"/>
            <a:ext cx="9266238" cy="0"/>
          </a:xfrm>
          <a:prstGeom prst="line">
            <a:avLst/>
          </a:prstGeom>
          <a:ln w="57150" cmpd="sng">
            <a:solidFill>
              <a:srgbClr val="953735"/>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04800" y="1295400"/>
            <a:ext cx="8839200" cy="0"/>
          </a:xfrm>
          <a:prstGeom prst="line">
            <a:avLst/>
          </a:prstGeom>
          <a:ln w="19050" cmpd="sng">
            <a:solidFill>
              <a:srgbClr val="CACBB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gray">
          <a:xfrm>
            <a:off x="-76200" y="6446838"/>
            <a:ext cx="8370888"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a:off x="-76200" y="6548438"/>
            <a:ext cx="8324850" cy="0"/>
          </a:xfrm>
          <a:prstGeom prst="line">
            <a:avLst/>
          </a:prstGeom>
          <a:ln w="57150" cmpd="sng">
            <a:solidFill>
              <a:srgbClr val="953735"/>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ltGray">
          <a:xfrm>
            <a:off x="8231188" y="6537325"/>
            <a:ext cx="379412" cy="379413"/>
          </a:xfrm>
          <a:prstGeom prst="line">
            <a:avLst/>
          </a:prstGeom>
          <a:ln w="57150" cmpd="sng">
            <a:solidFill>
              <a:srgbClr val="953735"/>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gray">
          <a:xfrm>
            <a:off x="8277225" y="6437313"/>
            <a:ext cx="477838" cy="477837"/>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39" name="Picture 17"/>
          <p:cNvPicPr>
            <a:picLocks noChangeAspect="1"/>
          </p:cNvPicPr>
          <p:nvPr userDrawn="1"/>
        </p:nvPicPr>
        <p:blipFill>
          <a:blip r:embed="rId10"/>
          <a:srcRect/>
          <a:stretch>
            <a:fillRect/>
          </a:stretch>
        </p:blipFill>
        <p:spPr bwMode="auto">
          <a:xfrm>
            <a:off x="1752600" y="196850"/>
            <a:ext cx="3390900" cy="209550"/>
          </a:xfrm>
          <a:prstGeom prst="rect">
            <a:avLst/>
          </a:prstGeom>
          <a:noFill/>
          <a:ln w="9525">
            <a:noFill/>
            <a:miter lim="800000"/>
            <a:headEnd/>
            <a:tailEnd/>
          </a:ln>
        </p:spPr>
      </p:pic>
      <p:sp>
        <p:nvSpPr>
          <p:cNvPr id="8" name="Footer Placeholder 7"/>
          <p:cNvSpPr>
            <a:spLocks noGrp="1"/>
          </p:cNvSpPr>
          <p:nvPr>
            <p:ph type="ftr" sz="quarter" idx="3"/>
          </p:nvPr>
        </p:nvSpPr>
        <p:spPr>
          <a:xfrm>
            <a:off x="1714500" y="6569075"/>
            <a:ext cx="5715000" cy="288925"/>
          </a:xfrm>
          <a:prstGeom prst="rect">
            <a:avLst/>
          </a:prstGeom>
        </p:spPr>
        <p:txBody>
          <a:bodyPr vert="horz" lIns="91440" tIns="45720" rIns="91440" bIns="45720" rtlCol="0" anchor="ctr"/>
          <a:lstStyle>
            <a:lvl1pPr algn="ctr" fontAlgn="auto">
              <a:spcBef>
                <a:spcPts val="0"/>
              </a:spcBef>
              <a:spcAft>
                <a:spcPts val="0"/>
              </a:spcAft>
              <a:defRPr sz="1050">
                <a:solidFill>
                  <a:schemeClr val="tx1">
                    <a:tint val="75000"/>
                  </a:schemeClr>
                </a:solidFill>
                <a:latin typeface="+mn-lt"/>
              </a:defRPr>
            </a:lvl1pPr>
          </a:lstStyle>
          <a:p>
            <a:pPr>
              <a:defRPr/>
            </a:pPr>
            <a:r>
              <a:rPr lang="en-US" dirty="0"/>
              <a:t>Privileged and Business sensitive pursuant to FOIA Exemption 4</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376092"/>
          </a:solidFill>
          <a:latin typeface="+mj-lt"/>
          <a:ea typeface="+mj-ea"/>
          <a:cs typeface="+mj-cs"/>
        </a:defRPr>
      </a:lvl1pPr>
      <a:lvl2pPr algn="l" defTabSz="457200" rtl="0" eaLnBrk="0" fontAlgn="base" hangingPunct="0">
        <a:spcBef>
          <a:spcPct val="0"/>
        </a:spcBef>
        <a:spcAft>
          <a:spcPct val="0"/>
        </a:spcAft>
        <a:defRPr sz="2800">
          <a:solidFill>
            <a:srgbClr val="376092"/>
          </a:solidFill>
          <a:latin typeface="Calibri" pitchFamily="34" charset="0"/>
        </a:defRPr>
      </a:lvl2pPr>
      <a:lvl3pPr algn="l" defTabSz="457200" rtl="0" eaLnBrk="0" fontAlgn="base" hangingPunct="0">
        <a:spcBef>
          <a:spcPct val="0"/>
        </a:spcBef>
        <a:spcAft>
          <a:spcPct val="0"/>
        </a:spcAft>
        <a:defRPr sz="2800">
          <a:solidFill>
            <a:srgbClr val="376092"/>
          </a:solidFill>
          <a:latin typeface="Calibri" pitchFamily="34" charset="0"/>
        </a:defRPr>
      </a:lvl3pPr>
      <a:lvl4pPr algn="l" defTabSz="457200" rtl="0" eaLnBrk="0" fontAlgn="base" hangingPunct="0">
        <a:spcBef>
          <a:spcPct val="0"/>
        </a:spcBef>
        <a:spcAft>
          <a:spcPct val="0"/>
        </a:spcAft>
        <a:defRPr sz="2800">
          <a:solidFill>
            <a:srgbClr val="376092"/>
          </a:solidFill>
          <a:latin typeface="Calibri" pitchFamily="34" charset="0"/>
        </a:defRPr>
      </a:lvl4pPr>
      <a:lvl5pPr algn="l" defTabSz="457200" rtl="0" eaLnBrk="0" fontAlgn="base" hangingPunct="0">
        <a:spcBef>
          <a:spcPct val="0"/>
        </a:spcBef>
        <a:spcAft>
          <a:spcPct val="0"/>
        </a:spcAft>
        <a:defRPr sz="2800">
          <a:solidFill>
            <a:srgbClr val="376092"/>
          </a:solidFill>
          <a:latin typeface="Calibri" pitchFamily="34" charset="0"/>
        </a:defRPr>
      </a:lvl5pPr>
      <a:lvl6pPr marL="457200" algn="l" defTabSz="457200" rtl="0" fontAlgn="base">
        <a:spcBef>
          <a:spcPct val="0"/>
        </a:spcBef>
        <a:spcAft>
          <a:spcPct val="0"/>
        </a:spcAft>
        <a:defRPr sz="2800">
          <a:solidFill>
            <a:srgbClr val="376092"/>
          </a:solidFill>
          <a:latin typeface="Calibri" pitchFamily="34" charset="0"/>
        </a:defRPr>
      </a:lvl6pPr>
      <a:lvl7pPr marL="914400" algn="l" defTabSz="457200" rtl="0" fontAlgn="base">
        <a:spcBef>
          <a:spcPct val="0"/>
        </a:spcBef>
        <a:spcAft>
          <a:spcPct val="0"/>
        </a:spcAft>
        <a:defRPr sz="2800">
          <a:solidFill>
            <a:srgbClr val="376092"/>
          </a:solidFill>
          <a:latin typeface="Calibri" pitchFamily="34" charset="0"/>
        </a:defRPr>
      </a:lvl7pPr>
      <a:lvl8pPr marL="1371600" algn="l" defTabSz="457200" rtl="0" fontAlgn="base">
        <a:spcBef>
          <a:spcPct val="0"/>
        </a:spcBef>
        <a:spcAft>
          <a:spcPct val="0"/>
        </a:spcAft>
        <a:defRPr sz="2800">
          <a:solidFill>
            <a:srgbClr val="376092"/>
          </a:solidFill>
          <a:latin typeface="Calibri" pitchFamily="34" charset="0"/>
        </a:defRPr>
      </a:lvl8pPr>
      <a:lvl9pPr marL="1828800" algn="l" defTabSz="457200" rtl="0" fontAlgn="base">
        <a:spcBef>
          <a:spcPct val="0"/>
        </a:spcBef>
        <a:spcAft>
          <a:spcPct val="0"/>
        </a:spcAft>
        <a:defRPr sz="2800">
          <a:solidFill>
            <a:srgbClr val="376092"/>
          </a:solidFill>
          <a:latin typeface="Calibri" pitchFamily="34" charset="0"/>
        </a:defRPr>
      </a:lvl9pPr>
    </p:titleStyle>
    <p:bodyStyle>
      <a:lvl1pPr marL="342900" indent="-342900" algn="l" defTabSz="457200" rtl="0" eaLnBrk="0" fontAlgn="base" hangingPunct="0">
        <a:spcBef>
          <a:spcPct val="20000"/>
        </a:spcBef>
        <a:spcAft>
          <a:spcPct val="0"/>
        </a:spcAft>
        <a:buClr>
          <a:schemeClr val="tx1"/>
        </a:buClr>
        <a:buFont typeface="Arial" charset="0"/>
        <a:buChar char="•"/>
        <a:tabLst>
          <a:tab pos="2516188" algn="l"/>
        </a:tabLst>
        <a:defRPr sz="2400" kern="1200">
          <a:solidFill>
            <a:srgbClr val="000000"/>
          </a:solidFill>
          <a:latin typeface="+mn-lt"/>
          <a:ea typeface="+mn-ea"/>
          <a:cs typeface="+mn-cs"/>
        </a:defRPr>
      </a:lvl1pPr>
      <a:lvl2pPr marL="742950" indent="-285750" algn="l" defTabSz="457200" rtl="0" eaLnBrk="0" fontAlgn="base" hangingPunct="0">
        <a:spcBef>
          <a:spcPct val="20000"/>
        </a:spcBef>
        <a:spcAft>
          <a:spcPct val="0"/>
        </a:spcAft>
        <a:buClr>
          <a:schemeClr val="tx1"/>
        </a:buClr>
        <a:buFont typeface="Arial" charset="0"/>
        <a:buChar char="•"/>
        <a:tabLst>
          <a:tab pos="2516188" algn="l"/>
        </a:tabLst>
        <a:defRPr sz="2200" kern="1200">
          <a:solidFill>
            <a:srgbClr val="000000"/>
          </a:solidFill>
          <a:latin typeface="+mn-lt"/>
          <a:ea typeface="+mn-ea"/>
          <a:cs typeface="+mn-cs"/>
        </a:defRPr>
      </a:lvl2pPr>
      <a:lvl3pPr marL="1143000" indent="-228600" algn="l" defTabSz="457200" rtl="0" eaLnBrk="0" fontAlgn="base" hangingPunct="0">
        <a:spcBef>
          <a:spcPct val="20000"/>
        </a:spcBef>
        <a:spcAft>
          <a:spcPct val="0"/>
        </a:spcAft>
        <a:buClr>
          <a:schemeClr val="tx1"/>
        </a:buClr>
        <a:buFont typeface="Arial" charset="0"/>
        <a:buChar char="•"/>
        <a:tabLst>
          <a:tab pos="2516188" algn="l"/>
        </a:tabLst>
        <a:defRPr kern="1200">
          <a:solidFill>
            <a:srgbClr val="000000"/>
          </a:solidFill>
          <a:latin typeface="+mn-lt"/>
          <a:ea typeface="+mn-ea"/>
          <a:cs typeface="+mn-cs"/>
        </a:defRPr>
      </a:lvl3pPr>
      <a:lvl4pPr marL="1600200" indent="-228600" algn="l" defTabSz="457200" rtl="0" eaLnBrk="0" fontAlgn="base" hangingPunct="0">
        <a:spcBef>
          <a:spcPct val="20000"/>
        </a:spcBef>
        <a:spcAft>
          <a:spcPct val="0"/>
        </a:spcAft>
        <a:buClr>
          <a:schemeClr val="tx1"/>
        </a:buClr>
        <a:buFont typeface="Arial" charset="0"/>
        <a:buChar char="•"/>
        <a:tabLst>
          <a:tab pos="2516188" algn="l"/>
        </a:tabLst>
        <a:defRPr sz="1600" kern="1200">
          <a:solidFill>
            <a:srgbClr val="000000"/>
          </a:solidFill>
          <a:latin typeface="+mn-lt"/>
          <a:ea typeface="+mn-ea"/>
          <a:cs typeface="+mn-cs"/>
        </a:defRPr>
      </a:lvl4pPr>
      <a:lvl5pPr marL="2057400" indent="-228600" algn="l" defTabSz="457200" rtl="0" eaLnBrk="0" fontAlgn="base" hangingPunct="0">
        <a:spcBef>
          <a:spcPct val="20000"/>
        </a:spcBef>
        <a:spcAft>
          <a:spcPct val="0"/>
        </a:spcAft>
        <a:buClr>
          <a:schemeClr val="tx1"/>
        </a:buClr>
        <a:buFont typeface="Arial" charset="0"/>
        <a:buChar char="•"/>
        <a:tabLst>
          <a:tab pos="2516188" algn="l"/>
        </a:tabLst>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pbm.va.gov/PBM/NationalFormulary.as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hnfs.com/content/dam/hnfs/va/pccc/VeteransChoice/Choice_Rx_Fax_List.xlsx.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hnfs.com/content/hnfs/home/va/home/provider/claims.html" TargetMode="External"/><Relationship Id="rId2" Type="http://schemas.openxmlformats.org/officeDocument/2006/relationships/hyperlink" Target="http://www.availity.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hnfs.com/go/V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fontScale="90000"/>
          </a:bodyPr>
          <a:lstStyle/>
          <a:p>
            <a:pPr>
              <a:defRPr/>
            </a:pPr>
            <a:r>
              <a:rPr sz="3600" dirty="0" smtClean="0"/>
              <a:t/>
            </a:r>
            <a:br>
              <a:rPr sz="3600" dirty="0" smtClean="0"/>
            </a:br>
            <a:r>
              <a:rPr lang="en-US" sz="3600" dirty="0" smtClean="0"/>
              <a:t>Veterans Choice Program</a:t>
            </a:r>
            <a:r>
              <a:rPr sz="3600" dirty="0" smtClean="0"/>
              <a:t/>
            </a:r>
            <a:br>
              <a:rPr sz="3600" dirty="0" smtClean="0"/>
            </a:br>
            <a:r>
              <a:rPr sz="3600" dirty="0" smtClean="0"/>
              <a:t>Provider Orientation</a:t>
            </a:r>
          </a:p>
        </p:txBody>
      </p:sp>
      <p:sp>
        <p:nvSpPr>
          <p:cNvPr id="2" name="TextBox 1"/>
          <p:cNvSpPr txBox="1"/>
          <p:nvPr/>
        </p:nvSpPr>
        <p:spPr>
          <a:xfrm>
            <a:off x="6629400" y="5943600"/>
            <a:ext cx="1981200" cy="307777"/>
          </a:xfrm>
          <a:prstGeom prst="rect">
            <a:avLst/>
          </a:prstGeom>
          <a:noFill/>
        </p:spPr>
        <p:txBody>
          <a:bodyPr wrap="square" rtlCol="0">
            <a:spAutoFit/>
          </a:bodyPr>
          <a:lstStyle/>
          <a:p>
            <a:pPr algn="r"/>
            <a:r>
              <a:rPr lang="en-US" sz="1400" dirty="0" smtClean="0">
                <a:solidFill>
                  <a:schemeClr val="bg1"/>
                </a:solidFill>
              </a:rPr>
              <a:t>October 2016</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7" descr="NOTIF3.jpg"/>
          <p:cNvPicPr>
            <a:picLocks noChangeAspect="1"/>
          </p:cNvPicPr>
          <p:nvPr/>
        </p:nvPicPr>
        <p:blipFill>
          <a:blip r:embed="rId3"/>
          <a:srcRect/>
          <a:stretch>
            <a:fillRect/>
          </a:stretch>
        </p:blipFill>
        <p:spPr bwMode="auto">
          <a:xfrm>
            <a:off x="6248400" y="2133600"/>
            <a:ext cx="2667000" cy="1828800"/>
          </a:xfrm>
          <a:prstGeom prst="rect">
            <a:avLst/>
          </a:prstGeom>
          <a:noFill/>
          <a:ln w="9525">
            <a:noFill/>
            <a:miter lim="800000"/>
            <a:headEnd/>
            <a:tailEnd/>
          </a:ln>
        </p:spPr>
      </p:pic>
      <p:sp>
        <p:nvSpPr>
          <p:cNvPr id="22529" name="Title 1"/>
          <p:cNvSpPr>
            <a:spLocks noGrp="1"/>
          </p:cNvSpPr>
          <p:nvPr>
            <p:ph type="title"/>
          </p:nvPr>
        </p:nvSpPr>
        <p:spPr/>
        <p:txBody>
          <a:bodyPr/>
          <a:lstStyle/>
          <a:p>
            <a:r>
              <a:rPr lang="en-US" dirty="0" smtClean="0"/>
              <a:t>Provider Notification Packets</a:t>
            </a:r>
          </a:p>
        </p:txBody>
      </p:sp>
      <p:sp>
        <p:nvSpPr>
          <p:cNvPr id="22530" name="Content Placeholder 2"/>
          <p:cNvSpPr>
            <a:spLocks noGrp="1"/>
          </p:cNvSpPr>
          <p:nvPr>
            <p:ph idx="1"/>
          </p:nvPr>
        </p:nvSpPr>
        <p:spPr>
          <a:xfrm>
            <a:off x="179388" y="1371600"/>
            <a:ext cx="7212012" cy="5084763"/>
          </a:xfrm>
        </p:spPr>
        <p:txBody>
          <a:bodyPr/>
          <a:lstStyle/>
          <a:p>
            <a:pPr marL="0" indent="0">
              <a:buNone/>
            </a:pPr>
            <a:r>
              <a:rPr lang="en-US" dirty="0" smtClean="0"/>
              <a:t>Once an appointment is scheduled, HNFS will send the following to the provider: </a:t>
            </a:r>
          </a:p>
          <a:p>
            <a:r>
              <a:rPr lang="en-US" dirty="0" smtClean="0">
                <a:solidFill>
                  <a:schemeClr val="tx1"/>
                </a:solidFill>
              </a:rPr>
              <a:t>cover sheet followed by a copy of the authorization</a:t>
            </a:r>
          </a:p>
          <a:p>
            <a:r>
              <a:rPr lang="en-US" dirty="0" smtClean="0">
                <a:solidFill>
                  <a:schemeClr val="tx1"/>
                </a:solidFill>
              </a:rPr>
              <a:t>provider notification packet</a:t>
            </a:r>
          </a:p>
          <a:p>
            <a:pPr marL="0" indent="0">
              <a:buNone/>
            </a:pPr>
            <a:endParaRPr lang="en-US" dirty="0"/>
          </a:p>
          <a:p>
            <a:pPr marL="0" indent="0">
              <a:buNone/>
            </a:pPr>
            <a:r>
              <a:rPr lang="en-US" dirty="0" smtClean="0"/>
              <a:t>The Provider Notification Packet includes Veteran contact information, authorized services, instructions for returning medical documentation, and claims information.</a:t>
            </a:r>
          </a:p>
          <a:p>
            <a:pPr marL="0" indent="0">
              <a:buNone/>
            </a:pPr>
            <a:r>
              <a:rPr lang="en-US" dirty="0" smtClean="0"/>
              <a:t> </a:t>
            </a:r>
          </a:p>
          <a:p>
            <a:pPr marL="0" indent="0">
              <a:buNone/>
            </a:pPr>
            <a:r>
              <a:rPr lang="en-US" dirty="0" smtClean="0">
                <a:solidFill>
                  <a:srgbClr val="FF0000"/>
                </a:solidFill>
              </a:rPr>
              <a:t>Note: It is </a:t>
            </a:r>
            <a:r>
              <a:rPr lang="en-US" dirty="0">
                <a:solidFill>
                  <a:srgbClr val="FF0000"/>
                </a:solidFill>
              </a:rPr>
              <a:t>important </a:t>
            </a:r>
            <a:r>
              <a:rPr lang="en-US" dirty="0" smtClean="0">
                <a:solidFill>
                  <a:srgbClr val="FF0000"/>
                </a:solidFill>
              </a:rPr>
              <a:t>the </a:t>
            </a:r>
            <a:r>
              <a:rPr lang="en-US" dirty="0">
                <a:solidFill>
                  <a:srgbClr val="FF0000"/>
                </a:solidFill>
              </a:rPr>
              <a:t>Provider Notification Packet </a:t>
            </a:r>
            <a:r>
              <a:rPr lang="en-US" dirty="0" smtClean="0">
                <a:solidFill>
                  <a:srgbClr val="FF0000"/>
                </a:solidFill>
              </a:rPr>
              <a:t>be distributed to </a:t>
            </a:r>
            <a:r>
              <a:rPr lang="en-US" dirty="0">
                <a:solidFill>
                  <a:srgbClr val="FF0000"/>
                </a:solidFill>
              </a:rPr>
              <a:t>the </a:t>
            </a:r>
            <a:r>
              <a:rPr lang="en-US" dirty="0" smtClean="0">
                <a:solidFill>
                  <a:srgbClr val="FF0000"/>
                </a:solidFill>
              </a:rPr>
              <a:t>appropriate department(s). </a:t>
            </a:r>
          </a:p>
        </p:txBody>
      </p:sp>
      <p:sp>
        <p:nvSpPr>
          <p:cNvPr id="6" name="Slide Number Placeholder 5"/>
          <p:cNvSpPr>
            <a:spLocks noGrp="1"/>
          </p:cNvSpPr>
          <p:nvPr>
            <p:ph type="sldNum" sz="quarter" idx="12"/>
          </p:nvPr>
        </p:nvSpPr>
        <p:spPr/>
        <p:txBody>
          <a:bodyPr/>
          <a:lstStyle/>
          <a:p>
            <a:pPr>
              <a:defRPr/>
            </a:pPr>
            <a:fld id="{0312BEBC-72C3-44A9-A95D-AD925D684A7B}" type="slidenum">
              <a:rPr lang="en-US" smtClean="0"/>
              <a:pPr>
                <a:defRPr/>
              </a:pPr>
              <a:t>10</a:t>
            </a:fld>
            <a:endParaRPr lang="en-US" dirty="0"/>
          </a:p>
        </p:txBody>
      </p:sp>
    </p:spTree>
    <p:extLst>
      <p:ext uri="{BB962C8B-B14F-4D97-AF65-F5344CB8AC3E}">
        <p14:creationId xmlns:p14="http://schemas.microsoft.com/office/powerpoint/2010/main" val="4135271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1662" cy="631825"/>
          </a:xfrm>
        </p:spPr>
        <p:txBody>
          <a:bodyPr/>
          <a:lstStyle/>
          <a:p>
            <a:r>
              <a:rPr lang="en-US" sz="2600" dirty="0" smtClean="0"/>
              <a:t>Request for Additional Services – </a:t>
            </a:r>
            <a:r>
              <a:rPr lang="en-US" sz="2600" i="1" dirty="0" smtClean="0"/>
              <a:t>Veterans Choice Program</a:t>
            </a:r>
            <a:endParaRPr lang="en-US" sz="2600" i="1" dirty="0"/>
          </a:p>
        </p:txBody>
      </p:sp>
      <p:sp>
        <p:nvSpPr>
          <p:cNvPr id="3" name="Content Placeholder 2"/>
          <p:cNvSpPr>
            <a:spLocks noGrp="1"/>
          </p:cNvSpPr>
          <p:nvPr>
            <p:ph idx="1"/>
          </p:nvPr>
        </p:nvSpPr>
        <p:spPr>
          <a:xfrm>
            <a:off x="179388" y="1447800"/>
            <a:ext cx="8229600" cy="4856163"/>
          </a:xfrm>
        </p:spPr>
        <p:txBody>
          <a:bodyPr/>
          <a:lstStyle/>
          <a:p>
            <a:pPr marL="0" indent="0">
              <a:buNone/>
            </a:pPr>
            <a:r>
              <a:rPr lang="en-US" sz="2000" b="1" dirty="0" smtClean="0">
                <a:solidFill>
                  <a:schemeClr val="tx1"/>
                </a:solidFill>
              </a:rPr>
              <a:t>Under Veterans Choice, additional prior authorization from HNFS is required when the Veteran:</a:t>
            </a:r>
          </a:p>
          <a:p>
            <a:r>
              <a:rPr lang="en-US" sz="1800" dirty="0" smtClean="0">
                <a:solidFill>
                  <a:schemeClr val="tx1"/>
                </a:solidFill>
              </a:rPr>
              <a:t>requires care beyond the approved dates; </a:t>
            </a:r>
          </a:p>
          <a:p>
            <a:r>
              <a:rPr lang="en-US" sz="1800" dirty="0" smtClean="0">
                <a:solidFill>
                  <a:schemeClr val="tx1"/>
                </a:solidFill>
              </a:rPr>
              <a:t>requires care beyond the number of visits/units authorized; </a:t>
            </a:r>
          </a:p>
          <a:p>
            <a:r>
              <a:rPr lang="en-US" sz="1800" dirty="0" smtClean="0">
                <a:solidFill>
                  <a:schemeClr val="tx1"/>
                </a:solidFill>
              </a:rPr>
              <a:t>needs care for another medical condition or body part (including other joints); and/or </a:t>
            </a:r>
          </a:p>
          <a:p>
            <a:r>
              <a:rPr lang="en-US" sz="1800" dirty="0" smtClean="0">
                <a:solidFill>
                  <a:schemeClr val="tx1"/>
                </a:solidFill>
              </a:rPr>
              <a:t>requires an inpatient admission. </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marL="0" indent="0">
              <a:buNone/>
            </a:pPr>
            <a:r>
              <a:rPr lang="en-US" sz="2000" b="1" dirty="0" smtClean="0">
                <a:solidFill>
                  <a:schemeClr val="tx1"/>
                </a:solidFill>
              </a:rPr>
              <a:t>Providers also must request additional authorization for the following:</a:t>
            </a:r>
          </a:p>
          <a:p>
            <a:r>
              <a:rPr lang="en-US" sz="1800" dirty="0" smtClean="0">
                <a:solidFill>
                  <a:schemeClr val="tx1"/>
                </a:solidFill>
              </a:rPr>
              <a:t>services specifically excluded from the authorization </a:t>
            </a:r>
          </a:p>
          <a:p>
            <a:r>
              <a:rPr lang="en-US" sz="1800" dirty="0" smtClean="0">
                <a:solidFill>
                  <a:schemeClr val="tx1"/>
                </a:solidFill>
              </a:rPr>
              <a:t>urgent consultations required as a result of a newly-identified critical finding (such as cancer) </a:t>
            </a:r>
            <a:br>
              <a:rPr lang="en-US" sz="1800" dirty="0" smtClean="0">
                <a:solidFill>
                  <a:schemeClr val="tx1"/>
                </a:solidFill>
              </a:rPr>
            </a:br>
            <a:endParaRPr lang="en-US" sz="1800" dirty="0" smtClean="0">
              <a:solidFill>
                <a:schemeClr val="tx1"/>
              </a:solidFill>
            </a:endParaRPr>
          </a:p>
          <a:p>
            <a:pPr marL="0" indent="0">
              <a:buNone/>
            </a:pPr>
            <a:r>
              <a:rPr lang="en-US" sz="1800" b="1" dirty="0"/>
              <a:t>Note</a:t>
            </a:r>
            <a:r>
              <a:rPr lang="en-US" sz="1800" dirty="0"/>
              <a:t>: </a:t>
            </a:r>
            <a:r>
              <a:rPr lang="en-US" sz="1800" i="1" dirty="0"/>
              <a:t>Do not use </a:t>
            </a:r>
            <a:r>
              <a:rPr lang="en-US" sz="1800" dirty="0"/>
              <a:t>the bar-coded fax cover page when submitting an RFAS form. The bar-coded fax cover page is for the submission of medical records only.</a:t>
            </a:r>
          </a:p>
          <a:p>
            <a:endParaRPr lang="en-US" sz="1800" dirty="0" smtClean="0">
              <a:solidFill>
                <a:schemeClr val="tx1"/>
              </a:solidFill>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11</a:t>
            </a:fld>
            <a:endParaRPr lang="en-US" dirty="0"/>
          </a:p>
        </p:txBody>
      </p:sp>
    </p:spTree>
    <p:extLst>
      <p:ext uri="{BB962C8B-B14F-4D97-AF65-F5344CB8AC3E}">
        <p14:creationId xmlns:p14="http://schemas.microsoft.com/office/powerpoint/2010/main" val="2694695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Referring Veterans to Other Providers</a:t>
            </a:r>
            <a:endParaRPr lang="en-US" dirty="0"/>
          </a:p>
        </p:txBody>
      </p:sp>
      <p:sp>
        <p:nvSpPr>
          <p:cNvPr id="3" name="Content Placeholder 2"/>
          <p:cNvSpPr>
            <a:spLocks noGrp="1"/>
          </p:cNvSpPr>
          <p:nvPr>
            <p:ph idx="1"/>
          </p:nvPr>
        </p:nvSpPr>
        <p:spPr/>
        <p:txBody>
          <a:bodyPr/>
          <a:lstStyle/>
          <a:p>
            <a:r>
              <a:rPr lang="en-US" sz="2200" dirty="0" smtClean="0">
                <a:solidFill>
                  <a:schemeClr val="tx1"/>
                </a:solidFill>
              </a:rPr>
              <a:t>Please refer to program-specific guidelines when referring Veterans for authorized care you are unable to perform at your practice, as not all services require a new authorization/Request for Additional Services. </a:t>
            </a:r>
          </a:p>
          <a:p>
            <a:endParaRPr lang="en-US" sz="1400" dirty="0" smtClean="0">
              <a:solidFill>
                <a:schemeClr val="tx1"/>
              </a:solidFill>
            </a:endParaRPr>
          </a:p>
          <a:p>
            <a:r>
              <a:rPr lang="en-US" sz="2200" dirty="0" smtClean="0">
                <a:solidFill>
                  <a:schemeClr val="tx1"/>
                </a:solidFill>
              </a:rPr>
              <a:t>Veterans </a:t>
            </a:r>
            <a:r>
              <a:rPr lang="en-US" sz="2200" dirty="0">
                <a:solidFill>
                  <a:schemeClr val="tx1"/>
                </a:solidFill>
              </a:rPr>
              <a:t>with PCCC-authorized care must seek care from network providers. Veterans with VCP-authorized care may use network providers or providers not in our network who have agreed to VCP participation </a:t>
            </a:r>
            <a:r>
              <a:rPr lang="en-US" sz="2200" dirty="0" smtClean="0">
                <a:solidFill>
                  <a:schemeClr val="tx1"/>
                </a:solidFill>
              </a:rPr>
              <a:t>terms and are eligible to render services under VCP.</a:t>
            </a:r>
          </a:p>
          <a:p>
            <a:endParaRPr lang="en-US" sz="1400" dirty="0" smtClean="0">
              <a:solidFill>
                <a:schemeClr val="tx1"/>
              </a:solidFill>
            </a:endParaRPr>
          </a:p>
          <a:p>
            <a:r>
              <a:rPr lang="en-US" sz="2200" dirty="0">
                <a:solidFill>
                  <a:schemeClr val="tx1"/>
                </a:solidFill>
              </a:rPr>
              <a:t>When referring Veterans for diagnostic services, please use our online Ancillary Provider Search to locate a provider. </a:t>
            </a:r>
            <a:r>
              <a:rPr lang="en-US" sz="2200" dirty="0" smtClean="0">
                <a:solidFill>
                  <a:schemeClr val="tx1"/>
                </a:solidFill>
              </a:rPr>
              <a:t>If </a:t>
            </a:r>
            <a:r>
              <a:rPr lang="en-US" sz="2200" dirty="0">
                <a:solidFill>
                  <a:schemeClr val="tx1"/>
                </a:solidFill>
              </a:rPr>
              <a:t>you are unable to locate a provider in our ancillary directory, please contact HNFS for assistance.</a:t>
            </a:r>
          </a:p>
          <a:p>
            <a:endParaRPr lang="en-US" dirty="0" smtClean="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12</a:t>
            </a:fld>
            <a:endParaRPr lang="en-US" dirty="0"/>
          </a:p>
        </p:txBody>
      </p:sp>
    </p:spTree>
    <p:extLst>
      <p:ext uri="{BB962C8B-B14F-4D97-AF65-F5344CB8AC3E}">
        <p14:creationId xmlns:p14="http://schemas.microsoft.com/office/powerpoint/2010/main" val="342760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Referring Veterans to Other </a:t>
            </a:r>
            <a:r>
              <a:rPr lang="en-US" dirty="0" smtClean="0"/>
              <a:t>Providers </a:t>
            </a:r>
            <a:r>
              <a:rPr lang="en-US" sz="1200" dirty="0" smtClean="0"/>
              <a:t>continued</a:t>
            </a:r>
            <a:endParaRPr lang="en-US" sz="1200"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13</a:t>
            </a:fld>
            <a:endParaRPr lang="en-US" dirty="0"/>
          </a:p>
        </p:txBody>
      </p:sp>
      <p:pic>
        <p:nvPicPr>
          <p:cNvPr id="1026" name="Picture 2" descr="C:\Users\A025462\AppData\Local\Microsoft\Windows\Temporary Internet Files\Content.IE5\EYLU45Z4\Group_people_ic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456" y="3505200"/>
            <a:ext cx="3091744" cy="2053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1905000"/>
            <a:ext cx="7467600" cy="1569660"/>
          </a:xfrm>
          <a:prstGeom prst="rect">
            <a:avLst/>
          </a:prstGeom>
        </p:spPr>
        <p:txBody>
          <a:bodyPr wrap="square">
            <a:spAutoFit/>
          </a:bodyPr>
          <a:lstStyle/>
          <a:p>
            <a:r>
              <a:rPr lang="en-US" sz="2400" dirty="0"/>
              <a:t>Please share the authorization details provided in your </a:t>
            </a:r>
            <a:r>
              <a:rPr lang="en-US" sz="2400" dirty="0" smtClean="0"/>
              <a:t>provider notification packet </a:t>
            </a:r>
            <a:r>
              <a:rPr lang="en-US" sz="2400" dirty="0"/>
              <a:t>with all providers involved in the Veterans care, as this will expedite claims processing. </a:t>
            </a:r>
          </a:p>
        </p:txBody>
      </p:sp>
      <p:pic>
        <p:nvPicPr>
          <p:cNvPr id="7" name="Picture 7" descr="NOTIF3.jpg"/>
          <p:cNvPicPr>
            <a:picLocks noChangeAspect="1"/>
          </p:cNvPicPr>
          <p:nvPr/>
        </p:nvPicPr>
        <p:blipFill>
          <a:blip r:embed="rId3"/>
          <a:srcRect/>
          <a:stretch>
            <a:fillRect/>
          </a:stretch>
        </p:blipFill>
        <p:spPr bwMode="auto">
          <a:xfrm>
            <a:off x="2438400" y="5174707"/>
            <a:ext cx="781049" cy="535577"/>
          </a:xfrm>
          <a:prstGeom prst="rect">
            <a:avLst/>
          </a:prstGeom>
          <a:noFill/>
          <a:ln w="9525">
            <a:noFill/>
            <a:miter lim="800000"/>
            <a:headEnd/>
            <a:tailEnd/>
          </a:ln>
        </p:spPr>
      </p:pic>
      <p:pic>
        <p:nvPicPr>
          <p:cNvPr id="9" name="Picture 7" descr="NOTIF3.jpg"/>
          <p:cNvPicPr>
            <a:picLocks noChangeAspect="1"/>
          </p:cNvPicPr>
          <p:nvPr/>
        </p:nvPicPr>
        <p:blipFill>
          <a:blip r:embed="rId3"/>
          <a:srcRect/>
          <a:stretch>
            <a:fillRect/>
          </a:stretch>
        </p:blipFill>
        <p:spPr bwMode="auto">
          <a:xfrm>
            <a:off x="3148339" y="5257798"/>
            <a:ext cx="781049" cy="535577"/>
          </a:xfrm>
          <a:prstGeom prst="rect">
            <a:avLst/>
          </a:prstGeom>
          <a:noFill/>
          <a:ln w="9525">
            <a:noFill/>
            <a:miter lim="800000"/>
            <a:headEnd/>
            <a:tailEnd/>
          </a:ln>
        </p:spPr>
      </p:pic>
      <p:pic>
        <p:nvPicPr>
          <p:cNvPr id="10" name="Picture 7" descr="NOTIF3.jpg"/>
          <p:cNvPicPr>
            <a:picLocks noChangeAspect="1"/>
          </p:cNvPicPr>
          <p:nvPr/>
        </p:nvPicPr>
        <p:blipFill>
          <a:blip r:embed="rId3"/>
          <a:srcRect/>
          <a:stretch>
            <a:fillRect/>
          </a:stretch>
        </p:blipFill>
        <p:spPr bwMode="auto">
          <a:xfrm>
            <a:off x="3852145" y="5290522"/>
            <a:ext cx="781049" cy="535577"/>
          </a:xfrm>
          <a:prstGeom prst="rect">
            <a:avLst/>
          </a:prstGeom>
          <a:noFill/>
          <a:ln w="9525">
            <a:noFill/>
            <a:miter lim="800000"/>
            <a:headEnd/>
            <a:tailEnd/>
          </a:ln>
        </p:spPr>
      </p:pic>
      <p:pic>
        <p:nvPicPr>
          <p:cNvPr id="11" name="Picture 7" descr="NOTIF3.jpg"/>
          <p:cNvPicPr>
            <a:picLocks noChangeAspect="1"/>
          </p:cNvPicPr>
          <p:nvPr/>
        </p:nvPicPr>
        <p:blipFill>
          <a:blip r:embed="rId3"/>
          <a:srcRect/>
          <a:stretch>
            <a:fillRect/>
          </a:stretch>
        </p:blipFill>
        <p:spPr bwMode="auto">
          <a:xfrm>
            <a:off x="4608992" y="5114256"/>
            <a:ext cx="781049" cy="535577"/>
          </a:xfrm>
          <a:prstGeom prst="rect">
            <a:avLst/>
          </a:prstGeom>
          <a:noFill/>
          <a:ln w="9525">
            <a:noFill/>
            <a:miter lim="800000"/>
            <a:headEnd/>
            <a:tailEnd/>
          </a:ln>
        </p:spPr>
      </p:pic>
      <p:pic>
        <p:nvPicPr>
          <p:cNvPr id="12" name="Picture 7" descr="NOTIF3.jpg"/>
          <p:cNvPicPr>
            <a:picLocks noChangeAspect="1"/>
          </p:cNvPicPr>
          <p:nvPr/>
        </p:nvPicPr>
        <p:blipFill>
          <a:blip r:embed="rId3"/>
          <a:srcRect/>
          <a:stretch>
            <a:fillRect/>
          </a:stretch>
        </p:blipFill>
        <p:spPr bwMode="auto">
          <a:xfrm>
            <a:off x="5400675" y="5022735"/>
            <a:ext cx="781049" cy="535577"/>
          </a:xfrm>
          <a:prstGeom prst="rect">
            <a:avLst/>
          </a:prstGeom>
          <a:noFill/>
          <a:ln w="9525">
            <a:noFill/>
            <a:miter lim="800000"/>
            <a:headEnd/>
            <a:tailEnd/>
          </a:ln>
        </p:spPr>
      </p:pic>
    </p:spTree>
    <p:extLst>
      <p:ext uri="{BB962C8B-B14F-4D97-AF65-F5344CB8AC3E}">
        <p14:creationId xmlns:p14="http://schemas.microsoft.com/office/powerpoint/2010/main" val="1956750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Critical Findings</a:t>
            </a:r>
            <a:endParaRPr lang="en-US" dirty="0"/>
          </a:p>
        </p:txBody>
      </p:sp>
      <p:sp>
        <p:nvSpPr>
          <p:cNvPr id="3" name="Content Placeholder 2"/>
          <p:cNvSpPr>
            <a:spLocks noGrp="1"/>
          </p:cNvSpPr>
          <p:nvPr>
            <p:ph idx="1"/>
          </p:nvPr>
        </p:nvSpPr>
        <p:spPr>
          <a:xfrm>
            <a:off x="179388" y="1371600"/>
            <a:ext cx="3478212" cy="5084763"/>
          </a:xfrm>
        </p:spPr>
        <p:txBody>
          <a:bodyPr/>
          <a:lstStyle/>
          <a:p>
            <a:pPr marL="0" indent="0">
              <a:spcBef>
                <a:spcPts val="0"/>
              </a:spcBef>
              <a:spcAft>
                <a:spcPts val="600"/>
              </a:spcAft>
              <a:buNone/>
            </a:pPr>
            <a:r>
              <a:rPr lang="en-US" sz="2000" dirty="0" smtClean="0"/>
              <a:t>VA </a:t>
            </a:r>
            <a:r>
              <a:rPr lang="en-US" sz="2000" dirty="0"/>
              <a:t>defines critical findings as a test result value or interpretation that, if left untreated, could be life threatening or place the Veteran at serious health risk. </a:t>
            </a:r>
            <a:r>
              <a:rPr lang="en-US" sz="2000" dirty="0" smtClean="0"/>
              <a:t/>
            </a:r>
            <a:br>
              <a:rPr lang="en-US" sz="2000" dirty="0" smtClean="0"/>
            </a:br>
            <a:endParaRPr lang="en-US" sz="2000" dirty="0" smtClean="0"/>
          </a:p>
          <a:p>
            <a:pPr marL="0" indent="0">
              <a:spcBef>
                <a:spcPts val="0"/>
              </a:spcBef>
              <a:spcAft>
                <a:spcPts val="600"/>
              </a:spcAft>
              <a:buNone/>
            </a:pPr>
            <a:r>
              <a:rPr lang="en-US" sz="2000" dirty="0" smtClean="0"/>
              <a:t>Critical </a:t>
            </a:r>
            <a:r>
              <a:rPr lang="en-US" sz="2000" dirty="0"/>
              <a:t>values/results are those results from laboratory, cardiology, radiology departments, and other diagnostic areas that, upon analysis, are determined to be critical, regardless of the ordering priority</a:t>
            </a:r>
            <a:r>
              <a:rPr lang="en-US" sz="2000" dirty="0" smtClean="0"/>
              <a:t>.</a:t>
            </a:r>
          </a:p>
          <a:p>
            <a:pPr marL="0" indent="0">
              <a:spcBef>
                <a:spcPts val="0"/>
              </a:spcBef>
              <a:spcAft>
                <a:spcPts val="600"/>
              </a:spcAft>
              <a:buNone/>
            </a:pPr>
            <a:endParaRPr lang="en-US" sz="1800" dirty="0" smtClean="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14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12358"/>
            <a:ext cx="5007437" cy="472483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78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Findings </a:t>
            </a:r>
            <a:r>
              <a:rPr lang="en-US" sz="1200" dirty="0" smtClean="0"/>
              <a:t>continued</a:t>
            </a:r>
            <a:endParaRPr lang="en-US" sz="1200" dirty="0"/>
          </a:p>
        </p:txBody>
      </p:sp>
      <p:sp>
        <p:nvSpPr>
          <p:cNvPr id="3" name="Content Placeholder 2"/>
          <p:cNvSpPr>
            <a:spLocks noGrp="1"/>
          </p:cNvSpPr>
          <p:nvPr>
            <p:ph idx="1"/>
          </p:nvPr>
        </p:nvSpPr>
        <p:spPr/>
        <p:txBody>
          <a:bodyPr/>
          <a:lstStyle/>
          <a:p>
            <a:pPr marL="0" indent="0">
              <a:buNone/>
            </a:pPr>
            <a:r>
              <a:rPr lang="en-US" dirty="0" smtClean="0"/>
              <a:t>Remember to document </a:t>
            </a:r>
            <a:r>
              <a:rPr lang="en-US" dirty="0"/>
              <a:t>the VA notification in the Veteran’s medical records. Refer to the Provider </a:t>
            </a:r>
            <a:r>
              <a:rPr lang="en-US" dirty="0" smtClean="0"/>
              <a:t>Notification Packet </a:t>
            </a:r>
            <a:r>
              <a:rPr lang="en-US" dirty="0"/>
              <a:t>for contact information to the authorizing VA </a:t>
            </a:r>
            <a:r>
              <a:rPr lang="en-US" dirty="0" smtClean="0"/>
              <a:t>health care facility.</a:t>
            </a:r>
          </a:p>
          <a:p>
            <a:pPr marL="0" indent="0">
              <a:buNone/>
            </a:pPr>
            <a:endParaRPr lang="en-US" dirty="0"/>
          </a:p>
          <a:p>
            <a:pPr marL="0" indent="0">
              <a:buNone/>
            </a:pPr>
            <a:r>
              <a:rPr lang="en-US" dirty="0"/>
              <a:t>Providers must also report critical findings to </a:t>
            </a:r>
            <a:r>
              <a:rPr lang="en-US" dirty="0" smtClean="0"/>
              <a:t>HNFS by </a:t>
            </a:r>
            <a:r>
              <a:rPr lang="en-US" dirty="0"/>
              <a:t>calling </a:t>
            </a:r>
            <a:endParaRPr lang="en-US" dirty="0" smtClean="0"/>
          </a:p>
          <a:p>
            <a:pPr lvl="1"/>
            <a:r>
              <a:rPr lang="en-US" dirty="0" smtClean="0"/>
              <a:t>1-800-979-9620 </a:t>
            </a:r>
            <a:r>
              <a:rPr lang="en-US" dirty="0"/>
              <a:t>for PCCC authorizations </a:t>
            </a:r>
            <a:r>
              <a:rPr lang="en-US" dirty="0" smtClean="0"/>
              <a:t>or</a:t>
            </a:r>
          </a:p>
          <a:p>
            <a:pPr lvl="1"/>
            <a:r>
              <a:rPr lang="en-US" dirty="0" smtClean="0"/>
              <a:t>1-866-606-8198 </a:t>
            </a:r>
            <a:r>
              <a:rPr lang="en-US" dirty="0"/>
              <a:t>for VCP authorizations.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15</a:t>
            </a:fld>
            <a:endParaRPr lang="en-US" dirty="0"/>
          </a:p>
        </p:txBody>
      </p:sp>
    </p:spTree>
    <p:extLst>
      <p:ext uri="{BB962C8B-B14F-4D97-AF65-F5344CB8AC3E}">
        <p14:creationId xmlns:p14="http://schemas.microsoft.com/office/powerpoint/2010/main" val="2873240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dirty="0" smtClean="0"/>
              <a:t>Prescription Medications</a:t>
            </a:r>
          </a:p>
        </p:txBody>
      </p:sp>
      <p:sp>
        <p:nvSpPr>
          <p:cNvPr id="38915" name="Rectangle 3"/>
          <p:cNvSpPr>
            <a:spLocks noGrp="1"/>
          </p:cNvSpPr>
          <p:nvPr>
            <p:ph idx="1"/>
          </p:nvPr>
        </p:nvSpPr>
        <p:spPr>
          <a:xfrm>
            <a:off x="179388" y="1295400"/>
            <a:ext cx="8583612" cy="5257800"/>
          </a:xfrm>
        </p:spPr>
        <p:txBody>
          <a:bodyPr/>
          <a:lstStyle/>
          <a:p>
            <a:pPr marL="0" lvl="0" indent="0">
              <a:spcBef>
                <a:spcPts val="0"/>
              </a:spcBef>
              <a:spcAft>
                <a:spcPts val="600"/>
              </a:spcAft>
              <a:buNone/>
            </a:pPr>
            <a:r>
              <a:rPr lang="en-US" sz="1800" dirty="0" smtClean="0">
                <a:solidFill>
                  <a:schemeClr val="tx1"/>
                </a:solidFill>
              </a:rPr>
              <a:t>Prescription medications must be prescribed in accordance with the </a:t>
            </a:r>
            <a:r>
              <a:rPr lang="en-US" sz="1800" u="sng" dirty="0" smtClean="0">
                <a:solidFill>
                  <a:schemeClr val="tx1"/>
                </a:solidFill>
                <a:hlinkClick r:id="rId3"/>
              </a:rPr>
              <a:t>VA </a:t>
            </a:r>
            <a:r>
              <a:rPr lang="en-US" sz="1800" u="sng" dirty="0">
                <a:solidFill>
                  <a:schemeClr val="tx1"/>
                </a:solidFill>
                <a:hlinkClick r:id="rId3"/>
              </a:rPr>
              <a:t>National Formulary (VANF</a:t>
            </a:r>
            <a:r>
              <a:rPr lang="en-US" sz="1800" u="sng" dirty="0" smtClean="0">
                <a:solidFill>
                  <a:schemeClr val="tx1"/>
                </a:solidFill>
                <a:hlinkClick r:id="rId3"/>
              </a:rPr>
              <a:t>)</a:t>
            </a:r>
            <a:r>
              <a:rPr lang="en-US" sz="1800" dirty="0" smtClean="0">
                <a:solidFill>
                  <a:schemeClr val="tx1"/>
                </a:solidFill>
              </a:rPr>
              <a:t>.</a:t>
            </a:r>
            <a:endParaRPr lang="en-US" sz="1800" dirty="0">
              <a:solidFill>
                <a:schemeClr val="tx1"/>
              </a:solidFill>
            </a:endParaRPr>
          </a:p>
          <a:p>
            <a:pPr marL="0" indent="0">
              <a:spcBef>
                <a:spcPts val="0"/>
              </a:spcBef>
              <a:spcAft>
                <a:spcPts val="600"/>
              </a:spcAft>
              <a:buNone/>
            </a:pP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Routine prescriptions</a:t>
            </a:r>
            <a:br>
              <a:rPr lang="en-US" sz="1800" b="1" dirty="0" smtClean="0">
                <a:solidFill>
                  <a:schemeClr val="tx1"/>
                </a:solidFill>
              </a:rPr>
            </a:br>
            <a:r>
              <a:rPr lang="en-US" sz="1800" dirty="0">
                <a:solidFill>
                  <a:schemeClr val="tx1"/>
                </a:solidFill>
              </a:rPr>
              <a:t>VA requires Veterans fill all routine (non-urgent/non-emergent) prescriptions at VA pharmacies. Veterans who fill routine prescriptions elsewhere may not be reimbursed. Please advise your Veteran patients accordingly to help them avoid unexpected expenses</a:t>
            </a:r>
            <a:r>
              <a:rPr lang="en-US" sz="1800" dirty="0" smtClean="0">
                <a:solidFill>
                  <a:schemeClr val="tx1"/>
                </a:solidFill>
              </a:rPr>
              <a:t>.</a:t>
            </a:r>
          </a:p>
          <a:p>
            <a:pPr>
              <a:spcBef>
                <a:spcPts val="0"/>
              </a:spcBef>
              <a:spcAft>
                <a:spcPts val="600"/>
              </a:spcAft>
              <a:buFont typeface="Arial" panose="020B0604020202020204" pitchFamily="34" charset="0"/>
              <a:buChar char="•"/>
            </a:pPr>
            <a:r>
              <a:rPr lang="en-US" sz="1800" dirty="0" smtClean="0"/>
              <a:t>Fax </a:t>
            </a:r>
            <a:r>
              <a:rPr lang="en-US" sz="1800" dirty="0"/>
              <a:t>the prescription to the </a:t>
            </a:r>
            <a:r>
              <a:rPr lang="en-US" sz="1800" dirty="0">
                <a:hlinkClick r:id="rId4"/>
              </a:rPr>
              <a:t>local VA </a:t>
            </a:r>
            <a:r>
              <a:rPr lang="en-US" sz="1800" dirty="0" smtClean="0">
                <a:hlinkClick r:id="rId4"/>
              </a:rPr>
              <a:t>pharmacy</a:t>
            </a:r>
            <a:r>
              <a:rPr lang="en-US" sz="1800" dirty="0" smtClean="0"/>
              <a:t> or</a:t>
            </a:r>
          </a:p>
          <a:p>
            <a:pPr>
              <a:spcBef>
                <a:spcPts val="0"/>
              </a:spcBef>
              <a:spcAft>
                <a:spcPts val="600"/>
              </a:spcAft>
              <a:buFont typeface="Arial" panose="020B0604020202020204" pitchFamily="34" charset="0"/>
              <a:buChar char="•"/>
            </a:pPr>
            <a:r>
              <a:rPr lang="en-US" sz="1800" dirty="0" smtClean="0"/>
              <a:t>Give Veteran </a:t>
            </a:r>
            <a:r>
              <a:rPr lang="en-US" sz="1800" dirty="0"/>
              <a:t>a copy of </a:t>
            </a:r>
            <a:r>
              <a:rPr lang="en-US" sz="1800" dirty="0" smtClean="0"/>
              <a:t>the HNFS authorization </a:t>
            </a:r>
            <a:r>
              <a:rPr lang="en-US" sz="1800" dirty="0"/>
              <a:t>to physically take or mail along with the prescription to a local VA pharmacy for </a:t>
            </a:r>
            <a:r>
              <a:rPr lang="en-US" sz="1800" dirty="0" smtClean="0"/>
              <a:t>fulfillment.</a:t>
            </a:r>
          </a:p>
          <a:p>
            <a:pPr marL="0" indent="0">
              <a:spcBef>
                <a:spcPts val="0"/>
              </a:spcBef>
              <a:spcAft>
                <a:spcPts val="600"/>
              </a:spcAft>
              <a:buNone/>
            </a:pPr>
            <a:r>
              <a:rPr lang="en-US" sz="1800" b="1" dirty="0" smtClean="0"/>
              <a:t/>
            </a:r>
            <a:br>
              <a:rPr lang="en-US" sz="1800" b="1" dirty="0" smtClean="0"/>
            </a:br>
            <a:r>
              <a:rPr lang="en-US" sz="1800" b="1" dirty="0" smtClean="0"/>
              <a:t>Urgent prescriptions</a:t>
            </a:r>
            <a:br>
              <a:rPr lang="en-US" sz="1800" b="1" dirty="0" smtClean="0"/>
            </a:br>
            <a:r>
              <a:rPr lang="en-US" sz="1800" dirty="0" smtClean="0"/>
              <a:t>Providers may issue Veterans with up to a 14-day supply of VANF prescriptions when needed urgently.</a:t>
            </a:r>
          </a:p>
          <a:p>
            <a:pPr>
              <a:spcBef>
                <a:spcPts val="0"/>
              </a:spcBef>
              <a:spcAft>
                <a:spcPts val="600"/>
              </a:spcAft>
            </a:pPr>
            <a:r>
              <a:rPr lang="en-US" sz="1800" dirty="0" smtClean="0"/>
              <a:t>Veterans </a:t>
            </a:r>
            <a:r>
              <a:rPr lang="en-US" sz="1800" dirty="0"/>
              <a:t>may take urgent prescriptions to any non-VA pharmacy to be filled at his/her own expense and seek reimbursement from the Purchased Care </a:t>
            </a:r>
            <a:r>
              <a:rPr lang="en-US" sz="1800" dirty="0" smtClean="0"/>
              <a:t>office at their local VA health care facility.</a:t>
            </a:r>
          </a:p>
        </p:txBody>
      </p:sp>
      <p:sp>
        <p:nvSpPr>
          <p:cNvPr id="2" name="Slide Number Placeholder 1"/>
          <p:cNvSpPr>
            <a:spLocks noGrp="1"/>
          </p:cNvSpPr>
          <p:nvPr>
            <p:ph type="sldNum" sz="quarter" idx="12"/>
          </p:nvPr>
        </p:nvSpPr>
        <p:spPr/>
        <p:txBody>
          <a:bodyPr/>
          <a:lstStyle/>
          <a:p>
            <a:pPr>
              <a:defRPr/>
            </a:pPr>
            <a:fld id="{60749ACE-F432-435E-A8A0-DCD74C99FBC0}" type="slidenum">
              <a:rPr lang="en-US" smtClean="0"/>
              <a:pPr>
                <a:defRPr/>
              </a:pPr>
              <a:t>16</a:t>
            </a:fld>
            <a:endParaRPr lang="en-US" dirty="0"/>
          </a:p>
        </p:txBody>
      </p:sp>
    </p:spTree>
    <p:extLst>
      <p:ext uri="{BB962C8B-B14F-4D97-AF65-F5344CB8AC3E}">
        <p14:creationId xmlns:p14="http://schemas.microsoft.com/office/powerpoint/2010/main" val="2862762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Claims and Reimbursement</a:t>
            </a:r>
            <a:endParaRPr lang="en-US" dirty="0"/>
          </a:p>
        </p:txBody>
      </p:sp>
      <p:sp>
        <p:nvSpPr>
          <p:cNvPr id="3" name="Content Placeholder 2"/>
          <p:cNvSpPr>
            <a:spLocks noGrp="1"/>
          </p:cNvSpPr>
          <p:nvPr>
            <p:ph idx="1"/>
          </p:nvPr>
        </p:nvSpPr>
        <p:spPr>
          <a:xfrm>
            <a:off x="179388" y="1371600"/>
            <a:ext cx="8964612" cy="5084763"/>
          </a:xfrm>
        </p:spPr>
        <p:txBody>
          <a:bodyPr/>
          <a:lstStyle/>
          <a:p>
            <a:r>
              <a:rPr lang="en-US" b="1" i="1" dirty="0" smtClean="0"/>
              <a:t>All </a:t>
            </a:r>
            <a:r>
              <a:rPr lang="en-US" b="1" i="1" dirty="0"/>
              <a:t>services </a:t>
            </a:r>
            <a:r>
              <a:rPr lang="en-US" dirty="0"/>
              <a:t>require a prior authorization from </a:t>
            </a:r>
            <a:r>
              <a:rPr lang="en-US" dirty="0" smtClean="0"/>
              <a:t>HNFS to </a:t>
            </a:r>
            <a:r>
              <a:rPr lang="en-US" dirty="0"/>
              <a:t>prevent claims denials. No payment will be made to a provider for services rendered to Veterans that are not authorized by VA and </a:t>
            </a:r>
            <a:r>
              <a:rPr lang="en-US" dirty="0" smtClean="0"/>
              <a:t>HNFS. </a:t>
            </a:r>
            <a:r>
              <a:rPr lang="en-US" dirty="0"/>
              <a:t>	</a:t>
            </a:r>
            <a:endParaRPr lang="en-US" dirty="0" smtClean="0"/>
          </a:p>
          <a:p>
            <a:r>
              <a:rPr lang="en-US" dirty="0"/>
              <a:t>Claims must be submitted within 30 days after services have been rendered. </a:t>
            </a:r>
          </a:p>
          <a:p>
            <a:r>
              <a:rPr lang="en-US" dirty="0" smtClean="0"/>
              <a:t>Medical </a:t>
            </a:r>
            <a:r>
              <a:rPr lang="en-US" dirty="0"/>
              <a:t>documentation must be submitted to </a:t>
            </a:r>
            <a:r>
              <a:rPr lang="en-US" dirty="0" smtClean="0"/>
              <a:t>HNFS to avoid recoupment efforts.</a:t>
            </a:r>
          </a:p>
          <a:p>
            <a:pPr lvl="1"/>
            <a:r>
              <a:rPr lang="en-US" u="sng" dirty="0" smtClean="0"/>
              <a:t>Inpatient </a:t>
            </a:r>
            <a:r>
              <a:rPr lang="en-US" u="sng" dirty="0"/>
              <a:t>care</a:t>
            </a:r>
            <a:r>
              <a:rPr lang="en-US" dirty="0"/>
              <a:t>: Submit medical documentation within 25 days of discharge (include a discharge summary). </a:t>
            </a:r>
          </a:p>
          <a:p>
            <a:pPr lvl="1"/>
            <a:r>
              <a:rPr lang="en-US" u="sng" dirty="0"/>
              <a:t>Outpatient care</a:t>
            </a:r>
            <a:r>
              <a:rPr lang="en-US" dirty="0"/>
              <a:t>: Submit initial medical documentation within 60 days of the first appointment. Submit final medical documentation, which summarizes the results of medical care provided, within 60 days after completion of the episode of care.</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17</a:t>
            </a:fld>
            <a:endParaRPr lang="en-US" dirty="0"/>
          </a:p>
        </p:txBody>
      </p:sp>
    </p:spTree>
    <p:extLst>
      <p:ext uri="{BB962C8B-B14F-4D97-AF65-F5344CB8AC3E}">
        <p14:creationId xmlns:p14="http://schemas.microsoft.com/office/powerpoint/2010/main" val="31847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a:t>
            </a:r>
            <a:r>
              <a:rPr lang="en-US" dirty="0" smtClean="0"/>
              <a:t>Documentation</a:t>
            </a:r>
            <a:endParaRPr lang="en-US" dirty="0"/>
          </a:p>
        </p:txBody>
      </p:sp>
      <p:sp>
        <p:nvSpPr>
          <p:cNvPr id="3" name="Content Placeholder 2"/>
          <p:cNvSpPr>
            <a:spLocks noGrp="1"/>
          </p:cNvSpPr>
          <p:nvPr>
            <p:ph idx="1"/>
          </p:nvPr>
        </p:nvSpPr>
        <p:spPr>
          <a:xfrm>
            <a:off x="179388" y="1371601"/>
            <a:ext cx="8431212" cy="5029200"/>
          </a:xfrm>
        </p:spPr>
        <p:txBody>
          <a:bodyPr/>
          <a:lstStyle/>
          <a:p>
            <a:pPr marL="0" indent="0">
              <a:buNone/>
            </a:pPr>
            <a:r>
              <a:rPr lang="en-US" sz="2200" dirty="0" smtClean="0"/>
              <a:t>Medical </a:t>
            </a:r>
            <a:r>
              <a:rPr lang="en-US" sz="2200" dirty="0"/>
              <a:t>documentation </a:t>
            </a:r>
            <a:r>
              <a:rPr lang="en-US" sz="2200" dirty="0" smtClean="0"/>
              <a:t>must be faxed to HNFS at </a:t>
            </a:r>
            <a:r>
              <a:rPr lang="en-US" sz="2200" b="1" dirty="0" smtClean="0">
                <a:solidFill>
                  <a:schemeClr val="tx1"/>
                </a:solidFill>
              </a:rPr>
              <a:t>1-855-300-1705</a:t>
            </a:r>
            <a:r>
              <a:rPr lang="en-US" sz="2200" dirty="0" smtClean="0">
                <a:solidFill>
                  <a:schemeClr val="tx1"/>
                </a:solidFill>
              </a:rPr>
              <a:t> within the time frame specified in the provider packet. </a:t>
            </a:r>
          </a:p>
          <a:p>
            <a:r>
              <a:rPr lang="en-US" sz="1800" dirty="0" smtClean="0">
                <a:solidFill>
                  <a:schemeClr val="tx1"/>
                </a:solidFill>
              </a:rPr>
              <a:t>For PCCC claims only – Medical documentation is required before HNFS can issue claims payment.</a:t>
            </a:r>
          </a:p>
          <a:p>
            <a:pPr marL="0" indent="0">
              <a:buNone/>
            </a:pPr>
            <a:r>
              <a:rPr lang="en-US" i="1" dirty="0" smtClean="0">
                <a:solidFill>
                  <a:schemeClr val="tx1"/>
                </a:solidFill>
              </a:rPr>
              <a:t>Tips: </a:t>
            </a:r>
            <a:endParaRPr lang="en-US" sz="2800" i="1" dirty="0">
              <a:solidFill>
                <a:schemeClr val="tx1"/>
              </a:solidFill>
            </a:endParaRPr>
          </a:p>
          <a:p>
            <a:pPr>
              <a:buClr>
                <a:srgbClr val="000000"/>
              </a:buClr>
            </a:pPr>
            <a:r>
              <a:rPr lang="en-US" sz="1800" dirty="0" smtClean="0">
                <a:solidFill>
                  <a:schemeClr val="tx1"/>
                </a:solidFill>
              </a:rPr>
              <a:t>Use </a:t>
            </a:r>
            <a:r>
              <a:rPr lang="en-US" sz="1800" dirty="0">
                <a:solidFill>
                  <a:schemeClr val="tx1"/>
                </a:solidFill>
              </a:rPr>
              <a:t>the </a:t>
            </a:r>
            <a:r>
              <a:rPr lang="en-US" sz="1800" dirty="0" smtClean="0">
                <a:solidFill>
                  <a:schemeClr val="tx1"/>
                </a:solidFill>
              </a:rPr>
              <a:t>unique bar </a:t>
            </a:r>
            <a:r>
              <a:rPr lang="en-US" sz="1800" dirty="0">
                <a:solidFill>
                  <a:schemeClr val="tx1"/>
                </a:solidFill>
              </a:rPr>
              <a:t>code cover sheet provided (one for each authorization) when returning </a:t>
            </a:r>
            <a:r>
              <a:rPr lang="en-US" sz="1800" dirty="0" smtClean="0">
                <a:solidFill>
                  <a:schemeClr val="tx1"/>
                </a:solidFill>
              </a:rPr>
              <a:t>medical </a:t>
            </a:r>
            <a:r>
              <a:rPr lang="en-US" sz="1800" dirty="0">
                <a:solidFill>
                  <a:schemeClr val="tx1"/>
                </a:solidFill>
              </a:rPr>
              <a:t>documentation</a:t>
            </a:r>
            <a:r>
              <a:rPr lang="en-US" sz="1800" dirty="0" smtClean="0">
                <a:solidFill>
                  <a:schemeClr val="tx1"/>
                </a:solidFill>
              </a:rPr>
              <a:t>.  </a:t>
            </a:r>
            <a:r>
              <a:rPr lang="en-US" sz="1800" i="1" dirty="0" smtClean="0">
                <a:solidFill>
                  <a:schemeClr val="tx1"/>
                </a:solidFill>
              </a:rPr>
              <a:t>(Note: Health Net Federal Services will soon offer a generic fax cover sheet at </a:t>
            </a:r>
            <a:r>
              <a:rPr lang="en-US" sz="1800" b="1" i="1" dirty="0" smtClean="0">
                <a:solidFill>
                  <a:schemeClr val="tx1"/>
                </a:solidFill>
              </a:rPr>
              <a:t>www.hnfs.com/go/forms</a:t>
            </a:r>
            <a:r>
              <a:rPr lang="en-US" sz="1800" i="1" dirty="0" smtClean="0">
                <a:solidFill>
                  <a:schemeClr val="tx1"/>
                </a:solidFill>
              </a:rPr>
              <a:t> that may be used.)</a:t>
            </a:r>
            <a:endParaRPr lang="en-US" sz="1800" i="1" dirty="0">
              <a:solidFill>
                <a:schemeClr val="tx1"/>
              </a:solidFill>
            </a:endParaRPr>
          </a:p>
          <a:p>
            <a:pPr lvl="0">
              <a:buClr>
                <a:srgbClr val="000000"/>
              </a:buClr>
            </a:pPr>
            <a:r>
              <a:rPr lang="en-US" sz="1800" dirty="0">
                <a:solidFill>
                  <a:schemeClr val="tx1"/>
                </a:solidFill>
              </a:rPr>
              <a:t>Do not combine documentation for multiple authorizations.</a:t>
            </a:r>
          </a:p>
          <a:p>
            <a:pPr lvl="0">
              <a:buClr>
                <a:srgbClr val="000000"/>
              </a:buClr>
            </a:pPr>
            <a:r>
              <a:rPr lang="en-US" sz="1800" dirty="0">
                <a:solidFill>
                  <a:schemeClr val="tx1"/>
                </a:solidFill>
              </a:rPr>
              <a:t>Do not submit claims with medical </a:t>
            </a:r>
            <a:r>
              <a:rPr lang="en-US" sz="1800" dirty="0" smtClean="0">
                <a:solidFill>
                  <a:schemeClr val="tx1"/>
                </a:solidFill>
              </a:rPr>
              <a:t>documentation, </a:t>
            </a:r>
            <a:r>
              <a:rPr lang="en-US" sz="1800" dirty="0">
                <a:solidFill>
                  <a:schemeClr val="tx1"/>
                </a:solidFill>
              </a:rPr>
              <a:t>as we cannot accept faxed </a:t>
            </a:r>
            <a:r>
              <a:rPr lang="en-US" sz="1800" dirty="0" smtClean="0">
                <a:solidFill>
                  <a:schemeClr val="tx1"/>
                </a:solidFill>
              </a:rPr>
              <a:t> or black and white claims </a:t>
            </a:r>
            <a:r>
              <a:rPr lang="en-US" sz="1800" dirty="0">
                <a:solidFill>
                  <a:schemeClr val="tx1"/>
                </a:solidFill>
              </a:rPr>
              <a:t>for processing</a:t>
            </a:r>
            <a:r>
              <a:rPr lang="en-US" sz="1800" dirty="0" smtClean="0">
                <a:solidFill>
                  <a:schemeClr val="tx1"/>
                </a:solidFill>
              </a:rPr>
              <a:t>.</a:t>
            </a:r>
            <a:endParaRPr lang="en-US" sz="1800" dirty="0">
              <a:solidFill>
                <a:schemeClr val="tx1"/>
              </a:solidFill>
            </a:endParaRPr>
          </a:p>
          <a:p>
            <a:pPr lvl="0">
              <a:buClr>
                <a:srgbClr val="000000"/>
              </a:buClr>
            </a:pPr>
            <a:r>
              <a:rPr lang="en-US" sz="1800" dirty="0"/>
              <a:t>An electronic or written signature is required to be considered complete</a:t>
            </a:r>
            <a:r>
              <a:rPr lang="en-US" sz="1800" dirty="0" smtClean="0"/>
              <a:t>.</a:t>
            </a:r>
          </a:p>
          <a:p>
            <a:pPr>
              <a:buClr>
                <a:srgbClr val="000000"/>
              </a:buClr>
            </a:pPr>
            <a:r>
              <a:rPr lang="en-US" sz="1800" dirty="0"/>
              <a:t>Review </a:t>
            </a:r>
            <a:r>
              <a:rPr lang="en-US" sz="1800" dirty="0" smtClean="0"/>
              <a:t>the </a:t>
            </a:r>
            <a:r>
              <a:rPr lang="en-US" sz="1800" i="1" dirty="0" smtClean="0"/>
              <a:t>Required </a:t>
            </a:r>
            <a:r>
              <a:rPr lang="en-US" sz="1800" i="1" dirty="0"/>
              <a:t>Medical Documentation Content </a:t>
            </a:r>
            <a:r>
              <a:rPr lang="en-US" sz="1800" i="1" dirty="0" smtClean="0">
                <a:solidFill>
                  <a:schemeClr val="tx1"/>
                </a:solidFill>
              </a:rPr>
              <a:t>checklist</a:t>
            </a:r>
            <a:r>
              <a:rPr lang="en-US" sz="1800" dirty="0" smtClean="0">
                <a:solidFill>
                  <a:schemeClr val="tx1"/>
                </a:solidFill>
              </a:rPr>
              <a:t>, available at </a:t>
            </a:r>
            <a:r>
              <a:rPr lang="en-US" sz="1800" b="1" dirty="0" smtClean="0">
                <a:solidFill>
                  <a:schemeClr val="tx1"/>
                </a:solidFill>
              </a:rPr>
              <a:t>www.hnfs.com/go/forms</a:t>
            </a:r>
            <a:r>
              <a:rPr lang="en-US" sz="1800" dirty="0" smtClean="0">
                <a:solidFill>
                  <a:schemeClr val="tx1"/>
                </a:solidFill>
              </a:rPr>
              <a:t>. </a:t>
            </a:r>
            <a:endParaRPr lang="en-US" sz="1800" dirty="0">
              <a:solidFill>
                <a:schemeClr val="tx1"/>
              </a:solidFill>
            </a:endParaRPr>
          </a:p>
          <a:p>
            <a:pPr lvl="0">
              <a:buClr>
                <a:srgbClr val="000000"/>
              </a:buClr>
            </a:pPr>
            <a:endParaRPr lang="en-US" sz="1800" dirty="0" smtClean="0"/>
          </a:p>
          <a:p>
            <a:pPr marL="0" lvl="0" indent="0">
              <a:buClr>
                <a:srgbClr val="000000"/>
              </a:buClr>
              <a:buNone/>
            </a:pPr>
            <a:endParaRPr lang="en-US" dirty="0" smtClean="0"/>
          </a:p>
          <a:p>
            <a:endParaRPr lang="en-US" sz="2000" dirty="0"/>
          </a:p>
          <a:p>
            <a:pPr lvl="0">
              <a:buClr>
                <a:srgbClr val="000000"/>
              </a:buClr>
            </a:pPr>
            <a:endParaRPr lang="en-US" sz="2000"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18</a:t>
            </a:fld>
            <a:endParaRPr lang="en-US" dirty="0"/>
          </a:p>
        </p:txBody>
      </p:sp>
    </p:spTree>
    <p:extLst>
      <p:ext uri="{BB962C8B-B14F-4D97-AF65-F5344CB8AC3E}">
        <p14:creationId xmlns:p14="http://schemas.microsoft.com/office/powerpoint/2010/main" val="696952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2400" y="609600"/>
            <a:ext cx="8221662" cy="631825"/>
          </a:xfrm>
        </p:spPr>
        <p:txBody>
          <a:bodyPr/>
          <a:lstStyle/>
          <a:p>
            <a:r>
              <a:rPr lang="en-US" dirty="0" smtClean="0"/>
              <a:t>Clean Claims</a:t>
            </a:r>
          </a:p>
        </p:txBody>
      </p:sp>
      <p:sp>
        <p:nvSpPr>
          <p:cNvPr id="25602" name="Content Placeholder 2"/>
          <p:cNvSpPr>
            <a:spLocks noGrp="1"/>
          </p:cNvSpPr>
          <p:nvPr>
            <p:ph idx="1"/>
          </p:nvPr>
        </p:nvSpPr>
        <p:spPr>
          <a:xfrm>
            <a:off x="304800" y="1295400"/>
            <a:ext cx="8104188" cy="5084763"/>
          </a:xfrm>
        </p:spPr>
        <p:txBody>
          <a:bodyPr/>
          <a:lstStyle/>
          <a:p>
            <a:pPr>
              <a:spcAft>
                <a:spcPts val="600"/>
              </a:spcAft>
            </a:pPr>
            <a:r>
              <a:rPr lang="en-US" dirty="0" smtClean="0">
                <a:solidFill>
                  <a:schemeClr val="tx1"/>
                </a:solidFill>
              </a:rPr>
              <a:t>All claims must be submitted to HNFS, and </a:t>
            </a:r>
            <a:r>
              <a:rPr lang="en-US" b="1" i="1" dirty="0" smtClean="0">
                <a:solidFill>
                  <a:schemeClr val="tx1"/>
                </a:solidFill>
              </a:rPr>
              <a:t>not</a:t>
            </a:r>
            <a:r>
              <a:rPr lang="en-US" dirty="0" smtClean="0">
                <a:solidFill>
                  <a:schemeClr val="tx1"/>
                </a:solidFill>
              </a:rPr>
              <a:t> to VA or Medicare.</a:t>
            </a:r>
          </a:p>
          <a:p>
            <a:pPr>
              <a:spcAft>
                <a:spcPts val="600"/>
              </a:spcAft>
            </a:pPr>
            <a:r>
              <a:rPr lang="en-US" dirty="0" smtClean="0"/>
              <a:t>A clean claim is a claim that complies with billing guidelines and requirements, has no defects or improprieties, includes substantiating medical documentation (PCCC only),</a:t>
            </a:r>
            <a:r>
              <a:rPr lang="en-US" dirty="0" smtClean="0">
                <a:solidFill>
                  <a:schemeClr val="tx1"/>
                </a:solidFill>
              </a:rPr>
              <a:t> and does not require special processing that would prevent timely payment.</a:t>
            </a:r>
          </a:p>
          <a:p>
            <a:pPr lvl="1">
              <a:spcAft>
                <a:spcPts val="600"/>
              </a:spcAft>
            </a:pPr>
            <a:r>
              <a:rPr lang="en-US" sz="1800" dirty="0" smtClean="0"/>
              <a:t>Clean claims will be processed within 30 days, and </a:t>
            </a:r>
            <a:r>
              <a:rPr lang="en-US" sz="1800" dirty="0"/>
              <a:t>p</a:t>
            </a:r>
            <a:r>
              <a:rPr lang="en-US" sz="1800" dirty="0" smtClean="0"/>
              <a:t>roviders </a:t>
            </a:r>
            <a:r>
              <a:rPr lang="en-US" sz="1800" dirty="0"/>
              <a:t>will receive their payments from </a:t>
            </a:r>
            <a:r>
              <a:rPr lang="en-US" sz="1800" dirty="0" smtClean="0"/>
              <a:t>HNFS. </a:t>
            </a:r>
          </a:p>
          <a:p>
            <a:pPr lvl="1">
              <a:spcAft>
                <a:spcPts val="600"/>
              </a:spcAft>
            </a:pPr>
            <a:r>
              <a:rPr lang="en-US" sz="1800" dirty="0" smtClean="0"/>
              <a:t>Claims for VCP authorized services must be submitted within 120 days, regardless of other health insurance (OHI) claim processing times.</a:t>
            </a:r>
          </a:p>
          <a:p>
            <a:pPr marL="0" indent="0">
              <a:spcAft>
                <a:spcPts val="600"/>
              </a:spcAft>
              <a:buNone/>
            </a:pPr>
            <a:endParaRPr lang="en-US" sz="1000" b="1" i="1" dirty="0" smtClean="0"/>
          </a:p>
          <a:p>
            <a:pPr marL="0" indent="0">
              <a:spcAft>
                <a:spcPts val="600"/>
              </a:spcAft>
              <a:buNone/>
            </a:pPr>
            <a:endParaRPr lang="en-US" sz="1800" b="1" i="1" dirty="0" smtClean="0"/>
          </a:p>
          <a:p>
            <a:pPr marL="0" indent="0">
              <a:spcAft>
                <a:spcPts val="600"/>
              </a:spcAft>
              <a:buNone/>
            </a:pPr>
            <a:endParaRPr lang="en-US" sz="2000" i="1" dirty="0"/>
          </a:p>
          <a:p>
            <a:pPr marL="0" indent="0">
              <a:spcAft>
                <a:spcPts val="600"/>
              </a:spcAft>
              <a:buNone/>
            </a:pPr>
            <a:endParaRPr lang="en-US" sz="2000" i="1" dirty="0" smtClean="0"/>
          </a:p>
        </p:txBody>
      </p:sp>
      <p:sp>
        <p:nvSpPr>
          <p:cNvPr id="6" name="Slide Number Placeholder 5"/>
          <p:cNvSpPr>
            <a:spLocks noGrp="1"/>
          </p:cNvSpPr>
          <p:nvPr>
            <p:ph type="sldNum" sz="quarter" idx="12"/>
          </p:nvPr>
        </p:nvSpPr>
        <p:spPr/>
        <p:txBody>
          <a:bodyPr/>
          <a:lstStyle/>
          <a:p>
            <a:pPr>
              <a:defRPr/>
            </a:pPr>
            <a:fld id="{079B0DE3-A33D-461C-8C36-66EB5875C778}" type="slidenum">
              <a:rPr lang="en-US" smtClean="0"/>
              <a:pPr>
                <a:defRPr/>
              </a:pPr>
              <a:t>19</a:t>
            </a:fld>
            <a:endParaRPr lang="en-US" dirty="0"/>
          </a:p>
        </p:txBody>
      </p:sp>
    </p:spTree>
    <p:extLst>
      <p:ext uri="{BB962C8B-B14F-4D97-AF65-F5344CB8AC3E}">
        <p14:creationId xmlns:p14="http://schemas.microsoft.com/office/powerpoint/2010/main" val="126479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smtClean="0"/>
              <a:t>Introduction</a:t>
            </a:r>
          </a:p>
        </p:txBody>
      </p:sp>
      <p:sp>
        <p:nvSpPr>
          <p:cNvPr id="13314" name="Content Placeholder 2"/>
          <p:cNvSpPr>
            <a:spLocks noGrp="1"/>
          </p:cNvSpPr>
          <p:nvPr>
            <p:ph idx="1"/>
          </p:nvPr>
        </p:nvSpPr>
        <p:spPr>
          <a:xfrm>
            <a:off x="179388" y="1371600"/>
            <a:ext cx="4545012" cy="2819400"/>
          </a:xfrm>
        </p:spPr>
        <p:txBody>
          <a:bodyPr/>
          <a:lstStyle/>
          <a:p>
            <a:pPr marL="0" indent="0">
              <a:spcAft>
                <a:spcPts val="1200"/>
              </a:spcAft>
              <a:buClr>
                <a:srgbClr val="000000"/>
              </a:buClr>
              <a:buFont typeface="Arial" charset="0"/>
              <a:buNone/>
            </a:pPr>
            <a:r>
              <a:rPr lang="en-US" altLang="en-US" sz="1800" dirty="0" smtClean="0"/>
              <a:t>The Patient-Centered Community Care (PCCC) program provides eligible Veterans access to care through a comprehensive network of community-based providers when the U.S. Department of Veterans Affairs (VA) cannot provide care in their own facilities. </a:t>
            </a:r>
          </a:p>
          <a:p>
            <a:pPr marL="0" indent="0">
              <a:spcAft>
                <a:spcPts val="1200"/>
              </a:spcAft>
              <a:buClr>
                <a:srgbClr val="000000"/>
              </a:buClr>
              <a:buFont typeface="Arial" charset="0"/>
              <a:buNone/>
            </a:pPr>
            <a:r>
              <a:rPr lang="en-US" altLang="en-US" sz="1800" dirty="0" smtClean="0"/>
              <a:t>The program augments VA’s ability to provide specialty inpatient and outpatient health care services to VA enrolled Veterans.</a:t>
            </a:r>
          </a:p>
        </p:txBody>
      </p:sp>
      <p:sp>
        <p:nvSpPr>
          <p:cNvPr id="6" name="Slide Number Placeholder 5"/>
          <p:cNvSpPr>
            <a:spLocks noGrp="1"/>
          </p:cNvSpPr>
          <p:nvPr>
            <p:ph type="sldNum" sz="quarter" idx="12"/>
          </p:nvPr>
        </p:nvSpPr>
        <p:spPr/>
        <p:txBody>
          <a:bodyPr/>
          <a:lstStyle/>
          <a:p>
            <a:pPr>
              <a:defRPr/>
            </a:pPr>
            <a:fld id="{9A04D1CE-4497-4823-8FEA-1AA321FEF246}" type="slidenum">
              <a:rPr lang="en-US" smtClean="0"/>
              <a:pPr>
                <a:defRPr/>
              </a:pPr>
              <a:t>2</a:t>
            </a:fld>
            <a:endParaRPr lang="en-US" dirty="0"/>
          </a:p>
        </p:txBody>
      </p:sp>
      <p:pic>
        <p:nvPicPr>
          <p:cNvPr id="13316" name="Picture 10" descr="Doctors"/>
          <p:cNvPicPr>
            <a:picLocks noChangeAspect="1" noChangeArrowheads="1"/>
          </p:cNvPicPr>
          <p:nvPr/>
        </p:nvPicPr>
        <p:blipFill>
          <a:blip r:embed="rId3">
            <a:extLst>
              <a:ext uri="{28A0092B-C50C-407E-A947-70E740481C1C}">
                <a14:useLocalDpi xmlns:a14="http://schemas.microsoft.com/office/drawing/2010/main" val="0"/>
              </a:ext>
            </a:extLst>
          </a:blip>
          <a:srcRect l="8961" r="26616"/>
          <a:stretch>
            <a:fillRect/>
          </a:stretch>
        </p:blipFill>
        <p:spPr bwMode="auto">
          <a:xfrm>
            <a:off x="4648200" y="1433513"/>
            <a:ext cx="41640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4379913"/>
            <a:ext cx="8382000" cy="1755775"/>
          </a:xfrm>
          <a:prstGeom prst="rect">
            <a:avLst/>
          </a:prstGeom>
          <a:noFill/>
        </p:spPr>
        <p:txBody>
          <a:bodyPr>
            <a:spAutoFit/>
          </a:bodyPr>
          <a:lstStyle/>
          <a:p>
            <a:pPr>
              <a:defRPr/>
            </a:pPr>
            <a:r>
              <a:rPr lang="en-US" dirty="0">
                <a:latin typeface="+mn-lt"/>
              </a:rPr>
              <a:t>Health Net Federal Services, LLC (HNFS) expanded its services with VA in support of the Veterans Access, Choice and Accountability Act of 2014 (VACAA), which funded Veterans Choice Program (VCP). VCP allows eligible Veterans who live more than 40 miles from a VA  health care facility or are unable to get a VA appointment within 30 days of their preferred date, or within 30 days of the date determined medically necessary by their physician, to obtain approved care in their community.</a:t>
            </a:r>
            <a:endParaRPr lang="en-US" dirty="0"/>
          </a:p>
        </p:txBody>
      </p:sp>
    </p:spTree>
    <p:extLst>
      <p:ext uri="{BB962C8B-B14F-4D97-AF65-F5344CB8AC3E}">
        <p14:creationId xmlns:p14="http://schemas.microsoft.com/office/powerpoint/2010/main" val="2247519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Health Insurance – VCP Authorizations Only</a:t>
            </a:r>
            <a:endParaRPr lang="en-US" dirty="0"/>
          </a:p>
        </p:txBody>
      </p:sp>
      <p:sp>
        <p:nvSpPr>
          <p:cNvPr id="3" name="Content Placeholder 2"/>
          <p:cNvSpPr>
            <a:spLocks noGrp="1"/>
          </p:cNvSpPr>
          <p:nvPr>
            <p:ph idx="1"/>
          </p:nvPr>
        </p:nvSpPr>
        <p:spPr>
          <a:xfrm>
            <a:off x="228600" y="1371600"/>
            <a:ext cx="8229600" cy="5084763"/>
          </a:xfrm>
        </p:spPr>
        <p:txBody>
          <a:bodyPr/>
          <a:lstStyle/>
          <a:p>
            <a:pPr marL="0" indent="0">
              <a:buNone/>
            </a:pPr>
            <a:r>
              <a:rPr lang="en-US" dirty="0"/>
              <a:t>The authorization will indicate if the Veteran’s care is related to a service-connected injury</a:t>
            </a:r>
            <a:r>
              <a:rPr lang="en-US" dirty="0" smtClean="0"/>
              <a:t>. However</a:t>
            </a:r>
            <a:r>
              <a:rPr lang="en-US" dirty="0"/>
              <a:t>, the </a:t>
            </a:r>
            <a:r>
              <a:rPr lang="en-US" dirty="0" smtClean="0"/>
              <a:t>provider notification </a:t>
            </a:r>
            <a:r>
              <a:rPr lang="en-US" dirty="0"/>
              <a:t>packet may or may not indicate a Veteran’s </a:t>
            </a:r>
            <a:r>
              <a:rPr lang="en-US" dirty="0" smtClean="0"/>
              <a:t>other health insurance (OHI) </a:t>
            </a:r>
            <a:r>
              <a:rPr lang="en-US" dirty="0"/>
              <a:t>information. </a:t>
            </a:r>
            <a:endParaRPr lang="en-US" dirty="0" smtClean="0"/>
          </a:p>
          <a:p>
            <a:r>
              <a:rPr lang="en-US" sz="2000" dirty="0" smtClean="0"/>
              <a:t>It </a:t>
            </a:r>
            <a:r>
              <a:rPr lang="en-US" sz="2000" dirty="0"/>
              <a:t>is </a:t>
            </a:r>
            <a:r>
              <a:rPr lang="en-US" sz="2000" dirty="0" smtClean="0"/>
              <a:t>the </a:t>
            </a:r>
            <a:r>
              <a:rPr lang="en-US" sz="2000" dirty="0"/>
              <a:t>provider’s responsibility to inquire and confirm if OHI is present. </a:t>
            </a:r>
            <a:endParaRPr lang="en-US" sz="2000" dirty="0" smtClean="0"/>
          </a:p>
          <a:p>
            <a:r>
              <a:rPr lang="en-US" sz="2000" dirty="0" smtClean="0"/>
              <a:t>Non-service-connected </a:t>
            </a:r>
            <a:r>
              <a:rPr lang="en-US" sz="2000" dirty="0"/>
              <a:t>claims must be filed with the </a:t>
            </a:r>
            <a:r>
              <a:rPr lang="en-US" sz="2000" dirty="0" smtClean="0"/>
              <a:t>OHI </a:t>
            </a:r>
            <a:r>
              <a:rPr lang="en-US" sz="2000" dirty="0"/>
              <a:t>carrier </a:t>
            </a:r>
            <a:r>
              <a:rPr lang="en-US" sz="2000" dirty="0" smtClean="0"/>
              <a:t>before </a:t>
            </a:r>
            <a:r>
              <a:rPr lang="en-US" sz="2000" dirty="0"/>
              <a:t>submitting claims to </a:t>
            </a:r>
            <a:r>
              <a:rPr lang="en-US" sz="2000" dirty="0" smtClean="0"/>
              <a:t>HNFS with </a:t>
            </a:r>
            <a:r>
              <a:rPr lang="en-US" sz="2000" dirty="0"/>
              <a:t>the </a:t>
            </a:r>
            <a:r>
              <a:rPr lang="en-US" sz="2000" dirty="0" smtClean="0"/>
              <a:t>explanation </a:t>
            </a:r>
            <a:r>
              <a:rPr lang="en-US" sz="2000" dirty="0"/>
              <a:t>of b</a:t>
            </a:r>
            <a:r>
              <a:rPr lang="en-US" sz="2000" dirty="0" smtClean="0"/>
              <a:t>enefits from </a:t>
            </a:r>
            <a:r>
              <a:rPr lang="en-US" sz="2000" dirty="0"/>
              <a:t>the </a:t>
            </a:r>
            <a:r>
              <a:rPr lang="en-US" sz="2000" dirty="0" smtClean="0"/>
              <a:t>primary </a:t>
            </a:r>
            <a:r>
              <a:rPr lang="en-US" sz="2000" dirty="0"/>
              <a:t>payer for payment determination. It is appropriate to collect a copayment from the </a:t>
            </a:r>
            <a:r>
              <a:rPr lang="en-US" sz="2000" dirty="0" smtClean="0"/>
              <a:t>Veteran </a:t>
            </a:r>
            <a:r>
              <a:rPr lang="en-US" sz="2000" dirty="0"/>
              <a:t>for the OHI, if applicable. </a:t>
            </a:r>
            <a:endParaRPr lang="en-US" sz="2000" dirty="0" smtClean="0"/>
          </a:p>
          <a:p>
            <a:r>
              <a:rPr lang="en-US" sz="2000" dirty="0"/>
              <a:t>Service-connected claims must be sent to </a:t>
            </a:r>
            <a:r>
              <a:rPr lang="en-US" sz="2000" dirty="0" smtClean="0"/>
              <a:t>HNFS and </a:t>
            </a:r>
            <a:r>
              <a:rPr lang="en-US" sz="2000" dirty="0"/>
              <a:t>should not be submitted to the </a:t>
            </a:r>
            <a:r>
              <a:rPr lang="en-US" sz="2000" dirty="0" smtClean="0"/>
              <a:t>OHI.</a:t>
            </a:r>
          </a:p>
          <a:p>
            <a:pPr marL="0" indent="0">
              <a:buNone/>
            </a:pPr>
            <a:r>
              <a:rPr lang="en-US" sz="2000" i="1" dirty="0" smtClean="0"/>
              <a:t/>
            </a:r>
            <a:br>
              <a:rPr lang="en-US" sz="2000" i="1" dirty="0" smtClean="0"/>
            </a:br>
            <a:r>
              <a:rPr lang="en-US" sz="2000" i="1" dirty="0" smtClean="0"/>
              <a:t>Note: VCP </a:t>
            </a:r>
            <a:r>
              <a:rPr lang="en-US" sz="2000" b="1" i="1" dirty="0"/>
              <a:t>does not </a:t>
            </a:r>
            <a:r>
              <a:rPr lang="en-US" sz="2000" i="1" dirty="0"/>
              <a:t>coordinate benefits with other government </a:t>
            </a:r>
            <a:r>
              <a:rPr lang="en-US" sz="2000" i="1" dirty="0" smtClean="0"/>
              <a:t> programs </a:t>
            </a:r>
            <a:r>
              <a:rPr lang="en-US" sz="2000" i="1" dirty="0"/>
              <a:t>such as Medicare, Medicaid and TRICARE</a:t>
            </a:r>
            <a:r>
              <a:rPr lang="en-US" sz="2000" i="1" dirty="0" smtClean="0"/>
              <a:t>.</a:t>
            </a:r>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20</a:t>
            </a:fld>
            <a:endParaRPr lang="en-US" dirty="0"/>
          </a:p>
        </p:txBody>
      </p:sp>
    </p:spTree>
    <p:extLst>
      <p:ext uri="{BB962C8B-B14F-4D97-AF65-F5344CB8AC3E}">
        <p14:creationId xmlns:p14="http://schemas.microsoft.com/office/powerpoint/2010/main" val="3608889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dirty="0" smtClean="0"/>
              <a:t>Claims Submission</a:t>
            </a:r>
          </a:p>
        </p:txBody>
      </p:sp>
      <p:sp>
        <p:nvSpPr>
          <p:cNvPr id="35843" name="Rectangle 3"/>
          <p:cNvSpPr>
            <a:spLocks noGrp="1"/>
          </p:cNvSpPr>
          <p:nvPr>
            <p:ph type="body" idx="4294967295"/>
          </p:nvPr>
        </p:nvSpPr>
        <p:spPr>
          <a:xfrm>
            <a:off x="179388" y="1295400"/>
            <a:ext cx="8736012" cy="5084763"/>
          </a:xfrm>
        </p:spPr>
        <p:txBody>
          <a:bodyPr/>
          <a:lstStyle/>
          <a:p>
            <a:pPr marL="0" indent="0">
              <a:buNone/>
            </a:pPr>
            <a:r>
              <a:rPr lang="en-US" dirty="0" smtClean="0">
                <a:solidFill>
                  <a:schemeClr val="tx1"/>
                </a:solidFill>
              </a:rPr>
              <a:t>Health Net Federal Services </a:t>
            </a:r>
            <a:r>
              <a:rPr lang="en-US" dirty="0" smtClean="0"/>
              <a:t>recommends using electronic data interchange (EDI) for claims submittal.  Submit EDI claims through Change Healthcare (formerly Emdeon). </a:t>
            </a:r>
          </a:p>
          <a:p>
            <a:pPr marL="0" indent="0">
              <a:buNone/>
            </a:pPr>
            <a:r>
              <a:rPr lang="en-US" dirty="0" smtClean="0"/>
              <a:t>Visit </a:t>
            </a:r>
            <a:r>
              <a:rPr lang="en-US" dirty="0" smtClean="0">
                <a:solidFill>
                  <a:srgbClr val="006699"/>
                </a:solidFill>
              </a:rPr>
              <a:t>https://changehealthcare.com/solutions/providers </a:t>
            </a:r>
            <a:r>
              <a:rPr lang="en-US" dirty="0" smtClean="0"/>
              <a:t>to register.</a:t>
            </a:r>
          </a:p>
          <a:p>
            <a:pPr marL="0" indent="0">
              <a:buNone/>
            </a:pPr>
            <a:r>
              <a:rPr lang="en-US" dirty="0" smtClean="0"/>
              <a:t/>
            </a:r>
            <a:br>
              <a:rPr lang="en-US" dirty="0" smtClean="0"/>
            </a:br>
            <a:r>
              <a:rPr lang="en-US" dirty="0" smtClean="0"/>
              <a:t>EDI Payer Name:  Health Net–VA Patient-Centered Community Care EDI Payer ID: 68021</a:t>
            </a:r>
            <a:br>
              <a:rPr lang="en-US" dirty="0" smtClean="0"/>
            </a:br>
            <a:r>
              <a:rPr lang="en-US" dirty="0" smtClean="0"/>
              <a:t/>
            </a:r>
            <a:br>
              <a:rPr lang="en-US" dirty="0" smtClean="0"/>
            </a:br>
            <a:r>
              <a:rPr lang="en-US" dirty="0" smtClean="0"/>
              <a:t>Paper </a:t>
            </a:r>
            <a:r>
              <a:rPr lang="en-US" dirty="0"/>
              <a:t>claims can be mailed to: </a:t>
            </a:r>
            <a:r>
              <a:rPr lang="en-US" dirty="0" smtClean="0"/>
              <a:t>    Veterans </a:t>
            </a:r>
            <a:r>
              <a:rPr lang="en-US" dirty="0"/>
              <a:t>Choice Program </a:t>
            </a:r>
            <a:br>
              <a:rPr lang="en-US" dirty="0"/>
            </a:br>
            <a:r>
              <a:rPr lang="en-US" dirty="0" smtClean="0"/>
              <a:t>					PO </a:t>
            </a:r>
            <a:r>
              <a:rPr lang="en-US" dirty="0"/>
              <a:t>Box 2748</a:t>
            </a:r>
            <a:br>
              <a:rPr lang="en-US" dirty="0"/>
            </a:br>
            <a:r>
              <a:rPr lang="en-US" dirty="0" smtClean="0"/>
              <a:t>					Virginia </a:t>
            </a:r>
            <a:r>
              <a:rPr lang="en-US" dirty="0"/>
              <a:t>Beach, VA 23450 </a:t>
            </a:r>
          </a:p>
          <a:p>
            <a:pPr marL="0" indent="0">
              <a:buNone/>
            </a:pPr>
            <a:r>
              <a:rPr lang="en-US" dirty="0"/>
              <a:t/>
            </a:r>
            <a:br>
              <a:rPr lang="en-US" dirty="0"/>
            </a:br>
            <a:r>
              <a:rPr lang="en-US" sz="2000" i="1" dirty="0" smtClean="0"/>
              <a:t>Note: Do not attach medical documentation when submitting claims.</a:t>
            </a:r>
          </a:p>
          <a:p>
            <a:pPr marL="0" indent="0">
              <a:buNone/>
            </a:pPr>
            <a:endParaRPr lang="en-US" dirty="0" smtClean="0"/>
          </a:p>
        </p:txBody>
      </p:sp>
      <p:sp>
        <p:nvSpPr>
          <p:cNvPr id="2" name="Slide Number Placeholder 1"/>
          <p:cNvSpPr>
            <a:spLocks noGrp="1"/>
          </p:cNvSpPr>
          <p:nvPr>
            <p:ph type="sldNum" sz="quarter" idx="12"/>
          </p:nvPr>
        </p:nvSpPr>
        <p:spPr/>
        <p:txBody>
          <a:bodyPr/>
          <a:lstStyle/>
          <a:p>
            <a:pPr>
              <a:defRPr/>
            </a:pPr>
            <a:fld id="{60749ACE-F432-435E-A8A0-DCD74C99FBC0}"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and Reimbursement</a:t>
            </a:r>
            <a:endParaRPr lang="en-US" dirty="0"/>
          </a:p>
        </p:txBody>
      </p:sp>
      <p:sp>
        <p:nvSpPr>
          <p:cNvPr id="3" name="Content Placeholder 2"/>
          <p:cNvSpPr>
            <a:spLocks noGrp="1"/>
          </p:cNvSpPr>
          <p:nvPr>
            <p:ph idx="1"/>
          </p:nvPr>
        </p:nvSpPr>
        <p:spPr/>
        <p:txBody>
          <a:bodyPr/>
          <a:lstStyle/>
          <a:p>
            <a:r>
              <a:rPr lang="en-US" dirty="0"/>
              <a:t>Provider reimbursement will follow Medicare guidelines respective to the type of service authorized and </a:t>
            </a:r>
            <a:r>
              <a:rPr lang="en-US" dirty="0" smtClean="0"/>
              <a:t>performed</a:t>
            </a:r>
          </a:p>
          <a:p>
            <a:pPr lvl="0"/>
            <a:r>
              <a:rPr lang="en-US" dirty="0" smtClean="0"/>
              <a:t>When </a:t>
            </a:r>
            <a:r>
              <a:rPr lang="en-US" dirty="0"/>
              <a:t>seeing a Veteran for non-service connected care authorized under </a:t>
            </a:r>
            <a:r>
              <a:rPr lang="en-US" dirty="0" smtClean="0"/>
              <a:t>VCP, </a:t>
            </a:r>
            <a:r>
              <a:rPr lang="en-US" dirty="0"/>
              <a:t>it may be appropriate to collect a copayment or cost-share according to </a:t>
            </a:r>
            <a:r>
              <a:rPr lang="en-US" dirty="0" smtClean="0"/>
              <a:t>OHI </a:t>
            </a:r>
            <a:r>
              <a:rPr lang="en-US" dirty="0"/>
              <a:t>guidelines, when applicable.</a:t>
            </a:r>
          </a:p>
          <a:p>
            <a:pPr lvl="0"/>
            <a:r>
              <a:rPr lang="en-US" dirty="0"/>
              <a:t>Providers must not bill Veterans or request reimbursement from VA or Health Net for </a:t>
            </a:r>
            <a:r>
              <a:rPr lang="en-US" dirty="0">
                <a:solidFill>
                  <a:schemeClr val="tx1"/>
                </a:solidFill>
              </a:rPr>
              <a:t>no-show, </a:t>
            </a:r>
            <a:r>
              <a:rPr lang="en-US" dirty="0" smtClean="0">
                <a:solidFill>
                  <a:schemeClr val="tx1"/>
                </a:solidFill>
              </a:rPr>
              <a:t>canceled or rescheduled appointments</a:t>
            </a:r>
            <a:r>
              <a:rPr lang="en-US" dirty="0">
                <a:solidFill>
                  <a:schemeClr val="tx1"/>
                </a:solidFill>
              </a:rPr>
              <a:t>.</a:t>
            </a:r>
          </a:p>
          <a:p>
            <a:pPr marL="457200" lvl="1" indent="0">
              <a:buNone/>
            </a:pPr>
            <a:r>
              <a:rPr lang="en-US" dirty="0"/>
              <a:t>	</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22</a:t>
            </a:fld>
            <a:endParaRPr lang="en-US" dirty="0"/>
          </a:p>
        </p:txBody>
      </p:sp>
    </p:spTree>
    <p:extLst>
      <p:ext uri="{BB962C8B-B14F-4D97-AF65-F5344CB8AC3E}">
        <p14:creationId xmlns:p14="http://schemas.microsoft.com/office/powerpoint/2010/main" val="328675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Availity</a:t>
            </a:r>
            <a:r>
              <a:rPr lang="en-US" dirty="0"/>
              <a:t> </a:t>
            </a:r>
            <a:r>
              <a:rPr lang="en-US" dirty="0" smtClean="0"/>
              <a:t>Claim Status Tool	</a:t>
            </a:r>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23</a:t>
            </a:fld>
            <a:endParaRPr lang="en-US" dirty="0"/>
          </a:p>
        </p:txBody>
      </p:sp>
      <p:sp>
        <p:nvSpPr>
          <p:cNvPr id="5" name="Content Placeholder 4"/>
          <p:cNvSpPr>
            <a:spLocks noGrp="1"/>
          </p:cNvSpPr>
          <p:nvPr>
            <p:ph idx="1"/>
          </p:nvPr>
        </p:nvSpPr>
        <p:spPr>
          <a:xfrm>
            <a:off x="179388" y="1371600"/>
            <a:ext cx="8736012" cy="5084763"/>
          </a:xfrm>
        </p:spPr>
        <p:txBody>
          <a:bodyPr/>
          <a:lstStyle/>
          <a:p>
            <a:pPr marL="0" indent="0">
              <a:buNone/>
            </a:pPr>
            <a:r>
              <a:rPr lang="en-US" sz="2000" dirty="0" smtClean="0"/>
              <a:t>To </a:t>
            </a:r>
            <a:r>
              <a:rPr lang="en-US" sz="2000" dirty="0"/>
              <a:t>access Availity’s online Claim Status Tool, providers must first register. </a:t>
            </a:r>
            <a:endParaRPr lang="en-US" sz="2000" dirty="0" smtClean="0"/>
          </a:p>
          <a:p>
            <a:pPr lvl="1"/>
            <a:r>
              <a:rPr lang="en-US" sz="2000" dirty="0" smtClean="0"/>
              <a:t>Visit </a:t>
            </a:r>
            <a:r>
              <a:rPr lang="en-US" sz="2000" u="sng" dirty="0">
                <a:hlinkClick r:id="rId2"/>
              </a:rPr>
              <a:t>www.availity.com</a:t>
            </a:r>
            <a:r>
              <a:rPr lang="en-US" sz="2000" dirty="0"/>
              <a:t> and click on Get Started to begin the registration process. </a:t>
            </a:r>
            <a:r>
              <a:rPr lang="en-US" sz="2000" dirty="0" smtClean="0"/>
              <a:t>(A </a:t>
            </a:r>
            <a:r>
              <a:rPr lang="en-US" sz="2000" dirty="0"/>
              <a:t>link to Availity </a:t>
            </a:r>
            <a:r>
              <a:rPr lang="en-US" sz="2000" dirty="0" smtClean="0"/>
              <a:t> is on the HNFS </a:t>
            </a:r>
            <a:r>
              <a:rPr lang="en-US" sz="2000" u="sng" dirty="0" smtClean="0">
                <a:hlinkClick r:id="rId3"/>
              </a:rPr>
              <a:t>Claims</a:t>
            </a:r>
            <a:r>
              <a:rPr lang="en-US" sz="2000" dirty="0" smtClean="0"/>
              <a:t> page.) </a:t>
            </a:r>
          </a:p>
          <a:p>
            <a:pPr lvl="1"/>
            <a:r>
              <a:rPr lang="en-US" sz="2000" dirty="0" smtClean="0"/>
              <a:t>Providers </a:t>
            </a:r>
            <a:r>
              <a:rPr lang="en-US" sz="2000" dirty="0"/>
              <a:t>who are already registered with Availity do not need to re-register. Simply use your existing user name and password.</a:t>
            </a:r>
          </a:p>
          <a:p>
            <a:pPr marL="0" indent="0">
              <a:buNone/>
            </a:pPr>
            <a:r>
              <a:rPr lang="en-US" sz="2000" dirty="0" smtClean="0"/>
              <a:t/>
            </a:r>
            <a:br>
              <a:rPr lang="en-US" sz="2000" dirty="0" smtClean="0"/>
            </a:br>
            <a:r>
              <a:rPr lang="en-US" sz="2000" dirty="0" smtClean="0"/>
              <a:t>Once </a:t>
            </a:r>
            <a:r>
              <a:rPr lang="en-US" sz="2000" dirty="0"/>
              <a:t>logged in, </a:t>
            </a:r>
            <a:r>
              <a:rPr lang="en-US" sz="2000" dirty="0" smtClean="0"/>
              <a:t>select </a:t>
            </a:r>
            <a:r>
              <a:rPr lang="en-US" sz="2000" dirty="0"/>
              <a:t>Claim Status Inquiry under Claims Management in the left-hand menu. Choose Patient-Centered Community Care (for VCP and PCCC claims) in the payer </a:t>
            </a:r>
            <a:r>
              <a:rPr lang="en-US" sz="2000" dirty="0" smtClean="0"/>
              <a:t>field. </a:t>
            </a:r>
            <a:r>
              <a:rPr lang="en-US" sz="2000" dirty="0"/>
              <a:t>Search for claims by patient identification number </a:t>
            </a:r>
            <a:r>
              <a:rPr lang="en-US" sz="2000" dirty="0" smtClean="0"/>
              <a:t>(SSN) or </a:t>
            </a:r>
            <a:r>
              <a:rPr lang="en-US" sz="2000" dirty="0"/>
              <a:t>claim </a:t>
            </a:r>
            <a:r>
              <a:rPr lang="en-US" sz="2000" dirty="0" smtClean="0"/>
              <a:t>number.</a:t>
            </a:r>
          </a:p>
          <a:p>
            <a:pPr marL="0" indent="0">
              <a:buNone/>
            </a:pPr>
            <a:r>
              <a:rPr lang="en-US" sz="2000" dirty="0"/>
              <a:t/>
            </a:r>
            <a:br>
              <a:rPr lang="en-US" sz="2000" dirty="0"/>
            </a:br>
            <a:r>
              <a:rPr lang="en-US" sz="2000" dirty="0" smtClean="0"/>
              <a:t>Availity</a:t>
            </a:r>
            <a:r>
              <a:rPr lang="en-US" sz="2000" dirty="0"/>
              <a:t>™ Claim Status Tool offers </a:t>
            </a:r>
            <a:r>
              <a:rPr lang="en-US" sz="2000" dirty="0" smtClean="0"/>
              <a:t>claim </a:t>
            </a:r>
            <a:r>
              <a:rPr lang="en-US" sz="2000" dirty="0"/>
              <a:t>status, billed amount, ineligible amount, paid amount, check/electronic funds transfer (EFT)/voucher, check date, payee name, and line item breakdowns. </a:t>
            </a:r>
          </a:p>
        </p:txBody>
      </p:sp>
    </p:spTree>
    <p:extLst>
      <p:ext uri="{BB962C8B-B14F-4D97-AF65-F5344CB8AC3E}">
        <p14:creationId xmlns:p14="http://schemas.microsoft.com/office/powerpoint/2010/main" val="597547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EFT/ERA</a:t>
            </a:r>
            <a:endParaRPr lang="en-US" dirty="0"/>
          </a:p>
        </p:txBody>
      </p:sp>
      <p:sp>
        <p:nvSpPr>
          <p:cNvPr id="3" name="Content Placeholder 2"/>
          <p:cNvSpPr>
            <a:spLocks noGrp="1"/>
          </p:cNvSpPr>
          <p:nvPr>
            <p:ph idx="1"/>
          </p:nvPr>
        </p:nvSpPr>
        <p:spPr/>
        <p:txBody>
          <a:bodyPr/>
          <a:lstStyle/>
          <a:p>
            <a:r>
              <a:rPr lang="en-US" dirty="0" smtClean="0">
                <a:solidFill>
                  <a:schemeClr val="tx1"/>
                </a:solidFill>
              </a:rPr>
              <a:t>Health Net Federal Services recommends provider sign up for Electronic </a:t>
            </a:r>
            <a:r>
              <a:rPr lang="en-US" dirty="0">
                <a:solidFill>
                  <a:schemeClr val="tx1"/>
                </a:solidFill>
              </a:rPr>
              <a:t>F</a:t>
            </a:r>
            <a:r>
              <a:rPr lang="en-US" dirty="0" smtClean="0">
                <a:solidFill>
                  <a:schemeClr val="tx1"/>
                </a:solidFill>
              </a:rPr>
              <a:t>unds </a:t>
            </a:r>
            <a:r>
              <a:rPr lang="en-US" dirty="0">
                <a:solidFill>
                  <a:schemeClr val="tx1"/>
                </a:solidFill>
              </a:rPr>
              <a:t>T</a:t>
            </a:r>
            <a:r>
              <a:rPr lang="en-US" dirty="0" smtClean="0">
                <a:solidFill>
                  <a:schemeClr val="tx1"/>
                </a:solidFill>
              </a:rPr>
              <a:t>ransfer (EFT) to receive claims payment electronically. </a:t>
            </a:r>
          </a:p>
          <a:p>
            <a:r>
              <a:rPr lang="en-US" dirty="0" smtClean="0">
                <a:solidFill>
                  <a:schemeClr val="tx1"/>
                </a:solidFill>
              </a:rPr>
              <a:t>Providers can also receive remittance advices electronically by signing up for Electronic </a:t>
            </a:r>
            <a:r>
              <a:rPr lang="en-US" dirty="0">
                <a:solidFill>
                  <a:schemeClr val="tx1"/>
                </a:solidFill>
              </a:rPr>
              <a:t>R</a:t>
            </a:r>
            <a:r>
              <a:rPr lang="en-US" dirty="0" smtClean="0">
                <a:solidFill>
                  <a:schemeClr val="tx1"/>
                </a:solidFill>
              </a:rPr>
              <a:t>emittance </a:t>
            </a:r>
            <a:r>
              <a:rPr lang="en-US" dirty="0">
                <a:solidFill>
                  <a:schemeClr val="tx1"/>
                </a:solidFill>
              </a:rPr>
              <a:t>A</a:t>
            </a:r>
            <a:r>
              <a:rPr lang="en-US" dirty="0" smtClean="0">
                <a:solidFill>
                  <a:schemeClr val="tx1"/>
                </a:solidFill>
              </a:rPr>
              <a:t>dvice (ERA). We now </a:t>
            </a:r>
            <a:r>
              <a:rPr lang="en-US" dirty="0">
                <a:solidFill>
                  <a:schemeClr val="tx1"/>
                </a:solidFill>
              </a:rPr>
              <a:t>offers a choice of clearinghouses </a:t>
            </a:r>
            <a:r>
              <a:rPr lang="en-US" dirty="0" smtClean="0">
                <a:solidFill>
                  <a:schemeClr val="tx1"/>
                </a:solidFill>
              </a:rPr>
              <a:t>from </a:t>
            </a:r>
            <a:r>
              <a:rPr lang="en-US" dirty="0">
                <a:solidFill>
                  <a:schemeClr val="tx1"/>
                </a:solidFill>
              </a:rPr>
              <a:t>which </a:t>
            </a:r>
            <a:r>
              <a:rPr lang="en-US" dirty="0" smtClean="0">
                <a:solidFill>
                  <a:schemeClr val="tx1"/>
                </a:solidFill>
              </a:rPr>
              <a:t>to receive ERA statements. </a:t>
            </a:r>
            <a:endParaRPr lang="en-US" dirty="0">
              <a:solidFill>
                <a:schemeClr val="tx1"/>
              </a:solidFill>
            </a:endParaRPr>
          </a:p>
          <a:p>
            <a:pPr marL="0" indent="0">
              <a:buNone/>
            </a:pPr>
            <a:endParaRPr lang="en-US" dirty="0" smtClean="0">
              <a:solidFill>
                <a:schemeClr val="tx1"/>
              </a:solidFill>
            </a:endParaRPr>
          </a:p>
          <a:p>
            <a:pPr marL="0" indent="0" algn="ctr">
              <a:buNone/>
            </a:pPr>
            <a:r>
              <a:rPr lang="en-US" sz="2800" dirty="0" smtClean="0">
                <a:solidFill>
                  <a:schemeClr val="tx1"/>
                </a:solidFill>
              </a:rPr>
              <a:t>Visit </a:t>
            </a:r>
            <a:r>
              <a:rPr lang="en-US" sz="2800" b="1" dirty="0" smtClean="0">
                <a:solidFill>
                  <a:schemeClr val="tx1"/>
                </a:solidFill>
              </a:rPr>
              <a:t>www.hnfs.com/go/VA</a:t>
            </a:r>
            <a:r>
              <a:rPr lang="en-US" sz="2800" dirty="0" smtClean="0">
                <a:solidFill>
                  <a:schemeClr val="tx1"/>
                </a:solidFill>
              </a:rPr>
              <a:t> </a:t>
            </a:r>
            <a:r>
              <a:rPr lang="en-US" sz="2800" i="1" dirty="0" smtClean="0">
                <a:solidFill>
                  <a:schemeClr val="tx1"/>
                </a:solidFill>
              </a:rPr>
              <a:t>&gt; Claims </a:t>
            </a:r>
            <a:r>
              <a:rPr lang="en-US" sz="2800" dirty="0" smtClean="0">
                <a:solidFill>
                  <a:schemeClr val="tx1"/>
                </a:solidFill>
              </a:rPr>
              <a:t>for </a:t>
            </a:r>
            <a:r>
              <a:rPr lang="en-US" sz="2800" dirty="0">
                <a:solidFill>
                  <a:schemeClr val="tx1"/>
                </a:solidFill>
              </a:rPr>
              <a:t>information on how to </a:t>
            </a:r>
            <a:r>
              <a:rPr lang="en-US" sz="2800" dirty="0" smtClean="0">
                <a:solidFill>
                  <a:schemeClr val="tx1"/>
                </a:solidFill>
              </a:rPr>
              <a:t>get started!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24</a:t>
            </a:fld>
            <a:endParaRPr lang="en-US" dirty="0"/>
          </a:p>
        </p:txBody>
      </p:sp>
    </p:spTree>
    <p:extLst>
      <p:ext uri="{BB962C8B-B14F-4D97-AF65-F5344CB8AC3E}">
        <p14:creationId xmlns:p14="http://schemas.microsoft.com/office/powerpoint/2010/main" val="173388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Incorrect/Duplicate Payments</a:t>
            </a:r>
            <a:endParaRPr lang="en-US" dirty="0"/>
          </a:p>
        </p:txBody>
      </p:sp>
      <p:sp>
        <p:nvSpPr>
          <p:cNvPr id="3" name="Content Placeholder 2"/>
          <p:cNvSpPr>
            <a:spLocks noGrp="1"/>
          </p:cNvSpPr>
          <p:nvPr>
            <p:ph idx="1"/>
          </p:nvPr>
        </p:nvSpPr>
        <p:spPr/>
        <p:txBody>
          <a:bodyPr/>
          <a:lstStyle/>
          <a:p>
            <a:pPr marL="0" indent="0">
              <a:buNone/>
            </a:pPr>
            <a:r>
              <a:rPr lang="en-US" sz="2800" dirty="0">
                <a:solidFill>
                  <a:schemeClr val="tx1"/>
                </a:solidFill>
              </a:rPr>
              <a:t>If you receive an incorrect </a:t>
            </a:r>
            <a:r>
              <a:rPr lang="en-US" sz="2800" dirty="0" smtClean="0">
                <a:solidFill>
                  <a:schemeClr val="tx1"/>
                </a:solidFill>
              </a:rPr>
              <a:t>or duplicate payment </a:t>
            </a:r>
            <a:r>
              <a:rPr lang="en-US" sz="2800" dirty="0">
                <a:solidFill>
                  <a:schemeClr val="tx1"/>
                </a:solidFill>
              </a:rPr>
              <a:t>for a claim, </a:t>
            </a:r>
            <a:r>
              <a:rPr lang="en-US" sz="2800" dirty="0" smtClean="0">
                <a:solidFill>
                  <a:schemeClr val="tx1"/>
                </a:solidFill>
              </a:rPr>
              <a:t>please return </a:t>
            </a:r>
            <a:r>
              <a:rPr lang="en-US" sz="2800" dirty="0">
                <a:solidFill>
                  <a:schemeClr val="tx1"/>
                </a:solidFill>
              </a:rPr>
              <a:t>it to HNFS. </a:t>
            </a:r>
            <a:endParaRPr lang="en-US" sz="2800" dirty="0" smtClean="0">
              <a:solidFill>
                <a:schemeClr val="tx1"/>
              </a:solidFill>
            </a:endParaRPr>
          </a:p>
          <a:p>
            <a:pPr marL="0" indent="0">
              <a:buNone/>
            </a:pPr>
            <a:endParaRPr lang="en-US" dirty="0">
              <a:solidFill>
                <a:schemeClr val="tx1"/>
              </a:solidFill>
            </a:endParaRPr>
          </a:p>
          <a:p>
            <a:r>
              <a:rPr lang="en-US" dirty="0" smtClean="0">
                <a:solidFill>
                  <a:schemeClr val="tx1"/>
                </a:solidFill>
              </a:rPr>
              <a:t>Please </a:t>
            </a:r>
            <a:r>
              <a:rPr lang="en-US" dirty="0">
                <a:solidFill>
                  <a:schemeClr val="tx1"/>
                </a:solidFill>
              </a:rPr>
              <a:t>specify the error (example</a:t>
            </a:r>
            <a:r>
              <a:rPr lang="en-US" dirty="0" smtClean="0">
                <a:solidFill>
                  <a:schemeClr val="tx1"/>
                </a:solidFill>
              </a:rPr>
              <a:t>, “</a:t>
            </a:r>
            <a:r>
              <a:rPr lang="en-US" dirty="0">
                <a:solidFill>
                  <a:schemeClr val="tx1"/>
                </a:solidFill>
              </a:rPr>
              <a:t>Attn: Finance Dept.: Incorrect provider paid”) or clearly detail what portion of the payment was incorrect</a:t>
            </a:r>
            <a:r>
              <a:rPr lang="en-US" dirty="0" smtClean="0">
                <a:solidFill>
                  <a:schemeClr val="tx1"/>
                </a:solidFill>
              </a:rPr>
              <a:t>.</a:t>
            </a:r>
          </a:p>
          <a:p>
            <a:pPr marL="0" indent="0">
              <a:buNone/>
            </a:pPr>
            <a:endParaRPr lang="en-US" dirty="0">
              <a:solidFill>
                <a:schemeClr val="tx1"/>
              </a:solidFill>
            </a:endParaRPr>
          </a:p>
          <a:p>
            <a:r>
              <a:rPr lang="en-US" b="1" dirty="0">
                <a:solidFill>
                  <a:schemeClr val="tx1"/>
                </a:solidFill>
              </a:rPr>
              <a:t>Return Payment Address</a:t>
            </a:r>
            <a:r>
              <a:rPr lang="en-US" b="1" dirty="0" smtClean="0">
                <a:solidFill>
                  <a:schemeClr val="tx1"/>
                </a:solidFill>
              </a:rPr>
              <a:t>:</a:t>
            </a:r>
            <a:br>
              <a:rPr lang="en-US" b="1" dirty="0" smtClean="0">
                <a:solidFill>
                  <a:schemeClr val="tx1"/>
                </a:solidFill>
              </a:rPr>
            </a:br>
            <a:r>
              <a:rPr lang="en-US" dirty="0" smtClean="0">
                <a:solidFill>
                  <a:schemeClr val="tx1"/>
                </a:solidFill>
              </a:rPr>
              <a:t>Health </a:t>
            </a:r>
            <a:r>
              <a:rPr lang="en-US" dirty="0">
                <a:solidFill>
                  <a:schemeClr val="tx1"/>
                </a:solidFill>
              </a:rPr>
              <a:t>Net Federal Services, </a:t>
            </a:r>
            <a:r>
              <a:rPr lang="en-US" dirty="0" smtClean="0">
                <a:solidFill>
                  <a:schemeClr val="tx1"/>
                </a:solidFill>
              </a:rPr>
              <a:t>LLC </a:t>
            </a:r>
            <a:br>
              <a:rPr lang="en-US" dirty="0" smtClean="0">
                <a:solidFill>
                  <a:schemeClr val="tx1"/>
                </a:solidFill>
              </a:rPr>
            </a:br>
            <a:r>
              <a:rPr lang="en-US" dirty="0" smtClean="0">
                <a:solidFill>
                  <a:schemeClr val="tx1"/>
                </a:solidFill>
              </a:rPr>
              <a:t>PO </a:t>
            </a:r>
            <a:r>
              <a:rPr lang="en-US" dirty="0">
                <a:solidFill>
                  <a:schemeClr val="tx1"/>
                </a:solidFill>
              </a:rPr>
              <a:t>Box </a:t>
            </a:r>
            <a:r>
              <a:rPr lang="en-US" dirty="0" smtClean="0">
                <a:solidFill>
                  <a:schemeClr val="tx1"/>
                </a:solidFill>
              </a:rPr>
              <a:t>2890</a:t>
            </a:r>
            <a:br>
              <a:rPr lang="en-US" dirty="0" smtClean="0">
                <a:solidFill>
                  <a:schemeClr val="tx1"/>
                </a:solidFill>
              </a:rPr>
            </a:br>
            <a:r>
              <a:rPr lang="en-US" dirty="0" smtClean="0">
                <a:solidFill>
                  <a:schemeClr val="tx1"/>
                </a:solidFill>
              </a:rPr>
              <a:t>Rancho </a:t>
            </a:r>
            <a:r>
              <a:rPr lang="en-US" dirty="0">
                <a:solidFill>
                  <a:schemeClr val="tx1"/>
                </a:solidFill>
              </a:rPr>
              <a:t>Cordova, CA 95742-9110</a:t>
            </a:r>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25</a:t>
            </a:fld>
            <a:endParaRPr lang="en-US" dirty="0"/>
          </a:p>
        </p:txBody>
      </p:sp>
    </p:spTree>
    <p:extLst>
      <p:ext uri="{BB962C8B-B14F-4D97-AF65-F5344CB8AC3E}">
        <p14:creationId xmlns:p14="http://schemas.microsoft.com/office/powerpoint/2010/main" val="321792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Improvements</a:t>
            </a:r>
            <a:endParaRPr lang="en-US" dirty="0"/>
          </a:p>
        </p:txBody>
      </p:sp>
      <p:sp>
        <p:nvSpPr>
          <p:cNvPr id="3" name="Content Placeholder 2"/>
          <p:cNvSpPr>
            <a:spLocks noGrp="1"/>
          </p:cNvSpPr>
          <p:nvPr>
            <p:ph idx="1"/>
          </p:nvPr>
        </p:nvSpPr>
        <p:spPr>
          <a:xfrm>
            <a:off x="0" y="1295400"/>
            <a:ext cx="9067800" cy="4953000"/>
          </a:xfrm>
        </p:spPr>
        <p:txBody>
          <a:bodyPr/>
          <a:lstStyle/>
          <a:p>
            <a:r>
              <a:rPr lang="en-US" sz="1700" b="1" u="sng" dirty="0" smtClean="0"/>
              <a:t>January </a:t>
            </a:r>
            <a:r>
              <a:rPr lang="en-US" sz="1700" b="1" u="sng" dirty="0"/>
              <a:t>19, </a:t>
            </a:r>
            <a:r>
              <a:rPr lang="en-US" sz="1700" b="1" u="sng" dirty="0" smtClean="0"/>
              <a:t>2016 </a:t>
            </a:r>
            <a:r>
              <a:rPr lang="en-US" sz="1700" dirty="0"/>
              <a:t>– </a:t>
            </a:r>
            <a:r>
              <a:rPr lang="en-US" sz="1700" dirty="0" smtClean="0"/>
              <a:t>Authorizations </a:t>
            </a:r>
            <a:r>
              <a:rPr lang="en-US" sz="1700" dirty="0"/>
              <a:t>under </a:t>
            </a:r>
            <a:r>
              <a:rPr lang="en-US" sz="1700" dirty="0" smtClean="0"/>
              <a:t>VCP are </a:t>
            </a:r>
            <a:r>
              <a:rPr lang="en-US" sz="1700" dirty="0"/>
              <a:t>no </a:t>
            </a:r>
            <a:r>
              <a:rPr lang="en-US" sz="1700" dirty="0" smtClean="0"/>
              <a:t>longer </a:t>
            </a:r>
            <a:r>
              <a:rPr lang="en-US" sz="1700" dirty="0"/>
              <a:t>limited to a 60-day period. </a:t>
            </a:r>
            <a:r>
              <a:rPr lang="en-US" sz="1700" dirty="0" smtClean="0"/>
              <a:t>An </a:t>
            </a:r>
            <a:r>
              <a:rPr lang="en-US" sz="1700" dirty="0"/>
              <a:t>episode of care may be valid for up to </a:t>
            </a:r>
            <a:r>
              <a:rPr lang="en-US" sz="1700" dirty="0" smtClean="0"/>
              <a:t>one year </a:t>
            </a:r>
            <a:r>
              <a:rPr lang="en-US" sz="1700" dirty="0"/>
              <a:t>from the date of the first appointment. Providers should continue to refer to the approved </a:t>
            </a:r>
            <a:r>
              <a:rPr lang="en-US" sz="1700" dirty="0" smtClean="0"/>
              <a:t>authorization.</a:t>
            </a:r>
            <a:br>
              <a:rPr lang="en-US" sz="1700" dirty="0" smtClean="0"/>
            </a:br>
            <a:endParaRPr lang="en-US" sz="1700" dirty="0" smtClean="0"/>
          </a:p>
          <a:p>
            <a:r>
              <a:rPr lang="en-US" sz="1700" b="1" u="sng" dirty="0" smtClean="0"/>
              <a:t>March </a:t>
            </a:r>
            <a:r>
              <a:rPr lang="en-US" sz="1700" b="1" u="sng" dirty="0"/>
              <a:t>1, </a:t>
            </a:r>
            <a:r>
              <a:rPr lang="en-US" sz="1700" b="1" u="sng" dirty="0" smtClean="0"/>
              <a:t>2016 </a:t>
            </a:r>
            <a:r>
              <a:rPr lang="en-US" sz="1700" dirty="0" smtClean="0"/>
              <a:t>– VA revised </a:t>
            </a:r>
            <a:r>
              <a:rPr lang="en-US" sz="1700" dirty="0"/>
              <a:t>its medical </a:t>
            </a:r>
            <a:r>
              <a:rPr lang="en-US" sz="1700" dirty="0" smtClean="0"/>
              <a:t>documentation </a:t>
            </a:r>
            <a:r>
              <a:rPr lang="en-US" sz="1700" dirty="0"/>
              <a:t>requirement for VCP, which </a:t>
            </a:r>
            <a:r>
              <a:rPr lang="en-US" sz="1700" dirty="0" smtClean="0"/>
              <a:t>allows HNFS </a:t>
            </a:r>
            <a:r>
              <a:rPr lang="en-US" sz="1700" dirty="0"/>
              <a:t>to expedite provider </a:t>
            </a:r>
            <a:r>
              <a:rPr lang="en-US" sz="1700" dirty="0" smtClean="0"/>
              <a:t>payment by reimbursing providers for </a:t>
            </a:r>
            <a:r>
              <a:rPr lang="en-US" sz="1700" dirty="0"/>
              <a:t>authorized VCP services prior to receiving medical documentation. </a:t>
            </a:r>
          </a:p>
          <a:p>
            <a:pPr lvl="1"/>
            <a:r>
              <a:rPr lang="en-US" sz="1700" dirty="0" smtClean="0"/>
              <a:t>Since this change, HNFS has </a:t>
            </a:r>
            <a:r>
              <a:rPr lang="en-US" sz="1700" dirty="0"/>
              <a:t>paid approximately 530,000 provider claims that were previously held for additional payment </a:t>
            </a:r>
            <a:r>
              <a:rPr lang="en-US" sz="1700" dirty="0" smtClean="0"/>
              <a:t>information/medical documentation.</a:t>
            </a:r>
            <a:br>
              <a:rPr lang="en-US" sz="1700" dirty="0" smtClean="0"/>
            </a:br>
            <a:endParaRPr lang="en-US" sz="1700" dirty="0" smtClean="0"/>
          </a:p>
          <a:p>
            <a:r>
              <a:rPr lang="en-US" sz="1700" b="1" u="sng" dirty="0" smtClean="0"/>
              <a:t>March </a:t>
            </a:r>
            <a:r>
              <a:rPr lang="en-US" sz="1700" b="1" u="sng" dirty="0"/>
              <a:t>14, </a:t>
            </a:r>
            <a:r>
              <a:rPr lang="en-US" sz="1700" b="1" u="sng" dirty="0" smtClean="0"/>
              <a:t>2016 </a:t>
            </a:r>
            <a:r>
              <a:rPr lang="en-US" sz="1700" dirty="0"/>
              <a:t>– </a:t>
            </a:r>
            <a:r>
              <a:rPr lang="en-US" sz="1700" dirty="0" smtClean="0"/>
              <a:t>Providers </a:t>
            </a:r>
            <a:r>
              <a:rPr lang="en-US" sz="1700" dirty="0"/>
              <a:t>can check </a:t>
            </a:r>
            <a:r>
              <a:rPr lang="en-US" sz="1700" dirty="0" smtClean="0"/>
              <a:t>claim </a:t>
            </a:r>
            <a:r>
              <a:rPr lang="en-US" sz="1700" dirty="0"/>
              <a:t>status using the Availity™ Claim Status Tool – a fast, easy-to-use online claim status tool that provides real-time claim status and payment </a:t>
            </a:r>
            <a:r>
              <a:rPr lang="en-US" sz="1700" dirty="0" smtClean="0"/>
              <a:t>information.</a:t>
            </a:r>
            <a:br>
              <a:rPr lang="en-US" sz="1700" dirty="0" smtClean="0"/>
            </a:br>
            <a:endParaRPr lang="en-US" sz="1700" dirty="0" smtClean="0"/>
          </a:p>
          <a:p>
            <a:r>
              <a:rPr lang="en-US" sz="1700" b="1" u="sng" dirty="0" smtClean="0">
                <a:solidFill>
                  <a:schemeClr val="tx1"/>
                </a:solidFill>
              </a:rPr>
              <a:t>April 24, 2016 </a:t>
            </a:r>
            <a:r>
              <a:rPr lang="en-US" sz="1700" dirty="0" smtClean="0">
                <a:solidFill>
                  <a:schemeClr val="tx1"/>
                </a:solidFill>
              </a:rPr>
              <a:t>– Health Net Federal Services revised its guidelines for requesting additional services for VCP patients. Providers no longer need to submit a Request for Additional Services (RFAS) form to HNFS if the services are considered part of the Veteran’s initial episode of care.</a:t>
            </a:r>
            <a:r>
              <a:rPr lang="en-US" sz="1600" dirty="0">
                <a:solidFill>
                  <a:schemeClr val="tx1"/>
                </a:solidFill>
              </a:rPr>
              <a:t/>
            </a:r>
            <a:br>
              <a:rPr lang="en-US" sz="1600" dirty="0">
                <a:solidFill>
                  <a:schemeClr val="tx1"/>
                </a:solidFill>
              </a:rPr>
            </a:br>
            <a:endParaRPr lang="en-US" sz="1600" dirty="0">
              <a:solidFill>
                <a:schemeClr val="tx1"/>
              </a:solidFill>
            </a:endParaRPr>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26</a:t>
            </a:fld>
            <a:endParaRPr lang="en-US" dirty="0"/>
          </a:p>
        </p:txBody>
      </p:sp>
    </p:spTree>
    <p:extLst>
      <p:ext uri="{BB962C8B-B14F-4D97-AF65-F5344CB8AC3E}">
        <p14:creationId xmlns:p14="http://schemas.microsoft.com/office/powerpoint/2010/main" val="2690968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Appointing Improvements</a:t>
            </a:r>
            <a:endParaRPr lang="en-US" dirty="0"/>
          </a:p>
        </p:txBody>
      </p:sp>
      <p:sp>
        <p:nvSpPr>
          <p:cNvPr id="3" name="Content Placeholder 2"/>
          <p:cNvSpPr>
            <a:spLocks noGrp="1"/>
          </p:cNvSpPr>
          <p:nvPr>
            <p:ph idx="1"/>
          </p:nvPr>
        </p:nvSpPr>
        <p:spPr/>
        <p:txBody>
          <a:bodyPr/>
          <a:lstStyle/>
          <a:p>
            <a:pPr marL="0" indent="0">
              <a:buNone/>
            </a:pPr>
            <a:r>
              <a:rPr lang="en-US" dirty="0">
                <a:solidFill>
                  <a:schemeClr val="tx1"/>
                </a:solidFill>
              </a:rPr>
              <a:t>Health Net Federal Services has improved </a:t>
            </a:r>
            <a:r>
              <a:rPr lang="en-US" dirty="0" smtClean="0">
                <a:solidFill>
                  <a:schemeClr val="tx1"/>
                </a:solidFill>
              </a:rPr>
              <a:t>its VCP/PCCC appointment scheduling process, which resulted in a 33 percent increase in appointments scheduled over the last 12 months:</a:t>
            </a:r>
            <a:endParaRPr lang="en-US" dirty="0">
              <a:solidFill>
                <a:schemeClr val="tx1"/>
              </a:solidFill>
            </a:endParaRPr>
          </a:p>
          <a:p>
            <a:r>
              <a:rPr lang="en-US" sz="2000" dirty="0" smtClean="0">
                <a:solidFill>
                  <a:schemeClr val="tx1"/>
                </a:solidFill>
              </a:rPr>
              <a:t>Our Tampa, Florida call </a:t>
            </a:r>
            <a:r>
              <a:rPr lang="en-US" sz="2000" dirty="0">
                <a:solidFill>
                  <a:schemeClr val="tx1"/>
                </a:solidFill>
              </a:rPr>
              <a:t>center </a:t>
            </a:r>
            <a:r>
              <a:rPr lang="en-US" sz="2000" dirty="0" smtClean="0">
                <a:solidFill>
                  <a:schemeClr val="tx1"/>
                </a:solidFill>
              </a:rPr>
              <a:t>opened in spring 2016, with </a:t>
            </a:r>
            <a:r>
              <a:rPr lang="en-US" sz="2000" dirty="0">
                <a:solidFill>
                  <a:schemeClr val="tx1"/>
                </a:solidFill>
              </a:rPr>
              <a:t>more than 500 full-time staff dedicated to taking calls directly from </a:t>
            </a:r>
            <a:r>
              <a:rPr lang="en-US" sz="2000" dirty="0" smtClean="0">
                <a:solidFill>
                  <a:schemeClr val="tx1"/>
                </a:solidFill>
              </a:rPr>
              <a:t>Veterans </a:t>
            </a:r>
            <a:r>
              <a:rPr lang="en-US" sz="2000" dirty="0">
                <a:solidFill>
                  <a:schemeClr val="tx1"/>
                </a:solidFill>
              </a:rPr>
              <a:t>and connecting them to the medical care they need.</a:t>
            </a:r>
          </a:p>
          <a:p>
            <a:r>
              <a:rPr lang="en-US" sz="2000" dirty="0" smtClean="0">
                <a:solidFill>
                  <a:schemeClr val="tx1"/>
                </a:solidFill>
              </a:rPr>
              <a:t>We </a:t>
            </a:r>
            <a:r>
              <a:rPr lang="en-US" sz="2000" dirty="0">
                <a:solidFill>
                  <a:schemeClr val="tx1"/>
                </a:solidFill>
              </a:rPr>
              <a:t>deployed local teams dedicated to understanding local providers and VA Medical Center (VAMC) needs in an effort to connect our </a:t>
            </a:r>
            <a:r>
              <a:rPr lang="en-US" sz="2000" dirty="0" smtClean="0">
                <a:solidFill>
                  <a:schemeClr val="tx1"/>
                </a:solidFill>
              </a:rPr>
              <a:t>Veterans </a:t>
            </a:r>
            <a:r>
              <a:rPr lang="en-US" sz="2000" dirty="0">
                <a:solidFill>
                  <a:schemeClr val="tx1"/>
                </a:solidFill>
              </a:rPr>
              <a:t>with the best possible health care providers.</a:t>
            </a:r>
          </a:p>
          <a:p>
            <a:r>
              <a:rPr lang="en-US" sz="2000" dirty="0" smtClean="0">
                <a:solidFill>
                  <a:schemeClr val="tx1"/>
                </a:solidFill>
              </a:rPr>
              <a:t>We streamlined the process </a:t>
            </a:r>
            <a:r>
              <a:rPr lang="en-US" sz="2000" dirty="0">
                <a:solidFill>
                  <a:schemeClr val="tx1"/>
                </a:solidFill>
              </a:rPr>
              <a:t>for scheduling appointments </a:t>
            </a:r>
            <a:r>
              <a:rPr lang="en-US" sz="2000" dirty="0" smtClean="0">
                <a:solidFill>
                  <a:schemeClr val="tx1"/>
                </a:solidFill>
              </a:rPr>
              <a:t>by removing </a:t>
            </a:r>
            <a:r>
              <a:rPr lang="en-US" sz="2000" dirty="0">
                <a:solidFill>
                  <a:schemeClr val="tx1"/>
                </a:solidFill>
              </a:rPr>
              <a:t>a number of touch-points that were previously required and reducing the amount of paperwork  </a:t>
            </a:r>
            <a:r>
              <a:rPr lang="en-US" sz="2000" dirty="0" smtClean="0">
                <a:solidFill>
                  <a:schemeClr val="tx1"/>
                </a:solidFill>
              </a:rPr>
              <a:t>Veterans and providers have to complete</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27</a:t>
            </a:fld>
            <a:endParaRPr lang="en-US" dirty="0"/>
          </a:p>
        </p:txBody>
      </p:sp>
    </p:spTree>
    <p:extLst>
      <p:ext uri="{BB962C8B-B14F-4D97-AF65-F5344CB8AC3E}">
        <p14:creationId xmlns:p14="http://schemas.microsoft.com/office/powerpoint/2010/main" val="248937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Claims Processing and Payment Delays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Health </a:t>
            </a:r>
            <a:r>
              <a:rPr lang="en-US" dirty="0">
                <a:solidFill>
                  <a:schemeClr val="tx1"/>
                </a:solidFill>
              </a:rPr>
              <a:t>Net Federal Services is working to pay health care providers as quickly as possible through the current </a:t>
            </a:r>
            <a:r>
              <a:rPr lang="en-US" dirty="0" smtClean="0">
                <a:solidFill>
                  <a:schemeClr val="tx1"/>
                </a:solidFill>
              </a:rPr>
              <a:t>VA </a:t>
            </a:r>
            <a:r>
              <a:rPr lang="en-US" dirty="0">
                <a:solidFill>
                  <a:schemeClr val="tx1"/>
                </a:solidFill>
              </a:rPr>
              <a:t>health care cost reimbursement </a:t>
            </a:r>
            <a:r>
              <a:rPr lang="en-US" dirty="0" smtClean="0">
                <a:solidFill>
                  <a:schemeClr val="tx1"/>
                </a:solidFill>
              </a:rPr>
              <a:t>process. </a:t>
            </a:r>
            <a:br>
              <a:rPr lang="en-US" dirty="0" smtClean="0">
                <a:solidFill>
                  <a:schemeClr val="tx1"/>
                </a:solidFill>
              </a:rPr>
            </a:br>
            <a:endParaRPr lang="en-US" dirty="0">
              <a:solidFill>
                <a:schemeClr val="tx1"/>
              </a:solidFill>
            </a:endParaRPr>
          </a:p>
          <a:p>
            <a:r>
              <a:rPr lang="en-US" dirty="0" smtClean="0">
                <a:solidFill>
                  <a:schemeClr val="tx1"/>
                </a:solidFill>
              </a:rPr>
              <a:t>Our </a:t>
            </a:r>
            <a:r>
              <a:rPr lang="en-US" dirty="0">
                <a:solidFill>
                  <a:schemeClr val="tx1"/>
                </a:solidFill>
              </a:rPr>
              <a:t>goal is to achieve the industry standard of 95% of clean claims processed within 30 days. </a:t>
            </a:r>
          </a:p>
          <a:p>
            <a:r>
              <a:rPr lang="en-US" dirty="0" smtClean="0">
                <a:solidFill>
                  <a:schemeClr val="tx1"/>
                </a:solidFill>
              </a:rPr>
              <a:t>Health Net Federal Services and VA </a:t>
            </a:r>
            <a:r>
              <a:rPr lang="en-US" dirty="0">
                <a:solidFill>
                  <a:schemeClr val="tx1"/>
                </a:solidFill>
              </a:rPr>
              <a:t>are focused on improvements to timely provider </a:t>
            </a:r>
            <a:r>
              <a:rPr lang="en-US" dirty="0" smtClean="0">
                <a:solidFill>
                  <a:schemeClr val="tx1"/>
                </a:solidFill>
              </a:rPr>
              <a:t>payment, which is a key part of meeting this goal.</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28</a:t>
            </a:fld>
            <a:endParaRPr lang="en-US" dirty="0"/>
          </a:p>
        </p:txBody>
      </p:sp>
    </p:spTree>
    <p:extLst>
      <p:ext uri="{BB962C8B-B14F-4D97-AF65-F5344CB8AC3E}">
        <p14:creationId xmlns:p14="http://schemas.microsoft.com/office/powerpoint/2010/main" val="149225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www.hnfs.com/go/VA</a:t>
            </a:r>
            <a:endParaRPr lang="en-US" dirty="0"/>
          </a:p>
        </p:txBody>
      </p:sp>
      <p:sp>
        <p:nvSpPr>
          <p:cNvPr id="6" name="Slide Number Placeholder 5"/>
          <p:cNvSpPr>
            <a:spLocks noGrp="1"/>
          </p:cNvSpPr>
          <p:nvPr>
            <p:ph type="sldNum" sz="quarter" idx="12"/>
          </p:nvPr>
        </p:nvSpPr>
        <p:spPr/>
        <p:txBody>
          <a:bodyPr/>
          <a:lstStyle/>
          <a:p>
            <a:fld id="{8E6C7091-298E-E042-81D2-914E2576F495}" type="slidenum">
              <a:rPr lang="en-US" smtClean="0"/>
              <a:pPr/>
              <a:t>29</a:t>
            </a:fld>
            <a:endParaRPr lang="en-US" dirty="0"/>
          </a:p>
        </p:txBody>
      </p:sp>
      <p:sp>
        <p:nvSpPr>
          <p:cNvPr id="3" name="TextBox 2"/>
          <p:cNvSpPr txBox="1"/>
          <p:nvPr/>
        </p:nvSpPr>
        <p:spPr>
          <a:xfrm>
            <a:off x="457201" y="1295400"/>
            <a:ext cx="8305800" cy="830997"/>
          </a:xfrm>
          <a:prstGeom prst="rect">
            <a:avLst/>
          </a:prstGeom>
          <a:noFill/>
        </p:spPr>
        <p:txBody>
          <a:bodyPr wrap="square" rtlCol="0">
            <a:spAutoFit/>
          </a:bodyPr>
          <a:lstStyle/>
          <a:p>
            <a:pPr lvl="0" defTabSz="457200" eaLnBrk="0" hangingPunct="0">
              <a:spcBef>
                <a:spcPct val="20000"/>
              </a:spcBef>
              <a:buClr>
                <a:srgbClr val="000000"/>
              </a:buClr>
              <a:tabLst>
                <a:tab pos="2516188" algn="l"/>
              </a:tabLst>
            </a:pPr>
            <a:r>
              <a:rPr lang="en-US" sz="2400" dirty="0">
                <a:solidFill>
                  <a:srgbClr val="000000"/>
                </a:solidFill>
                <a:latin typeface="Calibri"/>
              </a:rPr>
              <a:t>Please visit our website for the latest </a:t>
            </a:r>
            <a:r>
              <a:rPr lang="en-US" sz="2400" dirty="0" smtClean="0">
                <a:solidFill>
                  <a:srgbClr val="000000"/>
                </a:solidFill>
                <a:latin typeface="Calibri"/>
              </a:rPr>
              <a:t>news </a:t>
            </a:r>
            <a:r>
              <a:rPr lang="en-US" sz="2400" dirty="0">
                <a:solidFill>
                  <a:srgbClr val="000000"/>
                </a:solidFill>
                <a:latin typeface="Calibri"/>
              </a:rPr>
              <a:t>and updates on </a:t>
            </a:r>
            <a:r>
              <a:rPr lang="en-US" sz="2400" dirty="0" smtClean="0">
                <a:solidFill>
                  <a:srgbClr val="000000"/>
                </a:solidFill>
                <a:latin typeface="Calibri"/>
              </a:rPr>
              <a:t>VA programs </a:t>
            </a:r>
            <a:r>
              <a:rPr lang="en-US" sz="2400" dirty="0">
                <a:solidFill>
                  <a:srgbClr val="000000"/>
                </a:solidFill>
                <a:latin typeface="Calibri"/>
              </a:rPr>
              <a:t>at </a:t>
            </a:r>
            <a:r>
              <a:rPr lang="en-US" sz="2400" dirty="0">
                <a:solidFill>
                  <a:srgbClr val="006699"/>
                </a:solidFill>
              </a:rPr>
              <a:t>www.hnfs.com/go/VA</a:t>
            </a:r>
            <a:r>
              <a:rPr lang="en-US" sz="2400" dirty="0" smtClean="0">
                <a:solidFill>
                  <a:srgbClr val="000000"/>
                </a:solidFill>
                <a:latin typeface="Calibri"/>
              </a:rPr>
              <a:t>.</a:t>
            </a:r>
            <a:endParaRPr lang="en-US" sz="2400" i="1" dirty="0">
              <a:solidFill>
                <a:srgbClr val="000000"/>
              </a:solidFill>
              <a:latin typeface="Calibri"/>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6648450" cy="377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972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9"/>
          <p:cNvPicPr>
            <a:picLocks noChangeAspect="1" noChangeArrowheads="1"/>
          </p:cNvPicPr>
          <p:nvPr/>
        </p:nvPicPr>
        <p:blipFill>
          <a:blip r:embed="rId3"/>
          <a:srcRect l="4184" t="14012" r="2454"/>
          <a:stretch>
            <a:fillRect/>
          </a:stretch>
        </p:blipFill>
        <p:spPr bwMode="auto">
          <a:xfrm>
            <a:off x="914400" y="2478088"/>
            <a:ext cx="6781800" cy="3846512"/>
          </a:xfrm>
          <a:prstGeom prst="rect">
            <a:avLst/>
          </a:prstGeom>
          <a:noFill/>
          <a:ln w="9525">
            <a:noFill/>
            <a:miter lim="800000"/>
            <a:headEnd/>
            <a:tailEnd/>
          </a:ln>
        </p:spPr>
      </p:pic>
      <p:sp>
        <p:nvSpPr>
          <p:cNvPr id="15362" name="Title 1"/>
          <p:cNvSpPr>
            <a:spLocks noGrp="1"/>
          </p:cNvSpPr>
          <p:nvPr>
            <p:ph type="title"/>
          </p:nvPr>
        </p:nvSpPr>
        <p:spPr>
          <a:xfrm>
            <a:off x="176213" y="663575"/>
            <a:ext cx="8967787" cy="631825"/>
          </a:xfrm>
        </p:spPr>
        <p:txBody>
          <a:bodyPr/>
          <a:lstStyle/>
          <a:p>
            <a:r>
              <a:rPr lang="en-US" dirty="0" smtClean="0"/>
              <a:t>Proud to Support VA</a:t>
            </a:r>
          </a:p>
        </p:txBody>
      </p:sp>
      <p:sp>
        <p:nvSpPr>
          <p:cNvPr id="15363" name="Content Placeholder 2"/>
          <p:cNvSpPr>
            <a:spLocks noGrp="1"/>
          </p:cNvSpPr>
          <p:nvPr>
            <p:ph idx="1"/>
          </p:nvPr>
        </p:nvSpPr>
        <p:spPr/>
        <p:txBody>
          <a:bodyPr/>
          <a:lstStyle/>
          <a:p>
            <a:pPr marL="0" indent="0">
              <a:buFont typeface="Arial" charset="0"/>
              <a:buNone/>
            </a:pPr>
            <a:r>
              <a:rPr lang="en-US" dirty="0" smtClean="0"/>
              <a:t>Health Net Federal Services, LLC (HNFS) supports VA in Regions 1, 2 and 4. These three regions cover 13 VISNs, </a:t>
            </a:r>
            <a:br>
              <a:rPr lang="en-US" dirty="0" smtClean="0"/>
            </a:br>
            <a:r>
              <a:rPr lang="en-US" dirty="0" smtClean="0"/>
              <a:t>and encompass all or portions of 37 states.</a:t>
            </a:r>
          </a:p>
        </p:txBody>
      </p:sp>
      <p:sp>
        <p:nvSpPr>
          <p:cNvPr id="6" name="Slide Number Placeholder 5"/>
          <p:cNvSpPr>
            <a:spLocks noGrp="1"/>
          </p:cNvSpPr>
          <p:nvPr>
            <p:ph type="sldNum" sz="quarter" idx="12"/>
          </p:nvPr>
        </p:nvSpPr>
        <p:spPr/>
        <p:txBody>
          <a:bodyPr/>
          <a:lstStyle/>
          <a:p>
            <a:pPr>
              <a:defRPr/>
            </a:pPr>
            <a:fld id="{D130B0A3-56D0-4AE1-8C1E-7D02593DBAFC}" type="slidenum">
              <a:rPr lang="en-US" smtClean="0"/>
              <a:pPr>
                <a:defRPr/>
              </a:pPr>
              <a:t>3</a:t>
            </a:fld>
            <a:endParaRPr lang="en-US" dirty="0"/>
          </a:p>
        </p:txBody>
      </p:sp>
      <p:sp>
        <p:nvSpPr>
          <p:cNvPr id="15367" name="Rectangle 7"/>
          <p:cNvSpPr>
            <a:spLocks noChangeArrowheads="1"/>
          </p:cNvSpPr>
          <p:nvPr/>
        </p:nvSpPr>
        <p:spPr bwMode="auto">
          <a:xfrm>
            <a:off x="6858000" y="5486400"/>
            <a:ext cx="1363663" cy="769938"/>
          </a:xfrm>
          <a:prstGeom prst="rect">
            <a:avLst/>
          </a:prstGeom>
          <a:solidFill>
            <a:schemeClr val="bg1"/>
          </a:solidFill>
          <a:ln w="9525">
            <a:noFill/>
            <a:miter lim="800000"/>
            <a:headEnd/>
            <a:tailEnd/>
          </a:ln>
        </p:spPr>
        <p:txBody>
          <a:bodyPr>
            <a:spAutoFit/>
          </a:bodyPr>
          <a:lstStyle/>
          <a:p>
            <a:r>
              <a:rPr lang="en-US" sz="1100" dirty="0">
                <a:solidFill>
                  <a:srgbClr val="376092"/>
                </a:solidFill>
              </a:rPr>
              <a:t>Plus the District of Columbia, Puerto Rico and the U.S. Virgin Islands.</a:t>
            </a:r>
          </a:p>
        </p:txBody>
      </p:sp>
    </p:spTree>
    <p:extLst>
      <p:ext uri="{BB962C8B-B14F-4D97-AF65-F5344CB8AC3E}">
        <p14:creationId xmlns:p14="http://schemas.microsoft.com/office/powerpoint/2010/main" val="3088887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Resources</a:t>
            </a:r>
            <a:endParaRPr lang="en-US" dirty="0"/>
          </a:p>
        </p:txBody>
      </p:sp>
      <p:sp>
        <p:nvSpPr>
          <p:cNvPr id="3" name="Content Placeholder 2"/>
          <p:cNvSpPr>
            <a:spLocks noGrp="1"/>
          </p:cNvSpPr>
          <p:nvPr>
            <p:ph idx="1"/>
          </p:nvPr>
        </p:nvSpPr>
        <p:spPr>
          <a:xfrm>
            <a:off x="179388" y="1524000"/>
            <a:ext cx="8229600" cy="4343400"/>
          </a:xfrm>
        </p:spPr>
        <p:txBody>
          <a:bodyPr/>
          <a:lstStyle/>
          <a:p>
            <a:pPr marL="0" indent="0">
              <a:buNone/>
            </a:pPr>
            <a:r>
              <a:rPr lang="en-US" sz="2800" dirty="0" smtClean="0"/>
              <a:t>Be sure to view the following resources: </a:t>
            </a:r>
          </a:p>
          <a:p>
            <a:pPr lvl="1"/>
            <a:r>
              <a:rPr lang="en-US" sz="2400" dirty="0" smtClean="0">
                <a:solidFill>
                  <a:srgbClr val="376092"/>
                </a:solidFill>
              </a:rPr>
              <a:t>PCCC Quick </a:t>
            </a:r>
            <a:r>
              <a:rPr lang="en-US" sz="2400" dirty="0">
                <a:solidFill>
                  <a:srgbClr val="376092"/>
                </a:solidFill>
              </a:rPr>
              <a:t>Reference Chart</a:t>
            </a:r>
          </a:p>
          <a:p>
            <a:pPr lvl="1"/>
            <a:r>
              <a:rPr lang="en-US" sz="2400" dirty="0" smtClean="0">
                <a:solidFill>
                  <a:srgbClr val="376092"/>
                </a:solidFill>
              </a:rPr>
              <a:t>VCP Quick </a:t>
            </a:r>
            <a:r>
              <a:rPr lang="en-US" sz="2400" dirty="0">
                <a:solidFill>
                  <a:srgbClr val="376092"/>
                </a:solidFill>
              </a:rPr>
              <a:t>Reference Chart</a:t>
            </a:r>
          </a:p>
          <a:p>
            <a:pPr lvl="1"/>
            <a:r>
              <a:rPr lang="en-US" sz="2400" dirty="0" smtClean="0">
                <a:solidFill>
                  <a:srgbClr val="376092"/>
                </a:solidFill>
              </a:rPr>
              <a:t>Provider Forms and Packets</a:t>
            </a:r>
            <a:endParaRPr lang="en-US" sz="2400" dirty="0">
              <a:solidFill>
                <a:srgbClr val="376092"/>
              </a:solidFill>
            </a:endParaRPr>
          </a:p>
          <a:p>
            <a:pPr lvl="1"/>
            <a:r>
              <a:rPr lang="en-US" sz="2400" dirty="0">
                <a:solidFill>
                  <a:srgbClr val="376092"/>
                </a:solidFill>
              </a:rPr>
              <a:t>VA Prescription Fulfillment </a:t>
            </a:r>
            <a:r>
              <a:rPr lang="en-US" sz="2400" dirty="0" smtClean="0">
                <a:solidFill>
                  <a:srgbClr val="376092"/>
                </a:solidFill>
              </a:rPr>
              <a:t>Information</a:t>
            </a:r>
            <a:endParaRPr lang="en-US" sz="2400" dirty="0"/>
          </a:p>
          <a:p>
            <a:pPr lvl="1"/>
            <a:r>
              <a:rPr lang="en-US" sz="2400" dirty="0">
                <a:solidFill>
                  <a:srgbClr val="376092"/>
                </a:solidFill>
              </a:rPr>
              <a:t>… and more.</a:t>
            </a:r>
          </a:p>
          <a:p>
            <a:pPr lvl="1"/>
            <a:endParaRPr lang="en-US" dirty="0" smtClean="0">
              <a:solidFill>
                <a:srgbClr val="376092"/>
              </a:solidFill>
            </a:endParaRPr>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30</a:t>
            </a:fld>
            <a:endParaRPr lang="en-US" dirty="0"/>
          </a:p>
        </p:txBody>
      </p:sp>
    </p:spTree>
    <p:extLst>
      <p:ext uri="{BB962C8B-B14F-4D97-AF65-F5344CB8AC3E}">
        <p14:creationId xmlns:p14="http://schemas.microsoft.com/office/powerpoint/2010/main" val="1616754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Contact Numbers</a:t>
            </a:r>
            <a:endParaRPr lang="en-US" dirty="0"/>
          </a:p>
        </p:txBody>
      </p:sp>
      <p:sp>
        <p:nvSpPr>
          <p:cNvPr id="3" name="Content Placeholder 2"/>
          <p:cNvSpPr>
            <a:spLocks noGrp="1"/>
          </p:cNvSpPr>
          <p:nvPr>
            <p:ph idx="1"/>
          </p:nvPr>
        </p:nvSpPr>
        <p:spPr/>
        <p:txBody>
          <a:bodyPr/>
          <a:lstStyle/>
          <a:p>
            <a:pPr marL="0" indent="0">
              <a:buNone/>
            </a:pPr>
            <a:r>
              <a:rPr lang="en-US" u="sng" dirty="0" smtClean="0"/>
              <a:t>Veterans </a:t>
            </a:r>
            <a:r>
              <a:rPr lang="en-US" u="sng" dirty="0"/>
              <a:t>Choice </a:t>
            </a:r>
            <a:r>
              <a:rPr lang="en-US" u="sng" dirty="0" smtClean="0"/>
              <a:t>Call Center</a:t>
            </a:r>
            <a:endParaRPr lang="en-US" u="sng" dirty="0"/>
          </a:p>
          <a:p>
            <a:r>
              <a:rPr lang="en-US" b="1" dirty="0"/>
              <a:t>1-866-606-8198</a:t>
            </a:r>
          </a:p>
          <a:p>
            <a:r>
              <a:rPr lang="en-US" dirty="0"/>
              <a:t>Monday through Friday, </a:t>
            </a:r>
            <a:r>
              <a:rPr lang="en-US" dirty="0" smtClean="0"/>
              <a:t>9:00 </a:t>
            </a:r>
            <a:r>
              <a:rPr lang="en-US" dirty="0"/>
              <a:t>a.m</a:t>
            </a:r>
            <a:r>
              <a:rPr lang="en-US" dirty="0" smtClean="0"/>
              <a:t>.–</a:t>
            </a:r>
            <a:r>
              <a:rPr lang="en-US" dirty="0"/>
              <a:t>5</a:t>
            </a:r>
            <a:r>
              <a:rPr lang="en-US" dirty="0" smtClean="0"/>
              <a:t>:00 </a:t>
            </a:r>
            <a:r>
              <a:rPr lang="en-US" dirty="0"/>
              <a:t>p.m. Eastern time, excluding certain </a:t>
            </a:r>
            <a:r>
              <a:rPr lang="en-US" dirty="0" smtClean="0"/>
              <a:t>holidays</a:t>
            </a:r>
          </a:p>
          <a:p>
            <a:pPr marL="0" indent="0">
              <a:buNone/>
            </a:pPr>
            <a:endParaRPr lang="en-US" sz="1800" dirty="0" smtClean="0"/>
          </a:p>
          <a:p>
            <a:pPr marL="0" indent="0">
              <a:buNone/>
            </a:pPr>
            <a:r>
              <a:rPr lang="en-US" u="sng" dirty="0"/>
              <a:t>Patient-Centered Community Care Call </a:t>
            </a:r>
            <a:r>
              <a:rPr lang="en-US" u="sng" dirty="0" smtClean="0"/>
              <a:t>Center</a:t>
            </a:r>
            <a:endParaRPr lang="en-US" u="sng" dirty="0"/>
          </a:p>
          <a:p>
            <a:r>
              <a:rPr lang="en-US" b="1" dirty="0"/>
              <a:t>1-800-979-9620</a:t>
            </a:r>
            <a:r>
              <a:rPr lang="en-US" dirty="0"/>
              <a:t/>
            </a:r>
            <a:br>
              <a:rPr lang="en-US" dirty="0"/>
            </a:br>
            <a:r>
              <a:rPr lang="en-US" dirty="0"/>
              <a:t>Monday through Friday, 6:00 a.m.–10:00 p.m. Eastern time, excluding certain holidays</a:t>
            </a:r>
          </a:p>
          <a:p>
            <a:pPr marL="0" indent="0">
              <a:buNone/>
            </a:pPr>
            <a:endParaRPr lang="en-US" sz="1600" dirty="0" smtClean="0"/>
          </a:p>
          <a:p>
            <a:pPr marL="0" indent="0">
              <a:buNone/>
            </a:pPr>
            <a:r>
              <a:rPr lang="en-US" dirty="0" smtClean="0"/>
              <a:t>Medical documentation, both programs:</a:t>
            </a:r>
          </a:p>
          <a:p>
            <a:r>
              <a:rPr lang="en-US" b="1" dirty="0" smtClean="0"/>
              <a:t>Fax: 1-855-300-1705</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31</a:t>
            </a:fld>
            <a:endParaRPr lang="en-US" dirty="0"/>
          </a:p>
        </p:txBody>
      </p:sp>
    </p:spTree>
    <p:extLst>
      <p:ext uri="{BB962C8B-B14F-4D97-AF65-F5344CB8AC3E}">
        <p14:creationId xmlns:p14="http://schemas.microsoft.com/office/powerpoint/2010/main" val="24136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81000" y="3860800"/>
            <a:ext cx="8382000" cy="787400"/>
          </a:xfrm>
        </p:spPr>
        <p:txBody>
          <a:bodyPr>
            <a:normAutofit fontScale="90000"/>
          </a:bodyPr>
          <a:lstStyle/>
          <a:p>
            <a:r>
              <a:rPr dirty="0" smtClean="0"/>
              <a:t>Thank you for serving our nation's Veterans!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05" y="1447800"/>
            <a:ext cx="8901112" cy="4876800"/>
          </a:xfrm>
        </p:spPr>
        <p:txBody>
          <a:bodyPr/>
          <a:lstStyle/>
          <a:p>
            <a:pPr marL="0" indent="0">
              <a:buNone/>
            </a:pPr>
            <a:r>
              <a:rPr lang="en-US" dirty="0" smtClean="0">
                <a:solidFill>
                  <a:schemeClr val="tx1"/>
                </a:solidFill>
              </a:rPr>
              <a:t>Health Net Federal Services has more than 3,000 </a:t>
            </a:r>
            <a:r>
              <a:rPr lang="en-US" dirty="0">
                <a:solidFill>
                  <a:schemeClr val="tx1"/>
                </a:solidFill>
              </a:rPr>
              <a:t>employees </a:t>
            </a:r>
            <a:r>
              <a:rPr lang="en-US" dirty="0" smtClean="0">
                <a:solidFill>
                  <a:schemeClr val="tx1"/>
                </a:solidFill>
              </a:rPr>
              <a:t>and regional call centers in eight </a:t>
            </a:r>
            <a:r>
              <a:rPr lang="en-US" dirty="0">
                <a:solidFill>
                  <a:schemeClr val="tx1"/>
                </a:solidFill>
              </a:rPr>
              <a:t>states who are solely dedicated to serving Veterans </a:t>
            </a:r>
            <a:r>
              <a:rPr lang="en-US" dirty="0" smtClean="0">
                <a:solidFill>
                  <a:schemeClr val="tx1"/>
                </a:solidFill>
              </a:rPr>
              <a:t>and providers through </a:t>
            </a:r>
            <a:r>
              <a:rPr lang="en-US" dirty="0">
                <a:solidFill>
                  <a:schemeClr val="tx1"/>
                </a:solidFill>
              </a:rPr>
              <a:t>the </a:t>
            </a:r>
            <a:r>
              <a:rPr lang="en-US" dirty="0" smtClean="0">
                <a:solidFill>
                  <a:schemeClr val="tx1"/>
                </a:solidFill>
              </a:rPr>
              <a:t>VCP.</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Since VCP was implemented, HNFS has answered more </a:t>
            </a:r>
            <a:r>
              <a:rPr lang="en-US" dirty="0">
                <a:solidFill>
                  <a:schemeClr val="tx1"/>
                </a:solidFill>
              </a:rPr>
              <a:t>than </a:t>
            </a:r>
            <a:r>
              <a:rPr lang="en-US" dirty="0" smtClean="0">
                <a:solidFill>
                  <a:schemeClr val="tx1"/>
                </a:solidFill>
              </a:rPr>
              <a:t>3 </a:t>
            </a:r>
            <a:r>
              <a:rPr lang="en-US" dirty="0">
                <a:solidFill>
                  <a:schemeClr val="tx1"/>
                </a:solidFill>
              </a:rPr>
              <a:t>million </a:t>
            </a:r>
            <a:r>
              <a:rPr lang="en-US" dirty="0" smtClean="0">
                <a:solidFill>
                  <a:schemeClr val="tx1"/>
                </a:solidFill>
              </a:rPr>
              <a:t>phone calls from Veterans, providers and VA staff to help coordinate Veteran care.</a:t>
            </a:r>
          </a:p>
          <a:p>
            <a:pPr lvl="1"/>
            <a:r>
              <a:rPr lang="en-US" dirty="0" smtClean="0">
                <a:solidFill>
                  <a:schemeClr val="tx1"/>
                </a:solidFill>
              </a:rPr>
              <a:t>Our current call volume is more than 300,000 </a:t>
            </a:r>
            <a:r>
              <a:rPr lang="en-US" dirty="0">
                <a:solidFill>
                  <a:schemeClr val="tx1"/>
                </a:solidFill>
              </a:rPr>
              <a:t>calls monthly, up from 27,000 in November </a:t>
            </a:r>
            <a:r>
              <a:rPr lang="en-US" dirty="0" smtClean="0">
                <a:solidFill>
                  <a:schemeClr val="tx1"/>
                </a:solidFill>
              </a:rPr>
              <a:t>2014.</a:t>
            </a:r>
          </a:p>
          <a:p>
            <a:pPr marL="457200" lvl="1" indent="0">
              <a:buNone/>
            </a:pPr>
            <a:endParaRPr lang="en-US" dirty="0">
              <a:solidFill>
                <a:schemeClr val="tx1"/>
              </a:solidFill>
            </a:endParaRPr>
          </a:p>
          <a:p>
            <a:pPr marL="0" indent="0">
              <a:buNone/>
            </a:pPr>
            <a:r>
              <a:rPr lang="en-US" dirty="0" smtClean="0">
                <a:solidFill>
                  <a:schemeClr val="tx1"/>
                </a:solidFill>
              </a:rPr>
              <a:t>Health Net Federal Services has contracted </a:t>
            </a:r>
            <a:r>
              <a:rPr lang="en-US" dirty="0"/>
              <a:t>or registered with more than 416,000 health care providers </a:t>
            </a:r>
            <a:r>
              <a:rPr lang="en-US" dirty="0" smtClean="0"/>
              <a:t>nationwide.</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4</a:t>
            </a:fld>
            <a:endParaRPr lang="en-US" dirty="0"/>
          </a:p>
        </p:txBody>
      </p:sp>
      <p:sp>
        <p:nvSpPr>
          <p:cNvPr id="5" name="Title 4"/>
          <p:cNvSpPr>
            <a:spLocks noGrp="1"/>
          </p:cNvSpPr>
          <p:nvPr>
            <p:ph type="title"/>
          </p:nvPr>
        </p:nvSpPr>
        <p:spPr>
          <a:xfrm>
            <a:off x="176212" y="663575"/>
            <a:ext cx="8510587" cy="631825"/>
          </a:xfrm>
        </p:spPr>
        <p:txBody>
          <a:bodyPr/>
          <a:lstStyle/>
          <a:p>
            <a:r>
              <a:rPr lang="en-US" dirty="0" smtClean="0"/>
              <a:t> </a:t>
            </a:r>
            <a:br>
              <a:rPr lang="en-US" dirty="0" smtClean="0"/>
            </a:br>
            <a:r>
              <a:rPr lang="en-US" dirty="0" smtClean="0"/>
              <a:t>Health Net Federal Services and Veterans Choice Program</a:t>
            </a:r>
            <a:endParaRPr lang="en-US" dirty="0"/>
          </a:p>
        </p:txBody>
      </p:sp>
    </p:spTree>
    <p:extLst>
      <p:ext uri="{BB962C8B-B14F-4D97-AF65-F5344CB8AC3E}">
        <p14:creationId xmlns:p14="http://schemas.microsoft.com/office/powerpoint/2010/main" val="70269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Authorizations</a:t>
            </a:r>
            <a:endParaRPr lang="en-US" dirty="0"/>
          </a:p>
        </p:txBody>
      </p:sp>
      <p:sp>
        <p:nvSpPr>
          <p:cNvPr id="3" name="Content Placeholder 2"/>
          <p:cNvSpPr>
            <a:spLocks noGrp="1"/>
          </p:cNvSpPr>
          <p:nvPr>
            <p:ph idx="1"/>
          </p:nvPr>
        </p:nvSpPr>
        <p:spPr>
          <a:xfrm>
            <a:off x="179387" y="1371600"/>
            <a:ext cx="8797925" cy="5084763"/>
          </a:xfrm>
        </p:spPr>
        <p:txBody>
          <a:bodyPr/>
          <a:lstStyle/>
          <a:p>
            <a:r>
              <a:rPr lang="en-US" dirty="0"/>
              <a:t>Since </a:t>
            </a:r>
            <a:r>
              <a:rPr lang="en-US" dirty="0" smtClean="0"/>
              <a:t>Veterans Choice was implemented, HNFS has secured </a:t>
            </a:r>
            <a:r>
              <a:rPr lang="en-US" dirty="0"/>
              <a:t>more than </a:t>
            </a:r>
            <a:r>
              <a:rPr lang="en-US" dirty="0" smtClean="0"/>
              <a:t>546,000 </a:t>
            </a:r>
            <a:r>
              <a:rPr lang="en-US" dirty="0"/>
              <a:t>medical </a:t>
            </a:r>
            <a:r>
              <a:rPr lang="en-US" dirty="0" smtClean="0"/>
              <a:t>appointments </a:t>
            </a:r>
            <a:r>
              <a:rPr lang="en-US" dirty="0"/>
              <a:t>for </a:t>
            </a:r>
            <a:r>
              <a:rPr lang="en-US" dirty="0" smtClean="0"/>
              <a:t>Veterans </a:t>
            </a:r>
            <a:r>
              <a:rPr lang="en-US" dirty="0"/>
              <a:t>in their </a:t>
            </a:r>
            <a:r>
              <a:rPr lang="en-US" dirty="0" smtClean="0"/>
              <a:t>communities.</a:t>
            </a:r>
            <a:r>
              <a:rPr lang="en-US" sz="2000" dirty="0" smtClean="0"/>
              <a:t>*</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7010400" cy="327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0228" y="6019800"/>
            <a:ext cx="2897372" cy="261610"/>
          </a:xfrm>
          <a:prstGeom prst="rect">
            <a:avLst/>
          </a:prstGeom>
          <a:noFill/>
        </p:spPr>
        <p:txBody>
          <a:bodyPr wrap="square" rtlCol="0">
            <a:spAutoFit/>
          </a:bodyPr>
          <a:lstStyle/>
          <a:p>
            <a:r>
              <a:rPr lang="en-US" sz="1100" dirty="0" smtClean="0"/>
              <a:t>*as of May 3, 2016</a:t>
            </a:r>
            <a:endParaRPr lang="en-US" sz="1100" dirty="0"/>
          </a:p>
        </p:txBody>
      </p:sp>
    </p:spTree>
    <p:extLst>
      <p:ext uri="{BB962C8B-B14F-4D97-AF65-F5344CB8AC3E}">
        <p14:creationId xmlns:p14="http://schemas.microsoft.com/office/powerpoint/2010/main" val="292884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smtClean="0"/>
              <a:t>Options for Providers</a:t>
            </a:r>
          </a:p>
        </p:txBody>
      </p:sp>
      <p:graphicFrame>
        <p:nvGraphicFramePr>
          <p:cNvPr id="5" name="Content Placeholder 4"/>
          <p:cNvGraphicFramePr>
            <a:graphicFrameLocks noGrp="1"/>
          </p:cNvGraphicFramePr>
          <p:nvPr>
            <p:ph idx="1"/>
          </p:nvPr>
        </p:nvGraphicFramePr>
        <p:xfrm>
          <a:off x="228600" y="1371600"/>
          <a:ext cx="8001000" cy="4962544"/>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156612">
                <a:tc gridSpan="2">
                  <a:txBody>
                    <a:bodyPr/>
                    <a:lstStyle/>
                    <a:p>
                      <a:r>
                        <a:rPr lang="en-US" sz="1800" dirty="0" smtClean="0"/>
                        <a:t>In order to treat Veterans under PCCC or VCP, providers must</a:t>
                      </a:r>
                      <a:r>
                        <a:rPr lang="en-US" sz="1800" baseline="0" dirty="0" smtClean="0"/>
                        <a:t> </a:t>
                      </a:r>
                      <a:r>
                        <a:rPr lang="en-US" sz="1800" dirty="0" smtClean="0"/>
                        <a:t>join the HNFS PCCC provider network </a:t>
                      </a:r>
                      <a:r>
                        <a:rPr lang="en-US" sz="1800" i="0" dirty="0" smtClean="0"/>
                        <a:t>or</a:t>
                      </a:r>
                      <a:r>
                        <a:rPr lang="en-US" sz="1800" dirty="0" smtClean="0"/>
                        <a:t> register  as a VCP participating</a:t>
                      </a:r>
                      <a:r>
                        <a:rPr lang="en-US" sz="1800" baseline="0" dirty="0" smtClean="0"/>
                        <a:t> provider. </a:t>
                      </a:r>
                      <a:r>
                        <a:rPr lang="en-US" sz="1800" dirty="0" smtClean="0"/>
                        <a:t> Here’s a chart to help illustrate some of the differences between the two options.</a:t>
                      </a:r>
                      <a:endParaRPr lang="en-US" sz="1800" dirty="0"/>
                    </a:p>
                  </a:txBody>
                  <a:tcPr marT="45717" marB="45717"/>
                </a:tc>
                <a:tc hMerge="1">
                  <a:txBody>
                    <a:bodyPr/>
                    <a:lstStyle/>
                    <a:p>
                      <a:endParaRPr lang="en-US" dirty="0"/>
                    </a:p>
                  </a:txBody>
                  <a:tcPr/>
                </a:tc>
                <a:extLst>
                  <a:ext uri="{0D108BD9-81ED-4DB2-BD59-A6C34878D82A}">
                    <a16:rowId xmlns:a16="http://schemas.microsoft.com/office/drawing/2014/main" val="10000"/>
                  </a:ext>
                </a:extLst>
              </a:tr>
              <a:tr h="365736">
                <a:tc>
                  <a:txBody>
                    <a:bodyPr/>
                    <a:lstStyle/>
                    <a:p>
                      <a:r>
                        <a:rPr lang="en-US" sz="1800" dirty="0" smtClean="0">
                          <a:solidFill>
                            <a:schemeClr val="tx1"/>
                          </a:solidFill>
                        </a:rPr>
                        <a:t>PCCC Network</a:t>
                      </a:r>
                      <a:endParaRPr lang="en-US" sz="1800" dirty="0">
                        <a:solidFill>
                          <a:schemeClr val="tx1"/>
                        </a:solidFill>
                      </a:endParaRPr>
                    </a:p>
                  </a:txBody>
                  <a:tcPr marT="45717" marB="45717"/>
                </a:tc>
                <a:tc>
                  <a:txBody>
                    <a:bodyPr/>
                    <a:lstStyle/>
                    <a:p>
                      <a:r>
                        <a:rPr lang="en-US" sz="1800" dirty="0" smtClean="0">
                          <a:solidFill>
                            <a:schemeClr val="tx1"/>
                          </a:solidFill>
                        </a:rPr>
                        <a:t>VCP Participation</a:t>
                      </a:r>
                      <a:endParaRPr lang="en-US" sz="1800" dirty="0">
                        <a:solidFill>
                          <a:schemeClr val="tx1"/>
                        </a:solidFill>
                      </a:endParaRPr>
                    </a:p>
                  </a:txBody>
                  <a:tcPr marT="45717" marB="45717"/>
                </a:tc>
                <a:extLst>
                  <a:ext uri="{0D108BD9-81ED-4DB2-BD59-A6C34878D82A}">
                    <a16:rowId xmlns:a16="http://schemas.microsoft.com/office/drawing/2014/main" val="10001"/>
                  </a:ext>
                </a:extLst>
              </a:tr>
              <a:tr h="3440178">
                <a:tc>
                  <a:txBody>
                    <a:bodyPr/>
                    <a:lstStyle/>
                    <a:p>
                      <a:pPr marL="285750" indent="-285750">
                        <a:buFont typeface="Arial" panose="020B0604020202020204" pitchFamily="34" charset="0"/>
                        <a:buChar char="•"/>
                      </a:pPr>
                      <a:r>
                        <a:rPr lang="en-US" sz="1600" dirty="0" smtClean="0">
                          <a:solidFill>
                            <a:schemeClr val="tx1"/>
                          </a:solidFill>
                        </a:rPr>
                        <a:t>Provider signs an HNFS network contract and completes the credentialing process. </a:t>
                      </a:r>
                    </a:p>
                    <a:p>
                      <a:pPr marL="285750" indent="-285750">
                        <a:buFont typeface="Arial" panose="020B0604020202020204" pitchFamily="34" charset="0"/>
                        <a:buChar char="•"/>
                      </a:pPr>
                      <a:r>
                        <a:rPr lang="en-US" sz="1600" dirty="0" smtClean="0">
                          <a:solidFill>
                            <a:schemeClr val="tx1"/>
                          </a:solidFill>
                        </a:rPr>
                        <a:t>Provider is listed in our Preferred Provider Network for all current and future VA programs. </a:t>
                      </a:r>
                    </a:p>
                    <a:p>
                      <a:pPr marL="285750" indent="-285750">
                        <a:buFont typeface="Arial" panose="020B0604020202020204" pitchFamily="34" charset="0"/>
                        <a:buChar char="•"/>
                      </a:pPr>
                      <a:r>
                        <a:rPr lang="en-US" sz="1600" dirty="0" smtClean="0">
                          <a:solidFill>
                            <a:schemeClr val="tx1"/>
                          </a:solidFill>
                        </a:rPr>
                        <a:t>Provider has access to approximately 5.2 million Veterans eligible to receive care under the PCCC program, including Veterans eligible for the Veterans Choice Program. </a:t>
                      </a:r>
                    </a:p>
                    <a:p>
                      <a:pPr marL="285750" indent="-285750">
                        <a:buFont typeface="Arial" panose="020B0604020202020204" pitchFamily="34" charset="0"/>
                        <a:buChar char="•"/>
                      </a:pPr>
                      <a:r>
                        <a:rPr lang="en-US" sz="1600" dirty="0" smtClean="0">
                          <a:solidFill>
                            <a:schemeClr val="tx1"/>
                          </a:solidFill>
                        </a:rPr>
                        <a:t>Providers are considered the first option in our internal referral and authorization system. </a:t>
                      </a:r>
                      <a:endParaRPr lang="en-US" sz="1800" dirty="0">
                        <a:solidFill>
                          <a:schemeClr val="tx1"/>
                        </a:solidFill>
                      </a:endParaRPr>
                    </a:p>
                  </a:txBody>
                  <a:tcPr marT="45717" marB="45717"/>
                </a:tc>
                <a:tc>
                  <a:txBody>
                    <a:bodyPr/>
                    <a:lstStyle/>
                    <a:p>
                      <a:pPr marL="285750" indent="-285750">
                        <a:buFont typeface="Arial" panose="020B0604020202020204" pitchFamily="34" charset="0"/>
                        <a:buChar char="•"/>
                      </a:pPr>
                      <a:r>
                        <a:rPr lang="en-US" sz="1600" dirty="0" smtClean="0">
                          <a:solidFill>
                            <a:schemeClr val="tx1"/>
                          </a:solidFill>
                        </a:rPr>
                        <a:t>Provider agrees to Veterans Choice Program Terms of Participation (online). </a:t>
                      </a:r>
                    </a:p>
                    <a:p>
                      <a:pPr marL="285750" indent="-285750">
                        <a:buFont typeface="Arial" panose="020B0604020202020204" pitchFamily="34" charset="0"/>
                        <a:buChar char="•"/>
                      </a:pPr>
                      <a:r>
                        <a:rPr lang="en-US" sz="1600" dirty="0" smtClean="0">
                          <a:solidFill>
                            <a:schemeClr val="tx1"/>
                          </a:solidFill>
                        </a:rPr>
                        <a:t>Certification is complete when VCP-eligible Veterans select the provider for authorized care.</a:t>
                      </a:r>
                    </a:p>
                    <a:p>
                      <a:pPr marL="285750" indent="-285750">
                        <a:buFont typeface="Arial" panose="020B0604020202020204" pitchFamily="34" charset="0"/>
                        <a:buChar char="•"/>
                      </a:pPr>
                      <a:r>
                        <a:rPr lang="en-US" sz="1600" dirty="0" smtClean="0">
                          <a:solidFill>
                            <a:schemeClr val="tx1"/>
                          </a:solidFill>
                        </a:rPr>
                        <a:t>Provider can only render services to VCP-eligible Veterans upon receipt of an authorization.</a:t>
                      </a:r>
                      <a:endParaRPr lang="en-US" sz="1600" dirty="0">
                        <a:solidFill>
                          <a:schemeClr val="tx1"/>
                        </a:solidFill>
                      </a:endParaRPr>
                    </a:p>
                  </a:txBody>
                  <a:tcPr marT="45717" marB="45717"/>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C9839EA5-1CD0-4289-9970-52DB520123D8}" type="slidenum">
              <a:rPr lang="en-US" smtClean="0"/>
              <a:pPr>
                <a:defRPr/>
              </a:pPr>
              <a:t>6</a:t>
            </a:fld>
            <a:endParaRPr lang="en-US" dirty="0"/>
          </a:p>
        </p:txBody>
      </p:sp>
    </p:spTree>
    <p:extLst>
      <p:ext uri="{BB962C8B-B14F-4D97-AF65-F5344CB8AC3E}">
        <p14:creationId xmlns:p14="http://schemas.microsoft.com/office/powerpoint/2010/main" val="346895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dirty="0" smtClean="0"/>
              <a:t>Veterans Choice – Provider Participation</a:t>
            </a:r>
          </a:p>
        </p:txBody>
      </p:sp>
      <p:sp>
        <p:nvSpPr>
          <p:cNvPr id="16386" name="Content Placeholder 2"/>
          <p:cNvSpPr>
            <a:spLocks noGrp="1"/>
          </p:cNvSpPr>
          <p:nvPr>
            <p:ph idx="1"/>
          </p:nvPr>
        </p:nvSpPr>
        <p:spPr>
          <a:xfrm>
            <a:off x="304800" y="1371600"/>
            <a:ext cx="8229600" cy="5084763"/>
          </a:xfrm>
        </p:spPr>
        <p:txBody>
          <a:bodyPr/>
          <a:lstStyle/>
          <a:p>
            <a:pPr marL="0" indent="0">
              <a:spcAft>
                <a:spcPts val="600"/>
              </a:spcAft>
              <a:buFont typeface="Arial" charset="0"/>
              <a:buNone/>
              <a:defRPr/>
            </a:pPr>
            <a:r>
              <a:rPr lang="en-US" sz="2200" dirty="0" smtClean="0"/>
              <a:t>Participating providers agree to comply with all </a:t>
            </a:r>
            <a:r>
              <a:rPr lang="en-US" sz="2200" dirty="0" smtClean="0">
                <a:solidFill>
                  <a:schemeClr val="tx1"/>
                </a:solidFill>
              </a:rPr>
              <a:t>HNFS and VA program rules, policies and procedures.</a:t>
            </a:r>
          </a:p>
          <a:p>
            <a:pPr marL="0" indent="0">
              <a:spcAft>
                <a:spcPts val="600"/>
              </a:spcAft>
              <a:buFont typeface="Arial" charset="0"/>
              <a:buNone/>
              <a:defRPr/>
            </a:pPr>
            <a:r>
              <a:rPr lang="en-US" sz="2200" dirty="0" smtClean="0">
                <a:solidFill>
                  <a:schemeClr val="tx1"/>
                </a:solidFill>
              </a:rPr>
              <a:t>These documents are available on the HNFS website, </a:t>
            </a:r>
            <a:r>
              <a:rPr lang="en-US" sz="2200" dirty="0" smtClean="0">
                <a:solidFill>
                  <a:schemeClr val="tx1"/>
                </a:solidFill>
                <a:hlinkClick r:id="rId3"/>
              </a:rPr>
              <a:t>www.hnfs.com/go/VA</a:t>
            </a:r>
            <a:r>
              <a:rPr lang="en-US" sz="2200" dirty="0" smtClean="0">
                <a:solidFill>
                  <a:schemeClr val="tx1"/>
                </a:solidFill>
              </a:rPr>
              <a:t>.</a:t>
            </a:r>
          </a:p>
          <a:p>
            <a:pPr marL="0" indent="0">
              <a:spcAft>
                <a:spcPts val="600"/>
              </a:spcAft>
              <a:buFont typeface="Arial" charset="0"/>
              <a:buNone/>
              <a:defRPr/>
            </a:pPr>
            <a:r>
              <a:rPr lang="en-US" sz="2200" dirty="0" smtClean="0"/>
              <a:t>Rendering providers must</a:t>
            </a:r>
            <a:r>
              <a:rPr lang="en-US" sz="2200" dirty="0"/>
              <a:t>:</a:t>
            </a:r>
          </a:p>
          <a:p>
            <a:pPr lvl="1">
              <a:defRPr/>
            </a:pPr>
            <a:r>
              <a:rPr lang="en-US" dirty="0"/>
              <a:t>be Medicare </a:t>
            </a:r>
            <a:r>
              <a:rPr lang="en-US" dirty="0">
                <a:solidFill>
                  <a:schemeClr val="tx1"/>
                </a:solidFill>
              </a:rPr>
              <a:t>participating </a:t>
            </a:r>
            <a:r>
              <a:rPr lang="en-US" dirty="0" smtClean="0">
                <a:solidFill>
                  <a:schemeClr val="tx1"/>
                </a:solidFill>
              </a:rPr>
              <a:t>(certain exceptions apply), </a:t>
            </a:r>
            <a:endParaRPr lang="en-US" dirty="0">
              <a:solidFill>
                <a:schemeClr val="tx1"/>
              </a:solidFill>
            </a:endParaRPr>
          </a:p>
          <a:p>
            <a:pPr lvl="1">
              <a:defRPr/>
            </a:pPr>
            <a:r>
              <a:rPr lang="en-US" dirty="0"/>
              <a:t>have an active unrestricted state license, </a:t>
            </a:r>
          </a:p>
          <a:p>
            <a:pPr lvl="1">
              <a:defRPr/>
            </a:pPr>
            <a:r>
              <a:rPr lang="en-US" dirty="0"/>
              <a:t>be DEA </a:t>
            </a:r>
            <a:r>
              <a:rPr lang="en-US" dirty="0" smtClean="0"/>
              <a:t>licensed</a:t>
            </a:r>
            <a:r>
              <a:rPr lang="en-US" dirty="0"/>
              <a:t> </a:t>
            </a:r>
            <a:r>
              <a:rPr lang="en-US" dirty="0" smtClean="0"/>
              <a:t>(as applicable),</a:t>
            </a:r>
            <a:endParaRPr lang="en-US" dirty="0"/>
          </a:p>
          <a:p>
            <a:pPr lvl="1">
              <a:defRPr/>
            </a:pPr>
            <a:r>
              <a:rPr lang="en-US" dirty="0"/>
              <a:t>have no </a:t>
            </a:r>
            <a:r>
              <a:rPr lang="en-US" dirty="0" smtClean="0"/>
              <a:t>sanctions</a:t>
            </a:r>
            <a:r>
              <a:rPr lang="en-US" dirty="0"/>
              <a:t>, and </a:t>
            </a:r>
            <a:endParaRPr lang="en-US" dirty="0" smtClean="0"/>
          </a:p>
          <a:p>
            <a:pPr lvl="1">
              <a:defRPr/>
            </a:pPr>
            <a:r>
              <a:rPr lang="en-US" dirty="0" smtClean="0"/>
              <a:t>provide </a:t>
            </a:r>
            <a:r>
              <a:rPr lang="en-US" dirty="0"/>
              <a:t>a Type 1 and/or Type 2 NPI (as applicable).</a:t>
            </a:r>
            <a:br>
              <a:rPr lang="en-US" dirty="0"/>
            </a:br>
            <a:endParaRPr lang="en-US" dirty="0"/>
          </a:p>
          <a:p>
            <a:pPr marL="0" indent="0">
              <a:buFont typeface="Arial" charset="0"/>
              <a:buNone/>
              <a:defRPr/>
            </a:pPr>
            <a:r>
              <a:rPr lang="en-US" dirty="0"/>
              <a:t/>
            </a:r>
            <a:br>
              <a:rPr lang="en-US" dirty="0"/>
            </a:br>
            <a:r>
              <a:rPr lang="en-US" dirty="0" smtClean="0"/>
              <a:t>.</a:t>
            </a:r>
          </a:p>
          <a:p>
            <a:pPr marL="457200" lvl="1" indent="0">
              <a:buFont typeface="Arial" charset="0"/>
              <a:buNone/>
              <a:defRPr/>
            </a:pPr>
            <a:endParaRPr lang="en-US" sz="1800" dirty="0"/>
          </a:p>
          <a:p>
            <a:pPr>
              <a:spcAft>
                <a:spcPts val="600"/>
              </a:spcAft>
              <a:defRPr/>
            </a:pPr>
            <a:endParaRPr lang="en-US" sz="2000" dirty="0" smtClean="0">
              <a:solidFill>
                <a:schemeClr val="tx1"/>
              </a:solidFill>
            </a:endParaRPr>
          </a:p>
        </p:txBody>
      </p:sp>
      <p:sp>
        <p:nvSpPr>
          <p:cNvPr id="6" name="Slide Number Placeholder 5"/>
          <p:cNvSpPr>
            <a:spLocks noGrp="1"/>
          </p:cNvSpPr>
          <p:nvPr>
            <p:ph type="sldNum" sz="quarter" idx="12"/>
          </p:nvPr>
        </p:nvSpPr>
        <p:spPr/>
        <p:txBody>
          <a:bodyPr/>
          <a:lstStyle/>
          <a:p>
            <a:pPr>
              <a:defRPr/>
            </a:pPr>
            <a:fld id="{A76EA517-235F-4143-A8AE-7D109D0B457F}" type="slidenum">
              <a:rPr lang="en-US" smtClean="0"/>
              <a:pPr>
                <a:defRPr/>
              </a:pPr>
              <a:t>7</a:t>
            </a:fld>
            <a:endParaRPr lang="en-US" dirty="0"/>
          </a:p>
        </p:txBody>
      </p:sp>
    </p:spTree>
    <p:extLst>
      <p:ext uri="{BB962C8B-B14F-4D97-AF65-F5344CB8AC3E}">
        <p14:creationId xmlns:p14="http://schemas.microsoft.com/office/powerpoint/2010/main" val="3413369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Veterans </a:t>
            </a:r>
            <a:r>
              <a:rPr lang="en-US" dirty="0" smtClean="0">
                <a:solidFill>
                  <a:schemeClr val="tx1"/>
                </a:solidFill>
              </a:rPr>
              <a:t>Choice Program Process</a:t>
            </a:r>
            <a:r>
              <a:rPr lang="en-US" dirty="0" smtClean="0"/>
              <a:t>	</a:t>
            </a:r>
            <a:endParaRPr lang="en-US" dirty="0"/>
          </a:p>
        </p:txBody>
      </p:sp>
      <p:sp>
        <p:nvSpPr>
          <p:cNvPr id="5" name="Content Placeholder 4"/>
          <p:cNvSpPr>
            <a:spLocks noGrp="1"/>
          </p:cNvSpPr>
          <p:nvPr>
            <p:ph idx="1"/>
          </p:nvPr>
        </p:nvSpPr>
        <p:spPr/>
        <p:txBody>
          <a:bodyPr/>
          <a:lstStyle/>
          <a:p>
            <a:r>
              <a:rPr lang="en-US" sz="2000" dirty="0" smtClean="0"/>
              <a:t>VA determines the Veteran’s eligibility for the program.  </a:t>
            </a:r>
          </a:p>
          <a:p>
            <a:pPr lvl="1"/>
            <a:r>
              <a:rPr lang="en-US" altLang="en-US" sz="1800" dirty="0">
                <a:solidFill>
                  <a:schemeClr val="tx1"/>
                </a:solidFill>
              </a:rPr>
              <a:t>Eligibility for VA health care is based on Veteran status, service-connected disabilities, or exposures, income and other factors. </a:t>
            </a:r>
          </a:p>
          <a:p>
            <a:pPr lvl="1"/>
            <a:r>
              <a:rPr lang="en-US" altLang="en-US" sz="1800" dirty="0">
                <a:solidFill>
                  <a:schemeClr val="tx1"/>
                </a:solidFill>
              </a:rPr>
              <a:t>When the Veteran’s local VA health care facility indicates a Veteran is eligible to receive care in the community, HNFS processes the authorization request from VA and coordinates with the Veteran to assign a provider for care</a:t>
            </a:r>
            <a:r>
              <a:rPr lang="en-US" altLang="en-US" sz="1800" dirty="0" smtClean="0">
                <a:solidFill>
                  <a:schemeClr val="tx1"/>
                </a:solidFill>
              </a:rPr>
              <a:t>.</a:t>
            </a:r>
          </a:p>
          <a:p>
            <a:r>
              <a:rPr lang="en-US" sz="2000" dirty="0" smtClean="0">
                <a:solidFill>
                  <a:schemeClr val="tx1"/>
                </a:solidFill>
              </a:rPr>
              <a:t>Health Net Federal Services sets an appointment with an approved community provider and notifies the Veteran.</a:t>
            </a:r>
          </a:p>
          <a:p>
            <a:pPr lvl="1"/>
            <a:r>
              <a:rPr lang="en-US" sz="1800" dirty="0">
                <a:solidFill>
                  <a:schemeClr val="tx1"/>
                </a:solidFill>
              </a:rPr>
              <a:t>All initial care under VCP requires prior authorization and, unless otherwise indicated, covers services related to the evaluation and treatment for the episode of care. </a:t>
            </a:r>
            <a:endParaRPr lang="en-US" sz="1800" dirty="0" smtClean="0">
              <a:solidFill>
                <a:schemeClr val="tx1"/>
              </a:solidFill>
            </a:endParaRPr>
          </a:p>
          <a:p>
            <a:r>
              <a:rPr lang="en-US" sz="2000" dirty="0" smtClean="0">
                <a:solidFill>
                  <a:schemeClr val="tx1"/>
                </a:solidFill>
              </a:rPr>
              <a:t>Health Net Federal Services pays the provider after a submitted claim is verified for eligibility and authorized services.</a:t>
            </a:r>
          </a:p>
          <a:p>
            <a:r>
              <a:rPr lang="en-US" sz="2000" dirty="0">
                <a:solidFill>
                  <a:schemeClr val="tx1"/>
                </a:solidFill>
              </a:rPr>
              <a:t>Health Net Federal Services invoices VA </a:t>
            </a:r>
            <a:r>
              <a:rPr lang="en-US" sz="2000" i="1" dirty="0">
                <a:solidFill>
                  <a:schemeClr val="tx1"/>
                </a:solidFill>
              </a:rPr>
              <a:t>after</a:t>
            </a:r>
            <a:r>
              <a:rPr lang="en-US" sz="2000" dirty="0">
                <a:solidFill>
                  <a:schemeClr val="tx1"/>
                </a:solidFill>
              </a:rPr>
              <a:t> issuing the claims payment to the provider.</a:t>
            </a:r>
          </a:p>
          <a:p>
            <a:endParaRPr lang="en-US" sz="2200" dirty="0" smtClean="0"/>
          </a:p>
        </p:txBody>
      </p:sp>
      <p:sp>
        <p:nvSpPr>
          <p:cNvPr id="4" name="Slide Number Placeholder 3"/>
          <p:cNvSpPr>
            <a:spLocks noGrp="1"/>
          </p:cNvSpPr>
          <p:nvPr>
            <p:ph type="sldNum" sz="quarter" idx="12"/>
          </p:nvPr>
        </p:nvSpPr>
        <p:spPr/>
        <p:txBody>
          <a:bodyPr/>
          <a:lstStyle/>
          <a:p>
            <a:pPr>
              <a:defRPr/>
            </a:pPr>
            <a:fld id="{60749ACE-F432-435E-A8A0-DCD74C99FBC0}" type="slidenum">
              <a:rPr lang="en-US" smtClean="0"/>
              <a:pPr>
                <a:defRPr/>
              </a:pPr>
              <a:t>8</a:t>
            </a:fld>
            <a:endParaRPr lang="en-US" dirty="0"/>
          </a:p>
        </p:txBody>
      </p:sp>
    </p:spTree>
    <p:extLst>
      <p:ext uri="{BB962C8B-B14F-4D97-AF65-F5344CB8AC3E}">
        <p14:creationId xmlns:p14="http://schemas.microsoft.com/office/powerpoint/2010/main" val="424487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Appointments</a:t>
            </a:r>
            <a:endParaRPr lang="en-US" dirty="0"/>
          </a:p>
        </p:txBody>
      </p:sp>
      <p:sp>
        <p:nvSpPr>
          <p:cNvPr id="3" name="Content Placeholder 2"/>
          <p:cNvSpPr>
            <a:spLocks noGrp="1"/>
          </p:cNvSpPr>
          <p:nvPr>
            <p:ph idx="1"/>
          </p:nvPr>
        </p:nvSpPr>
        <p:spPr/>
        <p:txBody>
          <a:bodyPr>
            <a:normAutofit/>
          </a:bodyPr>
          <a:lstStyle/>
          <a:p>
            <a:pPr marL="0" indent="0">
              <a:spcAft>
                <a:spcPts val="600"/>
              </a:spcAft>
              <a:buNone/>
            </a:pPr>
            <a:r>
              <a:rPr lang="en-US" sz="2000" dirty="0" smtClean="0">
                <a:solidFill>
                  <a:schemeClr val="tx1"/>
                </a:solidFill>
              </a:rPr>
              <a:t>Health Net Federal Services </a:t>
            </a:r>
            <a:r>
              <a:rPr lang="en-US" sz="2000" dirty="0">
                <a:solidFill>
                  <a:schemeClr val="tx1"/>
                </a:solidFill>
              </a:rPr>
              <a:t>is responsible for coordinating initial appointments with a provider’s office or facility. Providers are strongly encouraged to contact Veterans with a courtesy appointment reminder.</a:t>
            </a:r>
          </a:p>
          <a:p>
            <a:pPr marL="0" indent="0">
              <a:spcAft>
                <a:spcPts val="600"/>
              </a:spcAft>
              <a:buNone/>
            </a:pPr>
            <a:r>
              <a:rPr lang="en-US" sz="2000" dirty="0" smtClean="0">
                <a:solidFill>
                  <a:schemeClr val="tx1"/>
                </a:solidFill>
              </a:rPr>
              <a:t>Providers must notify HNFS of </a:t>
            </a:r>
            <a:r>
              <a:rPr lang="en-US" sz="2000" dirty="0">
                <a:solidFill>
                  <a:schemeClr val="tx1"/>
                </a:solidFill>
              </a:rPr>
              <a:t>no-show, missed, </a:t>
            </a:r>
            <a:r>
              <a:rPr lang="en-US" sz="2000" dirty="0" smtClean="0">
                <a:solidFill>
                  <a:schemeClr val="tx1"/>
                </a:solidFill>
              </a:rPr>
              <a:t>canceled, </a:t>
            </a:r>
            <a:r>
              <a:rPr lang="en-US" sz="2000" dirty="0">
                <a:solidFill>
                  <a:schemeClr val="tx1"/>
                </a:solidFill>
              </a:rPr>
              <a:t>or rescheduled appointments. </a:t>
            </a:r>
          </a:p>
          <a:p>
            <a:pPr lvl="1">
              <a:spcAft>
                <a:spcPts val="600"/>
              </a:spcAft>
            </a:pPr>
            <a:r>
              <a:rPr lang="en-US" sz="2000" dirty="0">
                <a:solidFill>
                  <a:schemeClr val="tx1"/>
                </a:solidFill>
              </a:rPr>
              <a:t>You may </a:t>
            </a:r>
            <a:r>
              <a:rPr lang="en-US" sz="2000" dirty="0" smtClean="0">
                <a:solidFill>
                  <a:schemeClr val="tx1"/>
                </a:solidFill>
              </a:rPr>
              <a:t>notify HNFS telephonically at 1-800-979-9620 for PCCC authorizations or 1-866-606-8198 for VCP authorizations. Please </a:t>
            </a:r>
            <a:r>
              <a:rPr lang="en-US" sz="2000" dirty="0">
                <a:solidFill>
                  <a:schemeClr val="tx1"/>
                </a:solidFill>
              </a:rPr>
              <a:t>have the </a:t>
            </a:r>
            <a:r>
              <a:rPr lang="en-US" sz="2000" dirty="0" smtClean="0">
                <a:solidFill>
                  <a:schemeClr val="tx1"/>
                </a:solidFill>
              </a:rPr>
              <a:t>Veteran’s name</a:t>
            </a:r>
            <a:r>
              <a:rPr lang="en-US" sz="2000" dirty="0">
                <a:solidFill>
                  <a:schemeClr val="tx1"/>
                </a:solidFill>
              </a:rPr>
              <a:t>, </a:t>
            </a:r>
            <a:r>
              <a:rPr lang="en-US" sz="2000" dirty="0" smtClean="0">
                <a:solidFill>
                  <a:schemeClr val="tx1"/>
                </a:solidFill>
              </a:rPr>
              <a:t>date of birth </a:t>
            </a:r>
            <a:r>
              <a:rPr lang="en-US" sz="2000" dirty="0">
                <a:solidFill>
                  <a:schemeClr val="tx1"/>
                </a:solidFill>
              </a:rPr>
              <a:t>and authorization number available when you call.</a:t>
            </a:r>
          </a:p>
          <a:p>
            <a:pPr lvl="1">
              <a:spcAft>
                <a:spcPts val="600"/>
              </a:spcAft>
            </a:pPr>
            <a:r>
              <a:rPr lang="en-US" sz="2000" dirty="0" smtClean="0">
                <a:solidFill>
                  <a:schemeClr val="tx1"/>
                </a:solidFill>
              </a:rPr>
              <a:t>On </a:t>
            </a:r>
            <a:r>
              <a:rPr lang="en-US" sz="2000" dirty="0">
                <a:solidFill>
                  <a:schemeClr val="tx1"/>
                </a:solidFill>
              </a:rPr>
              <a:t>the day after the Veteran’s initial </a:t>
            </a:r>
            <a:r>
              <a:rPr lang="en-US" sz="2000" dirty="0" smtClean="0">
                <a:solidFill>
                  <a:schemeClr val="tx1"/>
                </a:solidFill>
              </a:rPr>
              <a:t>scheduled appointment, providers will receive a fax from HNFS requesting confirmation that the Veteran </a:t>
            </a:r>
            <a:r>
              <a:rPr lang="en-US" sz="2000" dirty="0">
                <a:solidFill>
                  <a:schemeClr val="tx1"/>
                </a:solidFill>
              </a:rPr>
              <a:t>kept their </a:t>
            </a:r>
            <a:r>
              <a:rPr lang="en-US" sz="2000" dirty="0" smtClean="0">
                <a:solidFill>
                  <a:schemeClr val="tx1"/>
                </a:solidFill>
              </a:rPr>
              <a:t>appointment</a:t>
            </a:r>
            <a:r>
              <a:rPr lang="en-US" sz="2000" dirty="0">
                <a:solidFill>
                  <a:schemeClr val="tx1"/>
                </a:solidFill>
              </a:rPr>
              <a:t>.</a:t>
            </a:r>
            <a:endParaRPr lang="en-US" sz="2000" dirty="0" smtClean="0">
              <a:solidFill>
                <a:schemeClr val="tx1"/>
              </a:solidFill>
            </a:endParaRPr>
          </a:p>
          <a:p>
            <a:pPr lvl="1">
              <a:spcAft>
                <a:spcPts val="600"/>
              </a:spcAft>
            </a:pPr>
            <a:r>
              <a:rPr lang="en-US" sz="2000" dirty="0">
                <a:solidFill>
                  <a:schemeClr val="tx1"/>
                </a:solidFill>
              </a:rPr>
              <a:t>Providers </a:t>
            </a:r>
            <a:r>
              <a:rPr lang="en-US" sz="2000" dirty="0" smtClean="0">
                <a:solidFill>
                  <a:schemeClr val="tx1"/>
                </a:solidFill>
              </a:rPr>
              <a:t>may not bill </a:t>
            </a:r>
            <a:r>
              <a:rPr lang="en-US" sz="2000" dirty="0">
                <a:solidFill>
                  <a:schemeClr val="tx1"/>
                </a:solidFill>
              </a:rPr>
              <a:t>the Veteran, VA or </a:t>
            </a:r>
            <a:r>
              <a:rPr lang="en-US" sz="2000" dirty="0" smtClean="0">
                <a:solidFill>
                  <a:schemeClr val="tx1"/>
                </a:solidFill>
              </a:rPr>
              <a:t>HNFS for </a:t>
            </a:r>
            <a:r>
              <a:rPr lang="en-US" sz="2000" dirty="0">
                <a:solidFill>
                  <a:schemeClr val="tx1"/>
                </a:solidFill>
              </a:rPr>
              <a:t>no-show, </a:t>
            </a:r>
            <a:r>
              <a:rPr lang="en-US" sz="2000" dirty="0" smtClean="0">
                <a:solidFill>
                  <a:schemeClr val="tx1"/>
                </a:solidFill>
              </a:rPr>
              <a:t>canceled or rescheduled appointments</a:t>
            </a:r>
            <a:r>
              <a:rPr lang="en-US" sz="2000" dirty="0">
                <a:solidFill>
                  <a:schemeClr val="tx1"/>
                </a:solidFill>
              </a:rPr>
              <a:t>.</a:t>
            </a:r>
          </a:p>
          <a:p>
            <a:endParaRPr lang="en-US" dirty="0"/>
          </a:p>
        </p:txBody>
      </p:sp>
      <p:sp>
        <p:nvSpPr>
          <p:cNvPr id="6" name="Slide Number Placeholder 5"/>
          <p:cNvSpPr>
            <a:spLocks noGrp="1"/>
          </p:cNvSpPr>
          <p:nvPr>
            <p:ph type="sldNum" sz="quarter" idx="12"/>
          </p:nvPr>
        </p:nvSpPr>
        <p:spPr/>
        <p:txBody>
          <a:bodyPr/>
          <a:lstStyle/>
          <a:p>
            <a:fld id="{8E6C7091-298E-E042-81D2-914E2576F495}" type="slidenum">
              <a:rPr lang="en-US" smtClean="0"/>
              <a:pPr/>
              <a:t>9</a:t>
            </a:fld>
            <a:endParaRPr lang="en-US" dirty="0"/>
          </a:p>
        </p:txBody>
      </p:sp>
    </p:spTree>
    <p:extLst>
      <p:ext uri="{BB962C8B-B14F-4D97-AF65-F5344CB8AC3E}">
        <p14:creationId xmlns:p14="http://schemas.microsoft.com/office/powerpoint/2010/main" val="4150590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A Health Net">
      <a:dk1>
        <a:srgbClr val="000000"/>
      </a:dk1>
      <a:lt1>
        <a:sysClr val="window" lastClr="FFFFFF"/>
      </a:lt1>
      <a:dk2>
        <a:srgbClr val="376092"/>
      </a:dk2>
      <a:lt2>
        <a:srgbClr val="EEECE1"/>
      </a:lt2>
      <a:accent1>
        <a:srgbClr val="4F81BD"/>
      </a:accent1>
      <a:accent2>
        <a:srgbClr val="C0504D"/>
      </a:accent2>
      <a:accent3>
        <a:srgbClr val="9BBB59"/>
      </a:accent3>
      <a:accent4>
        <a:srgbClr val="8064A2"/>
      </a:accent4>
      <a:accent5>
        <a:srgbClr val="4BACC6"/>
      </a:accent5>
      <a:accent6>
        <a:srgbClr val="F79646"/>
      </a:accent6>
      <a:hlink>
        <a:srgbClr val="3366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2155</Words>
  <Application>Microsoft Office PowerPoint</Application>
  <PresentationFormat>On-screen Show (4:3)</PresentationFormat>
  <Paragraphs>234</Paragraphs>
  <Slides>32</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 Veterans Choice Program Provider Orientation</vt:lpstr>
      <vt:lpstr>Introduction</vt:lpstr>
      <vt:lpstr>Proud to Support VA</vt:lpstr>
      <vt:lpstr>  Health Net Federal Services and Veterans Choice Program</vt:lpstr>
      <vt:lpstr> Authorizations</vt:lpstr>
      <vt:lpstr>Options for Providers</vt:lpstr>
      <vt:lpstr>Veterans Choice – Provider Participation</vt:lpstr>
      <vt:lpstr> Veterans Choice Program Process </vt:lpstr>
      <vt:lpstr>Appointments</vt:lpstr>
      <vt:lpstr>Provider Notification Packets</vt:lpstr>
      <vt:lpstr>Request for Additional Services – Veterans Choice Program</vt:lpstr>
      <vt:lpstr>Referring Veterans to Other Providers</vt:lpstr>
      <vt:lpstr>Referring Veterans to Other Providers continued</vt:lpstr>
      <vt:lpstr>Reporting Critical Findings</vt:lpstr>
      <vt:lpstr>Critical Findings continued</vt:lpstr>
      <vt:lpstr>Prescription Medications</vt:lpstr>
      <vt:lpstr>Provider Claims and Reimbursement</vt:lpstr>
      <vt:lpstr>Medical Documentation</vt:lpstr>
      <vt:lpstr>Clean Claims</vt:lpstr>
      <vt:lpstr>Other Health Insurance – VCP Authorizations Only</vt:lpstr>
      <vt:lpstr>Claims Submission</vt:lpstr>
      <vt:lpstr>Claims and Reimbursement</vt:lpstr>
      <vt:lpstr> Availity Claim Status Tool </vt:lpstr>
      <vt:lpstr>EFT/ERA</vt:lpstr>
      <vt:lpstr>Returning Incorrect/Duplicate Payments</vt:lpstr>
      <vt:lpstr>Program Improvements</vt:lpstr>
      <vt:lpstr>Appointing Improvements</vt:lpstr>
      <vt:lpstr>Overcoming Claims Processing and Payment Delays</vt:lpstr>
      <vt:lpstr>www.hnfs.com/go/VA</vt:lpstr>
      <vt:lpstr>Provider Resources</vt:lpstr>
      <vt:lpstr>Important Contact Numbers</vt:lpstr>
      <vt:lpstr>Thank you for serving our nation's Veterans!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iDocs</dc:title>
  <dc:creator/>
  <cp:lastModifiedBy/>
  <cp:revision>19</cp:revision>
  <dcterms:created xsi:type="dcterms:W3CDTF">2013-09-17T19:23:11Z</dcterms:created>
  <dcterms:modified xsi:type="dcterms:W3CDTF">2016-10-31T16:42:52Z</dcterms:modified>
</cp:coreProperties>
</file>